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0" r:id="rId1"/>
  </p:sldMasterIdLst>
  <p:notesMasterIdLst>
    <p:notesMasterId r:id="rId20"/>
  </p:notesMasterIdLst>
  <p:sldIdLst>
    <p:sldId id="455" r:id="rId2"/>
    <p:sldId id="1001" r:id="rId3"/>
    <p:sldId id="459" r:id="rId4"/>
    <p:sldId id="564" r:id="rId5"/>
    <p:sldId id="572" r:id="rId6"/>
    <p:sldId id="573" r:id="rId7"/>
    <p:sldId id="567" r:id="rId8"/>
    <p:sldId id="570" r:id="rId9"/>
    <p:sldId id="571" r:id="rId10"/>
    <p:sldId id="1006" r:id="rId11"/>
    <p:sldId id="1007" r:id="rId12"/>
    <p:sldId id="1008" r:id="rId13"/>
    <p:sldId id="1009" r:id="rId14"/>
    <p:sldId id="318" r:id="rId15"/>
    <p:sldId id="551" r:id="rId16"/>
    <p:sldId id="555" r:id="rId17"/>
    <p:sldId id="1004" r:id="rId18"/>
    <p:sldId id="552" r:id="rId19"/>
  </p:sldIdLst>
  <p:sldSz cx="12192000" cy="6858000"/>
  <p:notesSz cx="7099300" cy="10234613"/>
  <p:embeddedFontLst>
    <p:embeddedFont>
      <p:font typeface="Montserrat" charset="-52"/>
      <p:regular r:id="rId21"/>
      <p:bold r:id="rId22"/>
      <p:italic r:id="rId23"/>
      <p:boldItalic r:id="rId24"/>
    </p:embeddedFont>
    <p:embeddedFont>
      <p:font typeface="Exo 2 Extra Bold" charset="-52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Montserrat ExtraBold" charset="-52"/>
      <p:bold r:id="rId30"/>
      <p:boldItalic r:id="rId31"/>
    </p:embeddedFont>
    <p:embeddedFont>
      <p:font typeface="Exo 2 Black" charset="-52"/>
      <p:bold r:id="rId32"/>
      <p:boldItalic r:id="rId33"/>
    </p:embeddedFont>
    <p:embeddedFont>
      <p:font typeface="Montserrat Medium" charset="-52"/>
      <p:regular r:id="rId34"/>
      <p:italic r:id="rId35"/>
    </p:embeddedFont>
    <p:embeddedFont>
      <p:font typeface="Montserrat SemiBold" charset="-52"/>
      <p:bold r:id="rId36"/>
      <p:boldItalic r:id="rId37"/>
    </p:embeddedFont>
    <p:embeddedFont>
      <p:font typeface="Exo 2" charset="-52"/>
      <p:regular r:id="rId38"/>
      <p:bold r:id="rId39"/>
      <p:italic r:id="rId40"/>
    </p:embeddedFont>
    <p:embeddedFont>
      <p:font typeface="Montserrat Light" charset="-52"/>
      <p:regular r:id="rId41"/>
      <p:italic r:id="rId42"/>
    </p:embeddedFont>
    <p:embeddedFont>
      <p:font typeface="Exo 2 Medium" charset="0"/>
      <p:regular r:id="rId43"/>
    </p:embeddedFont>
    <p:embeddedFont>
      <p:font typeface="Open Sans" charset="0"/>
      <p:regular r:id="rId44"/>
      <p:bold r:id="rId45"/>
      <p:italic r:id="rId46"/>
      <p:boldItalic r:id="rId47"/>
    </p:embeddedFont>
    <p:embeddedFont>
      <p:font typeface="Calibri Light" pitchFamily="34" charset="0"/>
      <p:regular r:id="rId48"/>
      <p:italic r:id="rId49"/>
    </p:embeddedFont>
    <p:embeddedFont>
      <p:font typeface="Tahoma" pitchFamily="34" charset="0"/>
      <p:regular r:id="rId50"/>
      <p:bold r:id="rId51"/>
    </p:embeddedFont>
    <p:embeddedFont>
      <p:font typeface="Roboto Light" charset="0"/>
      <p:regular r:id="rId52"/>
      <p:italic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3" pos="25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" initials="A" lastIdx="5" clrIdx="0">
    <p:extLst>
      <p:ext uri="{19B8F6BF-5375-455C-9EA6-DF929625EA0E}">
        <p15:presenceInfo xmlns="" xmlns:p15="http://schemas.microsoft.com/office/powerpoint/2012/main" userId="AN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A81CA"/>
    <a:srgbClr val="F70100"/>
    <a:srgbClr val="382C77"/>
    <a:srgbClr val="D3EDFD"/>
    <a:srgbClr val="237F74"/>
    <a:srgbClr val="34BEAE"/>
    <a:srgbClr val="244E96"/>
    <a:srgbClr val="0C8296"/>
    <a:srgbClr val="C7C2E8"/>
    <a:srgbClr val="A4D9F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867" autoAdjust="0"/>
    <p:restoredTop sz="96357" autoAdjust="0"/>
  </p:normalViewPr>
  <p:slideViewPr>
    <p:cSldViewPr snapToGrid="0" showGuides="1">
      <p:cViewPr>
        <p:scale>
          <a:sx n="125" d="100"/>
          <a:sy n="125" d="100"/>
        </p:scale>
        <p:origin x="-270" y="90"/>
      </p:cViewPr>
      <p:guideLst>
        <p:guide orient="horz" pos="2160"/>
        <p:guide pos="5118"/>
        <p:guide pos="25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9"/>
          </a:xfrm>
          <a:prstGeom prst="rect">
            <a:avLst/>
          </a:prstGeom>
        </p:spPr>
        <p:txBody>
          <a:bodyPr vert="horz" lIns="97192" tIns="48596" rIns="97192" bIns="4859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9"/>
          </a:xfrm>
          <a:prstGeom prst="rect">
            <a:avLst/>
          </a:prstGeom>
        </p:spPr>
        <p:txBody>
          <a:bodyPr vert="horz" lIns="97192" tIns="48596" rIns="97192" bIns="48596" rtlCol="0"/>
          <a:lstStyle>
            <a:lvl1pPr algn="r">
              <a:defRPr sz="1300"/>
            </a:lvl1pPr>
          </a:lstStyle>
          <a:p>
            <a:fld id="{04A8913E-BBAC-48EC-94EA-0B4748F928CC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192" tIns="48596" rIns="97192" bIns="485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7192" tIns="48596" rIns="97192" bIns="485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8"/>
          </a:xfrm>
          <a:prstGeom prst="rect">
            <a:avLst/>
          </a:prstGeom>
        </p:spPr>
        <p:txBody>
          <a:bodyPr vert="horz" lIns="97192" tIns="48596" rIns="97192" bIns="4859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8"/>
          </a:xfrm>
          <a:prstGeom prst="rect">
            <a:avLst/>
          </a:prstGeom>
        </p:spPr>
        <p:txBody>
          <a:bodyPr vert="horz" lIns="97192" tIns="48596" rIns="97192" bIns="48596" rtlCol="0" anchor="b"/>
          <a:lstStyle>
            <a:lvl1pPr algn="r">
              <a:defRPr sz="1300"/>
            </a:lvl1pPr>
          </a:lstStyle>
          <a:p>
            <a:fld id="{E71E46B4-6166-48FF-9894-1925BE5694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55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E46B4-6166-48FF-9894-1925BE56941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3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314C34-161E-A582-ACE6-95600E8E3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60710445-9997-F7B4-C2F3-66DEFE3B1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BAD9F54-1F55-5F81-1106-79D9345AEF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2B0B09A-3029-CE7E-1FD0-BBCEEE4D4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E5467-09B8-4DFF-9F1F-E3B5FF996E9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671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FCE300-E1E1-6DE7-4C63-220B9A048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60692F24-FBA6-F631-6FE6-DA3FBC8F3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9EE8448-DF26-53D1-BA38-5B92B0A6CF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A98610E-034F-1EC6-7ACE-2F6DA0A86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E5467-09B8-4DFF-9F1F-E3B5FF996E9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6715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D465FE-D2F8-3725-4D23-4B79CCE48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438D727-9443-F753-2DB2-B68BCD7DD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5FE4763-2202-6F2D-12D0-10CDF3AE3B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F468506-1B7F-5EB7-472F-5C6C6E757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1916">
              <a:defRPr/>
            </a:pPr>
            <a:fld id="{E71E46B4-6166-48FF-9894-1925BE569412}" type="slidenum">
              <a:rPr lang="ru-RU" smtClean="0">
                <a:solidFill>
                  <a:prstClr val="black"/>
                </a:solidFill>
                <a:latin typeface="Calibri"/>
              </a:rPr>
              <a:pPr defTabSz="971916">
                <a:defRPr/>
              </a:pPr>
              <a:t>6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597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E5467-09B8-4DFF-9F1F-E3B5FF996E9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43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40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rPr>
              <a:t>been the industry's standard dummy text ever since the 1500s,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0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E5467-09B8-4DFF-9F1F-E3B5FF996E9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603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E2698D-226E-E01D-7A67-1A9BB0F24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A6A143C-07A8-B3C7-D6B0-A22886BBF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F7B6346-9BE7-EEB8-1F69-ABD278F4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64B439-BD41-2593-466B-F406058F9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E1DCF7-8DCC-7B1C-EB67-EC96269F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300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3DC848-CB07-4ADC-0211-EC38F058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F9C3804-11FD-EAD6-E33F-4594709A3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CABB08-FD75-1CE3-8859-18D1EABC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91D258-FF20-0237-07C0-8BC91694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4AE8191-3B2A-8883-4AD6-17D1537C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21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7DBE491-5141-8153-5288-E552028DC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50A8B80-9783-3801-5DF4-D665B4734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5FD3275-8B91-A5D6-F0CE-A726B01D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C66501-4635-DFCF-EBEA-824DB9FF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9059E2-A039-06C8-5332-7165E2AB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059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D4D1867-9096-4D0C-AC46-199B9DED22C6}" type="datetime1">
              <a:rPr lang="ru-RU"/>
              <a:pPr>
                <a:defRPr/>
              </a:pPr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88B384-9BA8-490D-89E9-0446EE211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883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027DE9E-9615-498D-B6B1-E2F013FD7B7B}" type="datetime1">
              <a:rPr lang="ru-RU"/>
              <a:pPr>
                <a:defRPr/>
              </a:pPr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88B384-9BA8-490D-89E9-0446EE211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7272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Образец заголовка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5B9581-C122-4B22-AA79-4E6E91799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/>
          <a:stretch/>
        </p:blipFill>
        <p:spPr>
          <a:xfrm>
            <a:off x="10126989" y="-1"/>
            <a:ext cx="1920406" cy="1425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AF29D62-6FBE-4CD3-A27B-CA009893DF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3714" y="185738"/>
            <a:ext cx="1646956" cy="988142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0DA8F293-F8AE-4718-B6BF-941826763F91}"/>
              </a:ext>
            </a:extLst>
          </p:cNvPr>
          <p:cNvGrpSpPr/>
          <p:nvPr userDrawn="1"/>
        </p:nvGrpSpPr>
        <p:grpSpPr>
          <a:xfrm>
            <a:off x="0" y="6585530"/>
            <a:ext cx="12192000" cy="281231"/>
            <a:chOff x="0" y="6576769"/>
            <a:chExt cx="12192000" cy="281231"/>
          </a:xfrm>
          <a:gradFill flip="none" rotWithShape="1">
            <a:gsLst>
              <a:gs pos="51000">
                <a:srgbClr val="244E96"/>
              </a:gs>
              <a:gs pos="0">
                <a:srgbClr val="392974"/>
              </a:gs>
              <a:gs pos="100000">
                <a:srgbClr val="0983CC"/>
              </a:gs>
            </a:gsLst>
            <a:lin ang="0" scaled="1"/>
            <a:tileRect/>
          </a:gradFill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9B6AF05C-5BFC-4DC4-9ABE-CFBFADB7584E}"/>
                </a:ext>
              </a:extLst>
            </p:cNvPr>
            <p:cNvSpPr/>
            <p:nvPr/>
          </p:nvSpPr>
          <p:spPr>
            <a:xfrm>
              <a:off x="0" y="6594618"/>
              <a:ext cx="12192000" cy="241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C2D0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A06A3B7-010C-4EE1-92A9-D0408A7C6F73}"/>
                </a:ext>
              </a:extLst>
            </p:cNvPr>
            <p:cNvSpPr txBox="1"/>
            <p:nvPr/>
          </p:nvSpPr>
          <p:spPr>
            <a:xfrm>
              <a:off x="593715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(800)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100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24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2360EAD-1DF2-4223-9FCA-98BCA73770C1}"/>
                </a:ext>
              </a:extLst>
            </p:cNvPr>
            <p:cNvSpPr txBox="1"/>
            <p:nvPr/>
          </p:nvSpPr>
          <p:spPr>
            <a:xfrm>
              <a:off x="2530042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E5426CF-E6A1-4CD6-AEA2-B3498A25876F}"/>
                </a:ext>
              </a:extLst>
            </p:cNvPr>
            <p:cNvSpPr txBox="1"/>
            <p:nvPr/>
          </p:nvSpPr>
          <p:spPr>
            <a:xfrm>
              <a:off x="4466369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1E032EC-A148-4F29-ABFD-6F3B5ECE3D07}"/>
                </a:ext>
              </a:extLst>
            </p:cNvPr>
            <p:cNvSpPr txBox="1"/>
            <p:nvPr/>
          </p:nvSpPr>
          <p:spPr>
            <a:xfrm>
              <a:off x="6402696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(473) 255 28 35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84F2DD5-82EB-4A22-8576-9D144521728D}"/>
                </a:ext>
              </a:extLst>
            </p:cNvPr>
            <p:cNvSpPr txBox="1"/>
            <p:nvPr/>
          </p:nvSpPr>
          <p:spPr>
            <a:xfrm>
              <a:off x="8339023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AF0BCAE-A1C9-4AFF-BDB8-6D3A20CE814B}"/>
                </a:ext>
              </a:extLst>
            </p:cNvPr>
            <p:cNvSpPr txBox="1"/>
            <p:nvPr/>
          </p:nvSpPr>
          <p:spPr>
            <a:xfrm>
              <a:off x="10275352" y="6581001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08288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Ф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ECE133-CC0C-4281-98BC-B0912068D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/>
          <a:stretch/>
        </p:blipFill>
        <p:spPr bwMode="auto">
          <a:xfrm>
            <a:off x="10126989" y="-1"/>
            <a:ext cx="1920406" cy="1425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17F79B8-B070-45F4-B456-DCA9219FB6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263714" y="185738"/>
            <a:ext cx="1646956" cy="988142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981F1D68-0AEB-462B-9A6A-C42B4385AD85}"/>
              </a:ext>
            </a:extLst>
          </p:cNvPr>
          <p:cNvGrpSpPr/>
          <p:nvPr userDrawn="1"/>
        </p:nvGrpSpPr>
        <p:grpSpPr>
          <a:xfrm>
            <a:off x="0" y="6585530"/>
            <a:ext cx="12192000" cy="281231"/>
            <a:chOff x="0" y="6576769"/>
            <a:chExt cx="12192000" cy="281231"/>
          </a:xfrm>
          <a:gradFill flip="none" rotWithShape="1">
            <a:gsLst>
              <a:gs pos="51000">
                <a:srgbClr val="244E96"/>
              </a:gs>
              <a:gs pos="0">
                <a:srgbClr val="392974"/>
              </a:gs>
              <a:gs pos="100000">
                <a:srgbClr val="0983CC"/>
              </a:gs>
            </a:gsLst>
            <a:lin ang="0" scaled="1"/>
            <a:tileRect/>
          </a:gradFill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104F147A-F330-46EC-8D81-3E59A7BFFDDF}"/>
                </a:ext>
              </a:extLst>
            </p:cNvPr>
            <p:cNvSpPr/>
            <p:nvPr/>
          </p:nvSpPr>
          <p:spPr>
            <a:xfrm>
              <a:off x="0" y="6594618"/>
              <a:ext cx="12192000" cy="241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C2D0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61FB622-28C9-4697-8CD8-7AE5FCBFBB8C}"/>
                </a:ext>
              </a:extLst>
            </p:cNvPr>
            <p:cNvSpPr txBox="1"/>
            <p:nvPr/>
          </p:nvSpPr>
          <p:spPr>
            <a:xfrm>
              <a:off x="593715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(800)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100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24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0CCE56BD-50ED-4DE3-B54F-0806F7CDA821}"/>
                </a:ext>
              </a:extLst>
            </p:cNvPr>
            <p:cNvSpPr txBox="1"/>
            <p:nvPr/>
          </p:nvSpPr>
          <p:spPr>
            <a:xfrm>
              <a:off x="2530042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988E69D-5CF2-435A-B104-4877AF48133A}"/>
                </a:ext>
              </a:extLst>
            </p:cNvPr>
            <p:cNvSpPr txBox="1"/>
            <p:nvPr/>
          </p:nvSpPr>
          <p:spPr>
            <a:xfrm>
              <a:off x="4466369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A8F4DD6-8E53-452C-8B75-8DD0EC9DAA57}"/>
                </a:ext>
              </a:extLst>
            </p:cNvPr>
            <p:cNvSpPr txBox="1"/>
            <p:nvPr/>
          </p:nvSpPr>
          <p:spPr>
            <a:xfrm>
              <a:off x="6402696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(473) 255 28 35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F95C262-0DBA-48CC-94EF-29F9C5DEA02B}"/>
                </a:ext>
              </a:extLst>
            </p:cNvPr>
            <p:cNvSpPr txBox="1"/>
            <p:nvPr/>
          </p:nvSpPr>
          <p:spPr>
            <a:xfrm>
              <a:off x="8339023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1EC41F1-B37F-4C22-9715-56E50D504F76}"/>
                </a:ext>
              </a:extLst>
            </p:cNvPr>
            <p:cNvSpPr txBox="1"/>
            <p:nvPr/>
          </p:nvSpPr>
          <p:spPr>
            <a:xfrm>
              <a:off x="10275352" y="6581001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7181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ЭХ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A8FCCF4-4B41-41DB-A51D-12EB129F7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/>
          <a:stretch/>
        </p:blipFill>
        <p:spPr bwMode="auto">
          <a:xfrm>
            <a:off x="10126989" y="-1"/>
            <a:ext cx="1920406" cy="14258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C5221BB4-1002-4445-A393-392C3F531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263714" y="185738"/>
            <a:ext cx="1646956" cy="98814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1AE3E463-ECB0-4E0B-A553-0080D89E9F06}"/>
              </a:ext>
            </a:extLst>
          </p:cNvPr>
          <p:cNvGrpSpPr/>
          <p:nvPr userDrawn="1"/>
        </p:nvGrpSpPr>
        <p:grpSpPr>
          <a:xfrm>
            <a:off x="0" y="6585530"/>
            <a:ext cx="12192000" cy="281231"/>
            <a:chOff x="0" y="6576769"/>
            <a:chExt cx="12192000" cy="281231"/>
          </a:xfrm>
          <a:gradFill flip="none" rotWithShape="1">
            <a:gsLst>
              <a:gs pos="51000">
                <a:srgbClr val="244E96"/>
              </a:gs>
              <a:gs pos="0">
                <a:srgbClr val="392974"/>
              </a:gs>
              <a:gs pos="100000">
                <a:srgbClr val="0983CC"/>
              </a:gs>
            </a:gsLst>
            <a:lin ang="0" scaled="1"/>
            <a:tileRect/>
          </a:gradFill>
        </p:grpSpPr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3095B6CF-2C77-4508-A71E-22015894617E}"/>
                </a:ext>
              </a:extLst>
            </p:cNvPr>
            <p:cNvSpPr/>
            <p:nvPr/>
          </p:nvSpPr>
          <p:spPr>
            <a:xfrm>
              <a:off x="0" y="6594618"/>
              <a:ext cx="12192000" cy="241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C2D03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3DD3BFA-3792-4B46-805C-CFC01C4E9F81}"/>
                </a:ext>
              </a:extLst>
            </p:cNvPr>
            <p:cNvSpPr txBox="1"/>
            <p:nvPr/>
          </p:nvSpPr>
          <p:spPr>
            <a:xfrm>
              <a:off x="593715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(800)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100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24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0743EC3-A2BC-4BE5-A52F-6CB8386DDBDB}"/>
                </a:ext>
              </a:extLst>
            </p:cNvPr>
            <p:cNvSpPr txBox="1"/>
            <p:nvPr/>
          </p:nvSpPr>
          <p:spPr>
            <a:xfrm>
              <a:off x="2530042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933F2866-4854-45CE-977E-7A519933BA7D}"/>
                </a:ext>
              </a:extLst>
            </p:cNvPr>
            <p:cNvSpPr txBox="1"/>
            <p:nvPr/>
          </p:nvSpPr>
          <p:spPr>
            <a:xfrm>
              <a:off x="4466369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AEDA6DE-BAF5-4A24-AD8B-94FD8ACE647A}"/>
                </a:ext>
              </a:extLst>
            </p:cNvPr>
            <p:cNvSpPr txBox="1"/>
            <p:nvPr/>
          </p:nvSpPr>
          <p:spPr>
            <a:xfrm>
              <a:off x="6402696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(473) 255 28 35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3C1935F-D0C9-4B0F-8316-2D92C67D7B7D}"/>
                </a:ext>
              </a:extLst>
            </p:cNvPr>
            <p:cNvSpPr txBox="1"/>
            <p:nvPr/>
          </p:nvSpPr>
          <p:spPr>
            <a:xfrm>
              <a:off x="8339023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3015F569-33B8-426A-AF0B-E60B1EE2E2EE}"/>
                </a:ext>
              </a:extLst>
            </p:cNvPr>
            <p:cNvSpPr txBox="1"/>
            <p:nvPr/>
          </p:nvSpPr>
          <p:spPr>
            <a:xfrm>
              <a:off x="10275352" y="6581001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35065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ИТФ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05BF934-3553-483E-A295-DFF54BA20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/>
          <a:stretch/>
        </p:blipFill>
        <p:spPr bwMode="auto">
          <a:xfrm>
            <a:off x="10126989" y="-1"/>
            <a:ext cx="1920406" cy="14258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A379ACE-D20A-4762-95A6-143B809D41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263714" y="185738"/>
            <a:ext cx="1646956" cy="9881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9A71DD33-3A3C-4BB7-8563-3B2D97B85AAA}"/>
              </a:ext>
            </a:extLst>
          </p:cNvPr>
          <p:cNvGrpSpPr/>
          <p:nvPr userDrawn="1"/>
        </p:nvGrpSpPr>
        <p:grpSpPr>
          <a:xfrm>
            <a:off x="0" y="6585530"/>
            <a:ext cx="12192000" cy="281231"/>
            <a:chOff x="0" y="6576769"/>
            <a:chExt cx="12192000" cy="281231"/>
          </a:xfrm>
          <a:gradFill flip="none" rotWithShape="1">
            <a:gsLst>
              <a:gs pos="51000">
                <a:srgbClr val="244E96"/>
              </a:gs>
              <a:gs pos="0">
                <a:srgbClr val="392974"/>
              </a:gs>
              <a:gs pos="100000">
                <a:srgbClr val="0983CC"/>
              </a:gs>
            </a:gsLst>
            <a:lin ang="0" scaled="1"/>
            <a:tileRect/>
          </a:gradFill>
        </p:grpSpPr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4AC816D0-10F0-48C4-BC2A-D18C1D4CF18A}"/>
                </a:ext>
              </a:extLst>
            </p:cNvPr>
            <p:cNvSpPr/>
            <p:nvPr/>
          </p:nvSpPr>
          <p:spPr>
            <a:xfrm>
              <a:off x="0" y="6594618"/>
              <a:ext cx="12192000" cy="241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C2D0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B6CA3D2-EA0A-4187-BD9E-F0628BEBFBE1}"/>
                </a:ext>
              </a:extLst>
            </p:cNvPr>
            <p:cNvSpPr txBox="1"/>
            <p:nvPr/>
          </p:nvSpPr>
          <p:spPr>
            <a:xfrm>
              <a:off x="593715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(800)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100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24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AACD576-D6EE-435D-821C-73F3A900040A}"/>
                </a:ext>
              </a:extLst>
            </p:cNvPr>
            <p:cNvSpPr txBox="1"/>
            <p:nvPr/>
          </p:nvSpPr>
          <p:spPr>
            <a:xfrm>
              <a:off x="2530042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7965F2B-4294-4635-BE7D-D2764BC85F93}"/>
                </a:ext>
              </a:extLst>
            </p:cNvPr>
            <p:cNvSpPr txBox="1"/>
            <p:nvPr/>
          </p:nvSpPr>
          <p:spPr>
            <a:xfrm>
              <a:off x="4466369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3D2B0E60-9B4E-45CB-90D7-98AAE51B1595}"/>
                </a:ext>
              </a:extLst>
            </p:cNvPr>
            <p:cNvSpPr txBox="1"/>
            <p:nvPr/>
          </p:nvSpPr>
          <p:spPr>
            <a:xfrm>
              <a:off x="6402696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(473) 255 28 35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C16F760-B3FF-45FF-8B27-65A6FA9BC021}"/>
                </a:ext>
              </a:extLst>
            </p:cNvPr>
            <p:cNvSpPr txBox="1"/>
            <p:nvPr/>
          </p:nvSpPr>
          <p:spPr>
            <a:xfrm>
              <a:off x="8339023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899D8A9-F285-4D88-A107-7F46D653A516}"/>
                </a:ext>
              </a:extLst>
            </p:cNvPr>
            <p:cNvSpPr txBox="1"/>
            <p:nvPr/>
          </p:nvSpPr>
          <p:spPr>
            <a:xfrm>
              <a:off x="10275352" y="6581001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22823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УИТ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85B1296F-D5C6-4DD7-87F2-11A6EC9969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CC05D32-C7CD-4D11-B840-5AAE6BE35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/>
          <a:stretch/>
        </p:blipFill>
        <p:spPr bwMode="auto">
          <a:xfrm>
            <a:off x="10126989" y="-1"/>
            <a:ext cx="1920406" cy="14258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952C858-EDEE-45E6-94F9-20C371C6D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263714" y="185738"/>
            <a:ext cx="1646956" cy="988142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6A5C7CD2-BF16-42CD-9845-C125B5611951}"/>
              </a:ext>
            </a:extLst>
          </p:cNvPr>
          <p:cNvGrpSpPr/>
          <p:nvPr userDrawn="1"/>
        </p:nvGrpSpPr>
        <p:grpSpPr>
          <a:xfrm>
            <a:off x="0" y="6585530"/>
            <a:ext cx="12192000" cy="281231"/>
            <a:chOff x="0" y="6576769"/>
            <a:chExt cx="12192000" cy="281231"/>
          </a:xfrm>
          <a:gradFill flip="none" rotWithShape="1">
            <a:gsLst>
              <a:gs pos="51000">
                <a:srgbClr val="244E96"/>
              </a:gs>
              <a:gs pos="0">
                <a:srgbClr val="392974"/>
              </a:gs>
              <a:gs pos="100000">
                <a:srgbClr val="0983CC"/>
              </a:gs>
            </a:gsLst>
            <a:lin ang="0" scaled="1"/>
            <a:tileRect/>
          </a:gradFill>
        </p:grpSpPr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4B527BA5-AF4E-443E-8361-606C54B9FE03}"/>
                </a:ext>
              </a:extLst>
            </p:cNvPr>
            <p:cNvSpPr/>
            <p:nvPr/>
          </p:nvSpPr>
          <p:spPr>
            <a:xfrm>
              <a:off x="0" y="6594618"/>
              <a:ext cx="12192000" cy="241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C2D0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D0624DB5-6CCC-4ACD-8F8F-BCEC98D42863}"/>
                </a:ext>
              </a:extLst>
            </p:cNvPr>
            <p:cNvSpPr txBox="1"/>
            <p:nvPr/>
          </p:nvSpPr>
          <p:spPr>
            <a:xfrm>
              <a:off x="593715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(800)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100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24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2216301-4F49-4F6A-AEF3-08ECFF8EA783}"/>
                </a:ext>
              </a:extLst>
            </p:cNvPr>
            <p:cNvSpPr txBox="1"/>
            <p:nvPr/>
          </p:nvSpPr>
          <p:spPr>
            <a:xfrm>
              <a:off x="2530042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915CD6F-40DE-4F9A-80A9-53F6751C410F}"/>
                </a:ext>
              </a:extLst>
            </p:cNvPr>
            <p:cNvSpPr txBox="1"/>
            <p:nvPr/>
          </p:nvSpPr>
          <p:spPr>
            <a:xfrm>
              <a:off x="4466369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DAAF86C-BA40-4C4A-AB90-7A43C9302D81}"/>
                </a:ext>
              </a:extLst>
            </p:cNvPr>
            <p:cNvSpPr txBox="1"/>
            <p:nvPr/>
          </p:nvSpPr>
          <p:spPr>
            <a:xfrm>
              <a:off x="6402696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(473) 255 28 35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2876E6CB-AB17-46BA-B16C-C53022E04940}"/>
                </a:ext>
              </a:extLst>
            </p:cNvPr>
            <p:cNvSpPr txBox="1"/>
            <p:nvPr/>
          </p:nvSpPr>
          <p:spPr>
            <a:xfrm>
              <a:off x="8339023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0A04570-31EA-46E9-87A8-7613244A538B}"/>
                </a:ext>
              </a:extLst>
            </p:cNvPr>
            <p:cNvSpPr txBox="1"/>
            <p:nvPr/>
          </p:nvSpPr>
          <p:spPr>
            <a:xfrm>
              <a:off x="10275352" y="6581001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15742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Эи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B17FBC2D-E162-4ACF-9176-C0246BFBA5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888500B1-3D9A-491B-B08C-354BD9685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559"/>
          <a:stretch/>
        </p:blipFill>
        <p:spPr bwMode="auto">
          <a:xfrm>
            <a:off x="10126989" y="-1"/>
            <a:ext cx="1920406" cy="14258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5342616-3C15-4CF9-82E5-C13A23E3C7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263714" y="185738"/>
            <a:ext cx="1646956" cy="988142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3B8C05AD-DBAE-47AA-B44F-BCB0C345573D}"/>
              </a:ext>
            </a:extLst>
          </p:cNvPr>
          <p:cNvGrpSpPr/>
          <p:nvPr userDrawn="1"/>
        </p:nvGrpSpPr>
        <p:grpSpPr>
          <a:xfrm>
            <a:off x="0" y="6585530"/>
            <a:ext cx="12192000" cy="281231"/>
            <a:chOff x="0" y="6576769"/>
            <a:chExt cx="12192000" cy="281231"/>
          </a:xfrm>
          <a:gradFill flip="none" rotWithShape="1">
            <a:gsLst>
              <a:gs pos="51000">
                <a:srgbClr val="244E96"/>
              </a:gs>
              <a:gs pos="0">
                <a:srgbClr val="392974"/>
              </a:gs>
              <a:gs pos="100000">
                <a:srgbClr val="0983CC"/>
              </a:gs>
            </a:gsLst>
            <a:lin ang="0" scaled="1"/>
            <a:tileRect/>
          </a:gradFill>
        </p:grpSpPr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EA250491-B7A6-4025-841B-B4ECE900648E}"/>
                </a:ext>
              </a:extLst>
            </p:cNvPr>
            <p:cNvSpPr/>
            <p:nvPr/>
          </p:nvSpPr>
          <p:spPr>
            <a:xfrm>
              <a:off x="0" y="6594618"/>
              <a:ext cx="12192000" cy="2413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C2D03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2151CFB-0422-445E-9B4C-660059939CE5}"/>
                </a:ext>
              </a:extLst>
            </p:cNvPr>
            <p:cNvSpPr txBox="1"/>
            <p:nvPr/>
          </p:nvSpPr>
          <p:spPr>
            <a:xfrm>
              <a:off x="593715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(800)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100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00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24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A7263BE-706E-49F9-959C-1C48DCCDEF9B}"/>
                </a:ext>
              </a:extLst>
            </p:cNvPr>
            <p:cNvSpPr txBox="1"/>
            <p:nvPr/>
          </p:nvSpPr>
          <p:spPr>
            <a:xfrm>
              <a:off x="2530042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3312FF18-3B44-4013-9E0F-118A93422502}"/>
                </a:ext>
              </a:extLst>
            </p:cNvPr>
            <p:cNvSpPr txBox="1"/>
            <p:nvPr/>
          </p:nvSpPr>
          <p:spPr>
            <a:xfrm>
              <a:off x="4466369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0E0A0CD9-1912-4B63-AD76-A4B49E2D108F}"/>
                </a:ext>
              </a:extLst>
            </p:cNvPr>
            <p:cNvSpPr txBox="1"/>
            <p:nvPr/>
          </p:nvSpPr>
          <p:spPr>
            <a:xfrm>
              <a:off x="6402696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8</a:t>
              </a:r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(473) 255 28 35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5AF0872-3533-4B73-AAEE-59AB926ED57D}"/>
                </a:ext>
              </a:extLst>
            </p:cNvPr>
            <p:cNvSpPr txBox="1"/>
            <p:nvPr/>
          </p:nvSpPr>
          <p:spPr>
            <a:xfrm>
              <a:off x="8339023" y="6576769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pk@vsuet.ru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4C728C3-1A60-4832-96C5-1031B310E58D}"/>
                </a:ext>
              </a:extLst>
            </p:cNvPr>
            <p:cNvSpPr txBox="1"/>
            <p:nvPr/>
          </p:nvSpPr>
          <p:spPr>
            <a:xfrm>
              <a:off x="10275352" y="6581001"/>
              <a:ext cx="1800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n-lt"/>
                  <a:ea typeface="Aktifo-A Medium" pitchFamily="50" charset="0"/>
                </a:rPr>
                <a:t>vsuet.ru</a:t>
              </a:r>
              <a:endParaRPr lang="ru-RU" sz="1200" b="1" dirty="0">
                <a:solidFill>
                  <a:schemeClr val="bg1"/>
                </a:solidFill>
                <a:latin typeface="+mn-lt"/>
                <a:ea typeface="Aktifo-A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503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5C512C-4617-3753-5AB8-5C3EB0F9A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AC60D8-DD97-FE48-28FE-1459D37C0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F1FEC5E-B9E1-BF58-F4CB-B485702D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1A3057F-0F9E-178B-B5C3-5D13CB11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2FEBEF-1F8F-F3E0-07B6-0322F6C5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7074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5E1A793-A7CA-4E24-BE4D-5F6D38C3516C}" type="datetime1">
              <a:rPr lang="ru-RU"/>
              <a:pPr>
                <a:defRPr/>
              </a:pPr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D88B384-9BA8-490D-89E9-0446EE211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55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5A46628C-5AEB-C34E-83BE-D77A4BC9B4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3947" y="2859396"/>
            <a:ext cx="5129673" cy="2791513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636"/>
              </a:spcBef>
              <a:defRPr lang="en-US" sz="1400" b="0" i="0" baseline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88EE4DF0-21AB-8046-B425-3E93DABA4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070" y="695498"/>
            <a:ext cx="5137876" cy="1647651"/>
          </a:xfrm>
          <a:prstGeom prst="rect">
            <a:avLst/>
          </a:prstGeom>
          <a:effectLst>
            <a:outerShdw blurRad="368300" dist="177800" dir="5400000" algn="t" rotWithShape="0">
              <a:prstClr val="black">
                <a:alpha val="3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ru-RU" sz="54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/>
            <a:r>
              <a:rPr lang="en-US" dirty="0"/>
              <a:t>NAME OF YOUR 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164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133034-C934-491E-7D03-33666911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414F2A2-1C6D-6E30-F496-DABE0B732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AB1E90B-542E-9BC3-FCD0-FA92FB72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5D6D36-4001-96E2-F5B2-72BE4FAE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4FD8BF-10EE-B57A-64A6-8A21B694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834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FF4F3F-76E2-0760-A0EA-3B1B3E90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543DB1D-B3FE-FCE7-20C5-75A26B0BF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F461FF8-525B-132B-93E3-AF0276681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2C02FCC-E351-9BDB-DCFC-4DD7B9145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2976D1-116C-F19E-7348-F3CA5241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55D6B72-605A-C951-D6E2-C939F4E6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539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4C8609-E057-1994-E4B3-0E634CCD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BB9B7C4-F29C-39D0-9E4E-5E076EAFE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1FB92E9-1628-3E9C-3E41-4543240A1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38EFA14-8767-D8C2-E2E7-265E6083E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946FE80-EC6F-FD17-58FC-1AC06ADDB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4027873-377B-B9A8-C4D1-F3D08B62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13845F6-85BD-E3B9-054D-CEE5276DC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BA40F5A-4908-354C-1D95-14344C09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9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62CA8C-1F3F-7E98-B967-A4FE4E74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ADDCBA4-ED61-0CCF-4DC7-C1A8ADE2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48404FE-8534-5352-CB03-33161762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C71E0C1-3142-EE68-63D9-5FCECDDCB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93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B2894AD-26BD-9AE4-4003-9605F37D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33FA6E0-AE80-E768-6901-BA2746C0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9918AC8-86C7-A6D0-40BD-C1124387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279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CA7FE0-20E8-7BC8-677A-904161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AF2504D-02F3-A3CE-FC77-B7725FA9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C8EB701-269F-8EBB-CEEA-AE6DB7012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94EE0D-774C-5B4F-D617-40AA8299C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093C986-40C8-6EB5-D23D-5EAFE5B6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56B2453-7144-28CF-2017-CFBDF82F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9128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530AA3-A25C-746F-E9BD-94C1C5F6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5E315EF-324D-BFD7-3361-3520A83750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4A39003-2183-68CA-357B-CEDE56CEC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70DA4CD-8FB4-390D-B3EC-B134CE94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EEC4021-3AB3-175E-6960-8EA33356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45F4AA7-0A76-57FA-73DA-57A29401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081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C7514D-7A5B-B4DF-B116-03495F2B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3FC18E9-8E17-81B8-9551-6F8DF4955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48440D-1C85-2698-96E8-AC8AE6CDB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7089D-97D2-4661-8305-FBD4052BD46A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EB2450-D608-EFB3-6B7A-3B2487650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02CFF34-6607-D5B4-FF7E-05A019C1B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513D7-0AA3-45D9-9FF7-A520E0AC5E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421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2.jpeg"/><Relationship Id="rId7" Type="http://schemas.openxmlformats.org/officeDocument/2006/relationships/image" Target="../media/image8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6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24.png"/><Relationship Id="rId10" Type="http://schemas.openxmlformats.org/officeDocument/2006/relationships/image" Target="../media/image100.png"/><Relationship Id="rId4" Type="http://schemas.openxmlformats.org/officeDocument/2006/relationships/image" Target="../media/image95.jpeg"/><Relationship Id="rId9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2.pn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jpeg"/><Relationship Id="rId7" Type="http://schemas.openxmlformats.org/officeDocument/2006/relationships/image" Target="../media/image10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Relationship Id="rId9" Type="http://schemas.openxmlformats.org/officeDocument/2006/relationships/image" Target="../media/image1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06.jpeg"/><Relationship Id="rId4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50" Type="http://schemas.openxmlformats.org/officeDocument/2006/relationships/image" Target="../media/image53.png"/><Relationship Id="rId55" Type="http://schemas.openxmlformats.org/officeDocument/2006/relationships/image" Target="../media/image5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jpeg"/><Relationship Id="rId46" Type="http://schemas.openxmlformats.org/officeDocument/2006/relationships/image" Target="../media/image49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29" Type="http://schemas.openxmlformats.org/officeDocument/2006/relationships/image" Target="../media/image32.png"/><Relationship Id="rId41" Type="http://schemas.openxmlformats.org/officeDocument/2006/relationships/image" Target="../media/image44.jpeg"/><Relationship Id="rId5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jpeg"/><Relationship Id="rId45" Type="http://schemas.openxmlformats.org/officeDocument/2006/relationships/image" Target="../media/image48.jpeg"/><Relationship Id="rId53" Type="http://schemas.openxmlformats.org/officeDocument/2006/relationships/image" Target="../media/image56.png"/><Relationship Id="rId58" Type="http://schemas.openxmlformats.org/officeDocument/2006/relationships/image" Target="../media/image61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jpeg"/><Relationship Id="rId28" Type="http://schemas.openxmlformats.org/officeDocument/2006/relationships/image" Target="../media/image31.png"/><Relationship Id="rId36" Type="http://schemas.openxmlformats.org/officeDocument/2006/relationships/image" Target="../media/image39.jpe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4" Type="http://schemas.openxmlformats.org/officeDocument/2006/relationships/image" Target="../media/image47.jpeg"/><Relationship Id="rId52" Type="http://schemas.openxmlformats.org/officeDocument/2006/relationships/image" Target="../media/image55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jpeg"/><Relationship Id="rId43" Type="http://schemas.openxmlformats.org/officeDocument/2006/relationships/image" Target="../media/image46.png"/><Relationship Id="rId48" Type="http://schemas.openxmlformats.org/officeDocument/2006/relationships/image" Target="../media/image51.jpeg"/><Relationship Id="rId56" Type="http://schemas.openxmlformats.org/officeDocument/2006/relationships/image" Target="../media/image59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12" Type="http://schemas.openxmlformats.org/officeDocument/2006/relationships/image" Target="../media/image7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8.png"/><Relationship Id="rId5" Type="http://schemas.openxmlformats.org/officeDocument/2006/relationships/image" Target="../media/image73.jpe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EBD661D9-93B0-2ED1-B3C9-A11F324E6679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583133" y="3071434"/>
            <a:ext cx="410702" cy="408138"/>
          </a:xfrm>
          <a:prstGeom prst="line">
            <a:avLst/>
          </a:prstGeom>
          <a:ln w="12700">
            <a:gradFill>
              <a:gsLst>
                <a:gs pos="0">
                  <a:srgbClr val="F70100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B4C239B5-A793-D312-6C94-D896665B9551}"/>
              </a:ext>
            </a:extLst>
          </p:cNvPr>
          <p:cNvSpPr/>
          <p:nvPr/>
        </p:nvSpPr>
        <p:spPr>
          <a:xfrm>
            <a:off x="828742" y="2594877"/>
            <a:ext cx="648000" cy="648000"/>
          </a:xfrm>
          <a:prstGeom prst="ellipse">
            <a:avLst/>
          </a:prstGeom>
          <a:solidFill>
            <a:srgbClr val="F701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CA91998E-599C-60F1-1BAA-B442C320EDE0}"/>
              </a:ext>
            </a:extLst>
          </p:cNvPr>
          <p:cNvCxnSpPr>
            <a:cxnSpLocks/>
            <a:stCxn id="26" idx="7"/>
          </p:cNvCxnSpPr>
          <p:nvPr/>
        </p:nvCxnSpPr>
        <p:spPr>
          <a:xfrm flipH="1" flipV="1">
            <a:off x="2273893" y="4426108"/>
            <a:ext cx="274443" cy="76234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751FBA08-696E-2F4A-C831-BBA110B3F440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1255599" y="4255775"/>
            <a:ext cx="561685" cy="324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BF8408E6-B4DF-8A1C-2096-CE7426269C38}"/>
              </a:ext>
            </a:extLst>
          </p:cNvPr>
          <p:cNvSpPr>
            <a:spLocks noChangeAspect="1"/>
          </p:cNvSpPr>
          <p:nvPr/>
        </p:nvSpPr>
        <p:spPr>
          <a:xfrm rot="1572215">
            <a:off x="453392" y="3470323"/>
            <a:ext cx="180000" cy="18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B6B51130-63E6-D32D-59EA-68E740633682}"/>
              </a:ext>
            </a:extLst>
          </p:cNvPr>
          <p:cNvSpPr>
            <a:spLocks noChangeAspect="1"/>
          </p:cNvSpPr>
          <p:nvPr/>
        </p:nvSpPr>
        <p:spPr>
          <a:xfrm rot="18920800">
            <a:off x="1779510" y="3914430"/>
            <a:ext cx="612000" cy="612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DBB11106-C6F0-30D9-2E04-7664A491D3E6}"/>
              </a:ext>
            </a:extLst>
          </p:cNvPr>
          <p:cNvCxnSpPr>
            <a:cxnSpLocks/>
          </p:cNvCxnSpPr>
          <p:nvPr/>
        </p:nvCxnSpPr>
        <p:spPr>
          <a:xfrm>
            <a:off x="561962" y="3660619"/>
            <a:ext cx="184883" cy="5587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2963E59D-78F4-D7A3-8D14-4E421B7D2E17}"/>
              </a:ext>
            </a:extLst>
          </p:cNvPr>
          <p:cNvSpPr>
            <a:spLocks noChangeAspect="1"/>
          </p:cNvSpPr>
          <p:nvPr/>
        </p:nvSpPr>
        <p:spPr>
          <a:xfrm rot="1896320">
            <a:off x="332330" y="4220910"/>
            <a:ext cx="936000" cy="936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A34F6165-7772-B852-08F8-D18D5C4559E0}"/>
              </a:ext>
            </a:extLst>
          </p:cNvPr>
          <p:cNvCxnSpPr>
            <a:cxnSpLocks/>
          </p:cNvCxnSpPr>
          <p:nvPr/>
        </p:nvCxnSpPr>
        <p:spPr>
          <a:xfrm>
            <a:off x="2902884" y="5462960"/>
            <a:ext cx="639902" cy="0"/>
          </a:xfrm>
          <a:prstGeom prst="line">
            <a:avLst/>
          </a:prstGeom>
          <a:ln>
            <a:gradFill flip="none" rotWithShape="1">
              <a:gsLst>
                <a:gs pos="26000">
                  <a:schemeClr val="bg1"/>
                </a:gs>
                <a:gs pos="77000">
                  <a:srgbClr val="362D78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A29B6584-922A-07A4-B9E8-C4E021F23B44}"/>
              </a:ext>
            </a:extLst>
          </p:cNvPr>
          <p:cNvSpPr/>
          <p:nvPr/>
        </p:nvSpPr>
        <p:spPr>
          <a:xfrm>
            <a:off x="3542786" y="2942154"/>
            <a:ext cx="7187441" cy="2905822"/>
          </a:xfrm>
          <a:prstGeom prst="roundRect">
            <a:avLst>
              <a:gd name="adj" fmla="val 12029"/>
            </a:avLst>
          </a:prstGeom>
          <a:noFill/>
          <a:ln w="31750">
            <a:gradFill flip="none" rotWithShape="1">
              <a:gsLst>
                <a:gs pos="0">
                  <a:srgbClr val="362D78"/>
                </a:gs>
                <a:gs pos="100000">
                  <a:srgbClr val="0B7FC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B7D1D41B-156C-DBA7-2C63-84B5FFE22645}"/>
              </a:ext>
            </a:extLst>
          </p:cNvPr>
          <p:cNvCxnSpPr>
            <a:cxnSpLocks/>
          </p:cNvCxnSpPr>
          <p:nvPr/>
        </p:nvCxnSpPr>
        <p:spPr>
          <a:xfrm>
            <a:off x="10730227" y="3435936"/>
            <a:ext cx="2028897" cy="0"/>
          </a:xfrm>
          <a:prstGeom prst="line">
            <a:avLst/>
          </a:prstGeom>
          <a:ln>
            <a:gradFill flip="none" rotWithShape="1">
              <a:gsLst>
                <a:gs pos="26000">
                  <a:srgbClr val="0B7FC8"/>
                </a:gs>
                <a:gs pos="77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D6193DFC-3505-93DF-CFF5-85BD4E6E0EFA}"/>
              </a:ext>
            </a:extLst>
          </p:cNvPr>
          <p:cNvSpPr>
            <a:spLocks noChangeAspect="1"/>
          </p:cNvSpPr>
          <p:nvPr/>
        </p:nvSpPr>
        <p:spPr>
          <a:xfrm rot="18314346">
            <a:off x="2294214" y="5184026"/>
            <a:ext cx="612000" cy="612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2579A03D-2BCA-4265-842B-D29180716E19}"/>
              </a:ext>
            </a:extLst>
          </p:cNvPr>
          <p:cNvSpPr/>
          <p:nvPr/>
        </p:nvSpPr>
        <p:spPr bwMode="auto">
          <a:xfrm>
            <a:off x="3805955" y="2944253"/>
            <a:ext cx="78557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60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Exo 2 Extra Bold" panose="00000900000000000000" pitchFamily="2" charset="-52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ВОРОНЕЖСКИЙ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C69A9F1-B474-43A2-B7AE-E9C9F3FAB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17" r="11864"/>
          <a:stretch/>
        </p:blipFill>
        <p:spPr>
          <a:xfrm>
            <a:off x="9255273" y="-1"/>
            <a:ext cx="2936728" cy="15820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7A8F5B1-919C-A2B1-44DE-6F66854674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8177441" y="0"/>
            <a:ext cx="3221095" cy="1313548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39F89136-7E3C-EAC8-2623-CDFF2BFC1197}"/>
              </a:ext>
            </a:extLst>
          </p:cNvPr>
          <p:cNvCxnSpPr>
            <a:cxnSpLocks/>
          </p:cNvCxnSpPr>
          <p:nvPr/>
        </p:nvCxnSpPr>
        <p:spPr>
          <a:xfrm>
            <a:off x="1130204" y="-546100"/>
            <a:ext cx="0" cy="3140977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00000">
                  <a:srgbClr val="F701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0CE2180-F314-8D08-E15D-2F611E917702}"/>
              </a:ext>
            </a:extLst>
          </p:cNvPr>
          <p:cNvSpPr/>
          <p:nvPr/>
        </p:nvSpPr>
        <p:spPr bwMode="auto">
          <a:xfrm>
            <a:off x="2881585" y="4740816"/>
            <a:ext cx="760695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err="1">
                <a:ln w="0"/>
                <a:solidFill>
                  <a:srgbClr val="F70100"/>
                </a:solidFill>
                <a:effectLst/>
                <a:uLnTx/>
                <a:uFillTx/>
                <a:latin typeface="Exo 2 Extra Bold" panose="00000900000000000000" pitchFamily="2" charset="-52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ТЕХНОЛОГ</a:t>
            </a:r>
            <a:r>
              <a:rPr kumimoji="0" lang="ru-RU" sz="60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Exo 2 Extra Bold" panose="00000900000000000000" pitchFamily="2" charset="-52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ий</a:t>
            </a:r>
            <a:endParaRPr kumimoji="0" lang="ru-RU" sz="6600" b="1" i="0" u="none" strike="noStrike" kern="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Exo 2 Extra Bold" panose="00000900000000000000" pitchFamily="2" charset="-52"/>
              <a:ea typeface="Cascadia Mono ExtraLight" panose="020B0609020000020004" pitchFamily="49" charset="0"/>
              <a:cs typeface="Cascadia Mono ExtraLight" panose="020B0609020000020004" pitchFamily="49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01FFB88-661E-0475-655B-F88450D54677}"/>
              </a:ext>
            </a:extLst>
          </p:cNvPr>
          <p:cNvSpPr/>
          <p:nvPr/>
        </p:nvSpPr>
        <p:spPr bwMode="auto">
          <a:xfrm>
            <a:off x="3805955" y="3727773"/>
            <a:ext cx="69242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55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Exo 2 Extra Bold" panose="00000900000000000000" pitchFamily="2" charset="-52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государственный университет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982B8E5-20D1-52F2-CA24-4ECCE395E4B3}"/>
              </a:ext>
            </a:extLst>
          </p:cNvPr>
          <p:cNvSpPr/>
          <p:nvPr/>
        </p:nvSpPr>
        <p:spPr bwMode="auto">
          <a:xfrm>
            <a:off x="3805955" y="3957295"/>
            <a:ext cx="60387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err="1">
                <a:ln w="0"/>
                <a:solidFill>
                  <a:srgbClr val="F70100"/>
                </a:solidFill>
                <a:effectLst/>
                <a:uLnTx/>
                <a:uFillTx/>
                <a:latin typeface="Exo 2 Extra Bold" panose="00000900000000000000" pitchFamily="2" charset="-52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ИНЖЕНЕР</a:t>
            </a:r>
            <a:r>
              <a:rPr kumimoji="0" lang="ru-RU" sz="6000" b="1" i="0" u="none" strike="noStrike" kern="0" cap="none" spc="0" normalizeH="0" baseline="0" noProof="0" dirty="0" err="1">
                <a:ln w="0"/>
                <a:solidFill>
                  <a:prstClr val="white"/>
                </a:solidFill>
                <a:effectLst/>
                <a:uLnTx/>
                <a:uFillTx/>
                <a:latin typeface="Exo 2 Extra Bold" panose="00000900000000000000" pitchFamily="2" charset="-52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ных</a:t>
            </a:r>
            <a:endParaRPr kumimoji="0" lang="ru-RU" sz="6000" b="1" i="0" u="none" strike="noStrike" kern="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Exo 2 Extra Bold" panose="00000900000000000000" pitchFamily="2" charset="-52"/>
              <a:ea typeface="Cascadia Mono ExtraLight" panose="020B0609020000020004" pitchFamily="49" charset="0"/>
              <a:cs typeface="Cascadia Mono ExtraLight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75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AE1FC5-EF33-9956-A67C-87344612D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E26BE81-6A57-66A4-2C6C-8B84D599A9A0}"/>
              </a:ext>
            </a:extLst>
          </p:cNvPr>
          <p:cNvSpPr txBox="1"/>
          <p:nvPr/>
        </p:nvSpPr>
        <p:spPr>
          <a:xfrm>
            <a:off x="694221" y="0"/>
            <a:ext cx="108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tserrat ExtraBold" panose="00000900000000000000" pitchFamily="2" charset="-52"/>
              </a:rPr>
              <a:t>ФУНКЦИОНИРОВАНИЕ ПРОГРЕССИВНОЙ ИНЖЕНЕРНОЙ ШКОЛЫ «ХимИнТех»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86080BD-F3D2-E132-EE0B-E2EB965471E9}"/>
              </a:ext>
            </a:extLst>
          </p:cNvPr>
          <p:cNvSpPr>
            <a:spLocks/>
          </p:cNvSpPr>
          <p:nvPr/>
        </p:nvSpPr>
        <p:spPr>
          <a:xfrm>
            <a:off x="0" y="5779512"/>
            <a:ext cx="1080000" cy="1080000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486DD1D-A087-08B6-1F0A-331AA005BC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0" y="6107920"/>
            <a:ext cx="1030316" cy="42016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4CAD9C51-3AFB-3F12-84D2-0C43A4EB7418}"/>
              </a:ext>
            </a:extLst>
          </p:cNvPr>
          <p:cNvSpPr>
            <a:spLocks noChangeAspect="1"/>
          </p:cNvSpPr>
          <p:nvPr/>
        </p:nvSpPr>
        <p:spPr>
          <a:xfrm>
            <a:off x="1068498" y="5778000"/>
            <a:ext cx="3282450" cy="1080000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7E172C2-CA33-2FDD-024E-E418E837C45F}"/>
              </a:ext>
            </a:extLst>
          </p:cNvPr>
          <p:cNvSpPr txBox="1"/>
          <p:nvPr/>
        </p:nvSpPr>
        <p:spPr>
          <a:xfrm>
            <a:off x="1129684" y="5994835"/>
            <a:ext cx="309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ВОРОНЕЖСКИЙ</a:t>
            </a:r>
          </a:p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ГОСУДАРСТВЕННЫЙ УНИВЕРСИТЕТ ИНЖЕНЕРНЫХ ТЕХНОЛОГИЙ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AF1D2C0A-A870-245D-EBD3-84D3120C08E6}"/>
              </a:ext>
            </a:extLst>
          </p:cNvPr>
          <p:cNvSpPr/>
          <p:nvPr/>
        </p:nvSpPr>
        <p:spPr>
          <a:xfrm>
            <a:off x="4362450" y="5778000"/>
            <a:ext cx="7829550" cy="1080000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75"/>
          </a:p>
        </p:txBody>
      </p: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ED23AABE-3691-5927-CCF7-45830657B2C3}"/>
              </a:ext>
            </a:extLst>
          </p:cNvPr>
          <p:cNvGrpSpPr/>
          <p:nvPr/>
        </p:nvGrpSpPr>
        <p:grpSpPr>
          <a:xfrm>
            <a:off x="0" y="5779512"/>
            <a:ext cx="12372413" cy="1080000"/>
            <a:chOff x="0" y="5779512"/>
            <a:chExt cx="12372413" cy="108000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76C786E4-D1EC-4B14-AFA7-DFA04875A856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solidFill>
              <a:srgbClr val="0A81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7C20864B-9BB6-5B1E-2FD0-7EC0EE060CE0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12E993D5-58A8-B03D-DD9D-7B040459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0583D933-B400-1836-CFFD-49962D307A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9E19CF15-56A2-90FB-26FA-832B92AC5E47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7FE9954E-C94A-DC99-E829-001C2828131A}"/>
                </a:ext>
              </a:extLst>
            </p:cNvPr>
            <p:cNvSpPr txBox="1"/>
            <p:nvPr/>
          </p:nvSpPr>
          <p:spPr>
            <a:xfrm>
              <a:off x="10510004" y="5966550"/>
              <a:ext cx="1862409" cy="7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245"/>
                </a:lnSpc>
              </a:pPr>
              <a:r>
                <a:rPr lang="en-US" sz="2000" dirty="0">
                  <a:solidFill>
                    <a:srgbClr val="F70100"/>
                  </a:solidFill>
                  <a:latin typeface="Montserrat Medium" panose="00000600000000000000" pitchFamily="2" charset="-52"/>
                </a:rPr>
                <a:t>vsuet.ru</a:t>
              </a:r>
              <a:endParaRPr lang="ru-RU" sz="2000" dirty="0">
                <a:solidFill>
                  <a:srgbClr val="F70100"/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A64D4C-7334-7ACB-5E9F-AB5F564A8C43}"/>
              </a:ext>
            </a:extLst>
          </p:cNvPr>
          <p:cNvSpPr txBox="1"/>
          <p:nvPr/>
        </p:nvSpPr>
        <p:spPr>
          <a:xfrm>
            <a:off x="540000" y="390690"/>
            <a:ext cx="3952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D279728-3075-BFE5-27FB-B6BC2ABD3BC1}"/>
              </a:ext>
            </a:extLst>
          </p:cNvPr>
          <p:cNvSpPr txBox="1"/>
          <p:nvPr/>
        </p:nvSpPr>
        <p:spPr>
          <a:xfrm>
            <a:off x="722029" y="452872"/>
            <a:ext cx="108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ЭТАП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754ADDD4-0C1C-C212-2A97-5A1601247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09" y="511462"/>
            <a:ext cx="252151" cy="2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F59D445-14C6-B8D3-C3FB-F6977CEA4405}"/>
              </a:ext>
            </a:extLst>
          </p:cNvPr>
          <p:cNvSpPr txBox="1"/>
          <p:nvPr/>
        </p:nvSpPr>
        <p:spPr>
          <a:xfrm>
            <a:off x="1608058" y="483765"/>
            <a:ext cx="3282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82C77"/>
                </a:solidFill>
                <a:latin typeface="Montserrat" panose="00000500000000000000" pitchFamily="2" charset="0"/>
              </a:rPr>
              <a:t>Создание рабочей группы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95B6DB8-C9BD-8A08-7F45-C4626AF52CFF}"/>
              </a:ext>
            </a:extLst>
          </p:cNvPr>
          <p:cNvPicPr/>
          <p:nvPr/>
        </p:nvPicPr>
        <p:blipFill rotWithShape="1">
          <a:blip r:embed="rId4" cstate="print"/>
          <a:srcRect l="4786" t="13847" r="4267" b="10697"/>
          <a:stretch/>
        </p:blipFill>
        <p:spPr bwMode="auto">
          <a:xfrm>
            <a:off x="540000" y="1033103"/>
            <a:ext cx="1509014" cy="369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DA7EA24-9500-469D-7EB4-D380A439EC94}"/>
              </a:ext>
            </a:extLst>
          </p:cNvPr>
          <p:cNvSpPr txBox="1"/>
          <p:nvPr/>
        </p:nvSpPr>
        <p:spPr>
          <a:xfrm>
            <a:off x="86639" y="1595797"/>
            <a:ext cx="263068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Рачинский А.В., </a:t>
            </a:r>
            <a:r>
              <a:rPr lang="ru-RU" sz="1100" dirty="0">
                <a:latin typeface="Montserrat" panose="00000500000000000000" pitchFamily="2" charset="0"/>
              </a:rPr>
              <a:t>советник по совершенствованию производства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latin typeface="Montserrat" panose="00000500000000000000" pitchFamily="2" charset="0"/>
              </a:rPr>
              <a:t>Емельянов С.М., </a:t>
            </a:r>
            <a:r>
              <a:rPr lang="ru-RU" sz="1100" dirty="0">
                <a:latin typeface="Montserrat" panose="00000500000000000000" pitchFamily="2" charset="0"/>
              </a:rPr>
              <a:t>главный технолог 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Корнева Н.В., </a:t>
            </a:r>
            <a:r>
              <a:rPr lang="ru-RU" sz="1100" dirty="0">
                <a:latin typeface="Montserrat" panose="00000500000000000000" pitchFamily="2" charset="0"/>
              </a:rPr>
              <a:t>бизнес-партнер службы директора по управлению персоналом</a:t>
            </a:r>
            <a:endParaRPr lang="ru-RU" sz="11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41DB9F4-962D-2006-CFD7-8998EF8C86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4570"/>
          <a:stretch/>
        </p:blipFill>
        <p:spPr>
          <a:xfrm>
            <a:off x="3466462" y="906883"/>
            <a:ext cx="1146633" cy="6565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CD6CD3E-43F4-633A-BD6A-4616E67C745D}"/>
              </a:ext>
            </a:extLst>
          </p:cNvPr>
          <p:cNvSpPr txBox="1"/>
          <p:nvPr/>
        </p:nvSpPr>
        <p:spPr>
          <a:xfrm>
            <a:off x="2749959" y="1582341"/>
            <a:ext cx="33460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Чурилина Е.В.</a:t>
            </a: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0"/>
              </a:rPr>
              <a:t>, </a:t>
            </a:r>
            <a:r>
              <a:rPr lang="ru-RU" sz="1000" dirty="0">
                <a:solidFill>
                  <a:schemeClr val="tx1"/>
                </a:solidFill>
                <a:latin typeface="Montserrat" panose="00000500000000000000" pitchFamily="2" charset="0"/>
              </a:rPr>
              <a:t>к.х.н., доцент кафедры ТОСиПП</a:t>
            </a:r>
            <a:r>
              <a:rPr lang="ru-RU" sz="1000" dirty="0">
                <a:latin typeface="Montserrat" panose="00000500000000000000" pitchFamily="2" charset="0"/>
              </a:rPr>
              <a:t>, </a:t>
            </a:r>
            <a:r>
              <a:rPr lang="ru-RU" sz="1200" dirty="0">
                <a:latin typeface="Montserrat" panose="00000500000000000000" pitchFamily="2" charset="0"/>
              </a:rPr>
              <a:t>руководитель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Карманова О.В., </a:t>
            </a:r>
            <a:r>
              <a:rPr lang="ru-RU" sz="1000" dirty="0">
                <a:latin typeface="Montserrat" panose="00000500000000000000" pitchFamily="2" charset="0"/>
              </a:rPr>
              <a:t>д.т.н., зав. кафедрой ТОСиПП, </a:t>
            </a:r>
            <a:r>
              <a:rPr lang="ru-RU" sz="1200" dirty="0">
                <a:latin typeface="Montserrat" panose="00000500000000000000" pitchFamily="2" charset="0"/>
              </a:rPr>
              <a:t>научный </a:t>
            </a: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0"/>
              </a:rPr>
              <a:t>руководитель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Лыгина Л.В., </a:t>
            </a: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0"/>
              </a:rPr>
              <a:t>н</a:t>
            </a:r>
            <a:r>
              <a:rPr lang="ru-RU" sz="1000" dirty="0">
                <a:solidFill>
                  <a:schemeClr val="tx1"/>
                </a:solidFill>
                <a:latin typeface="Montserrat" panose="00000500000000000000" pitchFamily="2" charset="0"/>
              </a:rPr>
              <a:t>ачальник ЦУКО,  к.т.н., доцент кафедры  </a:t>
            </a:r>
            <a:r>
              <a:rPr lang="ru-RU" sz="1000" dirty="0" err="1">
                <a:solidFill>
                  <a:schemeClr val="tx1"/>
                </a:solidFill>
                <a:latin typeface="Montserrat" panose="00000500000000000000" pitchFamily="2" charset="0"/>
              </a:rPr>
              <a:t>НХиХТ</a:t>
            </a:r>
            <a:endParaRPr lang="ru-RU" sz="10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Москалев А.С., </a:t>
            </a:r>
            <a:r>
              <a:rPr lang="ru-RU" sz="1000" dirty="0">
                <a:solidFill>
                  <a:schemeClr val="tx1"/>
                </a:solidFill>
                <a:latin typeface="Montserrat" panose="00000500000000000000" pitchFamily="2" charset="0"/>
              </a:rPr>
              <a:t>к.т.н., доцент кафедры ТОСиПП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Студеникина Л.Н.,</a:t>
            </a: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Montserrat" panose="00000500000000000000" pitchFamily="2" charset="0"/>
              </a:rPr>
              <a:t>к.т.н., доцент кафедры </a:t>
            </a:r>
            <a:r>
              <a:rPr lang="ru-RU" sz="1000" dirty="0" err="1">
                <a:solidFill>
                  <a:schemeClr val="tx1"/>
                </a:solidFill>
                <a:latin typeface="Montserrat" panose="00000500000000000000" pitchFamily="2" charset="0"/>
              </a:rPr>
              <a:t>ПЭиТБ</a:t>
            </a:r>
            <a:r>
              <a:rPr lang="ru-RU" sz="1000" dirty="0">
                <a:latin typeface="Montserrat" panose="00000500000000000000" pitchFamily="2" charset="0"/>
              </a:rPr>
              <a:t> </a:t>
            </a:r>
            <a:endParaRPr lang="ru-RU" sz="100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Правая фигурная скобка 32">
            <a:extLst>
              <a:ext uri="{FF2B5EF4-FFF2-40B4-BE49-F238E27FC236}">
                <a16:creationId xmlns="" xmlns:a16="http://schemas.microsoft.com/office/drawing/2014/main" id="{3D4085E8-15C4-320C-C33A-16A12AEDC4A3}"/>
              </a:ext>
            </a:extLst>
          </p:cNvPr>
          <p:cNvSpPr/>
          <p:nvPr/>
        </p:nvSpPr>
        <p:spPr>
          <a:xfrm rot="5400000">
            <a:off x="2754402" y="704471"/>
            <a:ext cx="338556" cy="5674080"/>
          </a:xfrm>
          <a:prstGeom prst="rightBrace">
            <a:avLst/>
          </a:prstGeom>
          <a:ln w="19050">
            <a:solidFill>
              <a:srgbClr val="382C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EB443A8-F5D2-DE69-C136-CA5542B31919}"/>
              </a:ext>
            </a:extLst>
          </p:cNvPr>
          <p:cNvSpPr txBox="1"/>
          <p:nvPr/>
        </p:nvSpPr>
        <p:spPr>
          <a:xfrm>
            <a:off x="1068498" y="3731892"/>
            <a:ext cx="3679684" cy="1754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алгоритма работы ПИШ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учебного плана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Корректировка и разработка новых учебно-методических комплексов дисциплин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документов по образовательной программе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E56B49EC-7581-F123-C3FF-1FD2EA22F1DA}"/>
              </a:ext>
            </a:extLst>
          </p:cNvPr>
          <p:cNvSpPr txBox="1"/>
          <p:nvPr/>
        </p:nvSpPr>
        <p:spPr>
          <a:xfrm>
            <a:off x="7177177" y="511462"/>
            <a:ext cx="456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382C77"/>
                </a:solidFill>
                <a:latin typeface="Montserrat" panose="00000500000000000000" pitchFamily="2" charset="0"/>
              </a:rPr>
              <a:t>Изменения учебного плана </a:t>
            </a:r>
          </a:p>
          <a:p>
            <a:pPr algn="ctr"/>
            <a:r>
              <a:rPr lang="ru-RU" sz="1400" b="1" dirty="0">
                <a:solidFill>
                  <a:srgbClr val="382C77"/>
                </a:solidFill>
                <a:latin typeface="Montserrat" panose="00000500000000000000" pitchFamily="2" charset="0"/>
              </a:rPr>
              <a:t>18.03.01 «Химическая технология» (часть)</a:t>
            </a:r>
          </a:p>
        </p:txBody>
      </p:sp>
      <p:graphicFrame>
        <p:nvGraphicFramePr>
          <p:cNvPr id="53" name="Таблица 52">
            <a:extLst>
              <a:ext uri="{FF2B5EF4-FFF2-40B4-BE49-F238E27FC236}">
                <a16:creationId xmlns="" xmlns:a16="http://schemas.microsoft.com/office/drawing/2014/main" id="{B4D6527F-9177-CCCA-438B-38F31E03D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5825398"/>
              </p:ext>
            </p:extLst>
          </p:nvPr>
        </p:nvGraphicFramePr>
        <p:xfrm>
          <a:off x="5907025" y="1033103"/>
          <a:ext cx="6080760" cy="417009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67711">
                  <a:extLst>
                    <a:ext uri="{9D8B030D-6E8A-4147-A177-3AD203B41FA5}">
                      <a16:colId xmlns="" xmlns:a16="http://schemas.microsoft.com/office/drawing/2014/main" val="2415366908"/>
                    </a:ext>
                  </a:extLst>
                </a:gridCol>
                <a:gridCol w="1865376">
                  <a:extLst>
                    <a:ext uri="{9D8B030D-6E8A-4147-A177-3AD203B41FA5}">
                      <a16:colId xmlns="" xmlns:a16="http://schemas.microsoft.com/office/drawing/2014/main" val="3175977640"/>
                    </a:ext>
                  </a:extLst>
                </a:gridCol>
                <a:gridCol w="935509">
                  <a:extLst>
                    <a:ext uri="{9D8B030D-6E8A-4147-A177-3AD203B41FA5}">
                      <a16:colId xmlns="" xmlns:a16="http://schemas.microsoft.com/office/drawing/2014/main" val="1664325023"/>
                    </a:ext>
                  </a:extLst>
                </a:gridCol>
                <a:gridCol w="1012164">
                  <a:extLst>
                    <a:ext uri="{9D8B030D-6E8A-4147-A177-3AD203B41FA5}">
                      <a16:colId xmlns="" xmlns:a16="http://schemas.microsoft.com/office/drawing/2014/main" val="2007007933"/>
                    </a:ext>
                  </a:extLst>
                </a:gridCol>
              </a:tblGrid>
              <a:tr h="580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00" dirty="0">
                          <a:effectLst/>
                          <a:latin typeface="Montserrat" panose="00000500000000000000" pitchFamily="2" charset="0"/>
                        </a:rPr>
                        <a:t>Наименование дисциплины в действующем плане</a:t>
                      </a:r>
                      <a:endParaRPr lang="ru-RU" sz="9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00" dirty="0">
                          <a:effectLst/>
                          <a:latin typeface="Montserrat" panose="00000500000000000000" pitchFamily="2" charset="0"/>
                        </a:rPr>
                        <a:t>Альтернативная дисциплина ПИШ</a:t>
                      </a:r>
                      <a:endParaRPr lang="ru-RU" sz="9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b="1" kern="100" dirty="0"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00" dirty="0">
                          <a:effectLst/>
                          <a:latin typeface="Montserrat" panose="00000500000000000000" pitchFamily="2" charset="0"/>
                        </a:rPr>
                        <a:t>Объем ЗЕ</a:t>
                      </a:r>
                      <a:endParaRPr lang="ru-RU" sz="9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kern="100" dirty="0">
                          <a:effectLst/>
                          <a:latin typeface="Montserrat" panose="00000500000000000000" pitchFamily="2" charset="0"/>
                        </a:rPr>
                        <a:t>Закрепляемая кафедра</a:t>
                      </a:r>
                      <a:endParaRPr lang="ru-RU" sz="9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 anchor="ctr"/>
                </a:tc>
                <a:extLst>
                  <a:ext uri="{0D108BD9-81ED-4DB2-BD59-A6C34878D82A}">
                    <a16:rowId xmlns="" xmlns:a16="http://schemas.microsoft.com/office/drawing/2014/main" val="2704658900"/>
                  </a:ext>
                </a:extLst>
              </a:tr>
              <a:tr h="580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Основные производства отрасли 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Введение в профессиональную деятельность 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1 сем, 3 </a:t>
                      </a:r>
                      <a:r>
                        <a:rPr lang="ru-RU" sz="1000" b="0" kern="100" dirty="0" err="1">
                          <a:effectLst/>
                          <a:latin typeface="Montserrat" panose="00000500000000000000" pitchFamily="2" charset="0"/>
                        </a:rPr>
                        <a:t>з.е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ru-RU" sz="1000" b="1" kern="100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На базе ВСК</a:t>
                      </a:r>
                      <a:endParaRPr lang="ru-RU" sz="1000" b="1" kern="1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2387205"/>
                  </a:ext>
                </a:extLst>
              </a:tr>
              <a:tr h="414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Технология подготовки сырья для неорганических производств 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Сырьевая база производств синтетического каучука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3 сем, 3 </a:t>
                      </a:r>
                      <a:r>
                        <a:rPr lang="ru-RU" sz="1000" b="0" kern="100" dirty="0" err="1">
                          <a:effectLst/>
                          <a:latin typeface="Montserrat" panose="00000500000000000000" pitchFamily="2" charset="0"/>
                        </a:rPr>
                        <a:t>з.е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На базе ВСК</a:t>
                      </a:r>
                      <a:endParaRPr lang="ru-RU" sz="1000" b="1" kern="1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5744861"/>
                  </a:ext>
                </a:extLst>
              </a:tr>
              <a:tr h="775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Основы проектирования и оборудование в производстве неорганических веществ 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Спецоборудование производств органического синтеза и синтетического каучука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6 сем, 4 </a:t>
                      </a:r>
                      <a:r>
                        <a:rPr lang="ru-RU" sz="1000" b="0" kern="100" dirty="0" err="1">
                          <a:effectLst/>
                          <a:latin typeface="Montserrat" panose="00000500000000000000" pitchFamily="2" charset="0"/>
                        </a:rPr>
                        <a:t>з.е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На базе ВСК</a:t>
                      </a:r>
                      <a:endParaRPr lang="ru-RU" sz="1000" b="1" kern="1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7524069"/>
                  </a:ext>
                </a:extLst>
              </a:tr>
              <a:tr h="580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Основы технологии косметических средств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Технические свойства каучуков общего назначения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8 сем, 3 </a:t>
                      </a:r>
                      <a:r>
                        <a:rPr lang="ru-RU" sz="1000" b="0" kern="100" dirty="0" err="1">
                          <a:effectLst/>
                          <a:latin typeface="Montserrat" panose="00000500000000000000" pitchFamily="2" charset="0"/>
                        </a:rPr>
                        <a:t>з.е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ТОСиПП, </a:t>
                      </a:r>
                      <a:r>
                        <a:rPr lang="ru-RU" sz="1000" b="1" kern="100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частично на базе ВСК</a:t>
                      </a:r>
                      <a:endParaRPr lang="ru-RU" sz="1000" b="1" kern="1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0401149"/>
                  </a:ext>
                </a:extLst>
              </a:tr>
              <a:tr h="580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>
                          <a:effectLst/>
                          <a:latin typeface="Montserrat" panose="00000500000000000000" pitchFamily="2" charset="0"/>
                        </a:rPr>
                        <a:t>Химия и технология биологически активных соединений</a:t>
                      </a:r>
                      <a:endParaRPr lang="ru-RU" sz="1000" b="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Химия и технология растворных каучуков и ТЭП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6,7 сем, 9 </a:t>
                      </a:r>
                      <a:r>
                        <a:rPr lang="ru-RU" sz="1000" b="0" kern="100" dirty="0" err="1">
                          <a:effectLst/>
                          <a:latin typeface="Montserrat" panose="00000500000000000000" pitchFamily="2" charset="0"/>
                        </a:rPr>
                        <a:t>з.е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ТОСиПП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extLst>
                  <a:ext uri="{0D108BD9-81ED-4DB2-BD59-A6C34878D82A}">
                    <a16:rowId xmlns="" xmlns:a16="http://schemas.microsoft.com/office/drawing/2014/main" val="47136884"/>
                  </a:ext>
                </a:extLst>
              </a:tr>
              <a:tr h="580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>
                          <a:effectLst/>
                          <a:latin typeface="Montserrat" panose="00000500000000000000" pitchFamily="2" charset="0"/>
                        </a:rPr>
                        <a:t>Химическая технология неорганических веществ</a:t>
                      </a:r>
                      <a:endParaRPr lang="ru-RU" sz="1000" b="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>
                          <a:effectLst/>
                          <a:latin typeface="Montserrat" panose="00000500000000000000" pitchFamily="2" charset="0"/>
                        </a:rPr>
                        <a:t>Химия и технология эмульсионных каучуков и латексов</a:t>
                      </a:r>
                      <a:endParaRPr lang="ru-RU" sz="1000" b="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7, 8 сем, 11 </a:t>
                      </a:r>
                      <a:r>
                        <a:rPr lang="ru-RU" sz="1000" b="0" kern="100" dirty="0" err="1">
                          <a:effectLst/>
                          <a:latin typeface="Montserrat" panose="00000500000000000000" pitchFamily="2" charset="0"/>
                        </a:rPr>
                        <a:t>з.е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Montserrat" panose="00000500000000000000" pitchFamily="2" charset="0"/>
                        </a:rPr>
                        <a:t>ТОСиПП</a:t>
                      </a:r>
                      <a:endParaRPr lang="ru-RU" sz="1000" b="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75" marR="13335" marT="3810" marB="0"/>
                </a:tc>
                <a:extLst>
                  <a:ext uri="{0D108BD9-81ED-4DB2-BD59-A6C34878D82A}">
                    <a16:rowId xmlns="" xmlns:a16="http://schemas.microsoft.com/office/drawing/2014/main" val="3728882554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A85D44B-013D-27D6-9A09-0B9F7A30DD33}"/>
              </a:ext>
            </a:extLst>
          </p:cNvPr>
          <p:cNvSpPr txBox="1"/>
          <p:nvPr/>
        </p:nvSpPr>
        <p:spPr>
          <a:xfrm>
            <a:off x="7172666" y="5175374"/>
            <a:ext cx="4325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FF0000"/>
                </a:solidFill>
                <a:latin typeface="Montserrat ExtraBold" panose="00000900000000000000" pitchFamily="2" charset="-52"/>
              </a:rPr>
              <a:t>11</a:t>
            </a:r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 </a:t>
            </a:r>
            <a:r>
              <a:rPr lang="ru-RU" dirty="0">
                <a:solidFill>
                  <a:srgbClr val="FF0000"/>
                </a:solidFill>
                <a:latin typeface="Montserrat ExtraBold" panose="00000900000000000000" pitchFamily="2" charset="-52"/>
              </a:rPr>
              <a:t>дисциплин - модернизация </a:t>
            </a: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="" xmlns:a16="http://schemas.microsoft.com/office/drawing/2014/main" id="{34746710-243C-7BD1-2648-DE2FA1502460}"/>
              </a:ext>
            </a:extLst>
          </p:cNvPr>
          <p:cNvSpPr>
            <a:spLocks noChangeAspect="1"/>
          </p:cNvSpPr>
          <p:nvPr/>
        </p:nvSpPr>
        <p:spPr>
          <a:xfrm>
            <a:off x="11740551" y="64978"/>
            <a:ext cx="451450" cy="44751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xmlns="" val="702422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6CD64FD-9E80-9BE2-79D4-99B4DDD63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A851568-1771-45D5-EA50-FC7B983E2892}"/>
              </a:ext>
            </a:extLst>
          </p:cNvPr>
          <p:cNvSpPr txBox="1"/>
          <p:nvPr/>
        </p:nvSpPr>
        <p:spPr>
          <a:xfrm>
            <a:off x="694221" y="0"/>
            <a:ext cx="108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tserrat ExtraBold" panose="00000900000000000000" pitchFamily="2" charset="-52"/>
              </a:rPr>
              <a:t>ФУНКЦИОНИРОВАНИЕ ПРОГРЕССИВНОЙ ИНЖЕНЕРНОЙ ШКОЛЫ «ХимИнТех»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C2FB679C-3298-F912-E746-8A1922390C8F}"/>
              </a:ext>
            </a:extLst>
          </p:cNvPr>
          <p:cNvSpPr>
            <a:spLocks/>
          </p:cNvSpPr>
          <p:nvPr/>
        </p:nvSpPr>
        <p:spPr>
          <a:xfrm>
            <a:off x="0" y="5779512"/>
            <a:ext cx="1080000" cy="1080000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BDA7E32-C453-D7C2-BC3C-415156763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0" y="6107920"/>
            <a:ext cx="1030316" cy="42016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04281C30-6FC0-0BCB-042C-D4EF019FC693}"/>
              </a:ext>
            </a:extLst>
          </p:cNvPr>
          <p:cNvSpPr>
            <a:spLocks noChangeAspect="1"/>
          </p:cNvSpPr>
          <p:nvPr/>
        </p:nvSpPr>
        <p:spPr>
          <a:xfrm>
            <a:off x="1068498" y="5778000"/>
            <a:ext cx="3282450" cy="1080000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C3403E8-9200-AD77-55CD-5A5F9DADEC77}"/>
              </a:ext>
            </a:extLst>
          </p:cNvPr>
          <p:cNvSpPr txBox="1"/>
          <p:nvPr/>
        </p:nvSpPr>
        <p:spPr>
          <a:xfrm>
            <a:off x="1129684" y="5994835"/>
            <a:ext cx="309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ВОРОНЕЖСКИЙ</a:t>
            </a:r>
          </a:p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ГОСУДАРСТВЕННЫЙ УНИВЕРСИТЕТ ИНЖЕНЕРНЫХ ТЕХНОЛОГИЙ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6C49BFE6-B531-35D3-C4C3-8E2B55BB4C13}"/>
              </a:ext>
            </a:extLst>
          </p:cNvPr>
          <p:cNvSpPr/>
          <p:nvPr/>
        </p:nvSpPr>
        <p:spPr>
          <a:xfrm>
            <a:off x="4362450" y="5778000"/>
            <a:ext cx="7829550" cy="1080000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75"/>
          </a:p>
        </p:txBody>
      </p: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AC5CF833-36AC-D282-6E3A-353011ADC01C}"/>
              </a:ext>
            </a:extLst>
          </p:cNvPr>
          <p:cNvGrpSpPr/>
          <p:nvPr/>
        </p:nvGrpSpPr>
        <p:grpSpPr>
          <a:xfrm>
            <a:off x="0" y="5779512"/>
            <a:ext cx="12372413" cy="1080000"/>
            <a:chOff x="0" y="5779512"/>
            <a:chExt cx="12372413" cy="108000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A25845F6-C1BF-3D14-B85E-43C848CC5141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solidFill>
              <a:srgbClr val="0A81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969420D5-AC45-B538-0D48-79589CF52467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4239C8EE-FE9D-4C12-4E7A-239D822D9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A8A3225A-3C84-B4E6-256C-7C0D7890A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65A5B70-2211-4DFB-626A-C0B00622AB42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A114E6C9-99AE-1BFC-974A-1EB962A40B8B}"/>
                </a:ext>
              </a:extLst>
            </p:cNvPr>
            <p:cNvSpPr txBox="1"/>
            <p:nvPr/>
          </p:nvSpPr>
          <p:spPr>
            <a:xfrm>
              <a:off x="10510004" y="5966550"/>
              <a:ext cx="1862409" cy="7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245"/>
                </a:lnSpc>
              </a:pPr>
              <a:r>
                <a:rPr lang="en-US" sz="2000" dirty="0">
                  <a:solidFill>
                    <a:srgbClr val="F70100"/>
                  </a:solidFill>
                  <a:latin typeface="Montserrat Medium" panose="00000600000000000000" pitchFamily="2" charset="-52"/>
                </a:rPr>
                <a:t>vsuet.ru</a:t>
              </a:r>
              <a:endParaRPr lang="ru-RU" sz="2000" dirty="0">
                <a:solidFill>
                  <a:srgbClr val="F70100"/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C59804E-C4A7-144F-BF21-092B29A5DF49}"/>
              </a:ext>
            </a:extLst>
          </p:cNvPr>
          <p:cNvSpPr txBox="1"/>
          <p:nvPr/>
        </p:nvSpPr>
        <p:spPr>
          <a:xfrm>
            <a:off x="0" y="926700"/>
            <a:ext cx="4870462" cy="550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Разделы дисциплины </a:t>
            </a:r>
          </a:p>
          <a:p>
            <a:pPr marL="0" marR="0" lvl="0" indent="45085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«Введение в профессиональну</a:t>
            </a:r>
            <a:r>
              <a:rPr lang="ru-RU" sz="1200" b="1" dirty="0">
                <a:solidFill>
                  <a:srgbClr val="382C77"/>
                </a:solidFill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ю  деятельность»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45C1EDF-EF90-93FE-9547-4549C4FE6EF7}"/>
              </a:ext>
            </a:extLst>
          </p:cNvPr>
          <p:cNvSpPr txBox="1"/>
          <p:nvPr/>
        </p:nvSpPr>
        <p:spPr>
          <a:xfrm>
            <a:off x="6687032" y="385720"/>
            <a:ext cx="34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Алгоритм работы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8C316C6-5475-C0AA-9A78-8DF35869DFEA}"/>
              </a:ext>
            </a:extLst>
          </p:cNvPr>
          <p:cNvPicPr/>
          <p:nvPr/>
        </p:nvPicPr>
        <p:blipFill rotWithShape="1">
          <a:blip r:embed="rId3" cstate="print"/>
          <a:srcRect l="4786" t="13847" r="4267" b="10697"/>
          <a:stretch/>
        </p:blipFill>
        <p:spPr bwMode="auto">
          <a:xfrm>
            <a:off x="273123" y="522276"/>
            <a:ext cx="1509014" cy="369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63D20E0-4D78-D4C3-1F02-9F2F3C1CE805}"/>
              </a:ext>
            </a:extLst>
          </p:cNvPr>
          <p:cNvSpPr txBox="1"/>
          <p:nvPr/>
        </p:nvSpPr>
        <p:spPr>
          <a:xfrm>
            <a:off x="1842751" y="542929"/>
            <a:ext cx="1663957" cy="31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2024-2025 уч. год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2390D68D-D8F0-0816-C3EA-5579025D1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5736239"/>
              </p:ext>
            </p:extLst>
          </p:nvPr>
        </p:nvGraphicFramePr>
        <p:xfrm>
          <a:off x="273123" y="1572622"/>
          <a:ext cx="4597339" cy="31078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54401">
                  <a:extLst>
                    <a:ext uri="{9D8B030D-6E8A-4147-A177-3AD203B41FA5}">
                      <a16:colId xmlns="" xmlns:a16="http://schemas.microsoft.com/office/drawing/2014/main" val="4063971865"/>
                    </a:ext>
                  </a:extLst>
                </a:gridCol>
                <a:gridCol w="2205457">
                  <a:extLst>
                    <a:ext uri="{9D8B030D-6E8A-4147-A177-3AD203B41FA5}">
                      <a16:colId xmlns="" xmlns:a16="http://schemas.microsoft.com/office/drawing/2014/main" val="1399555466"/>
                    </a:ext>
                  </a:extLst>
                </a:gridCol>
                <a:gridCol w="767751">
                  <a:extLst>
                    <a:ext uri="{9D8B030D-6E8A-4147-A177-3AD203B41FA5}">
                      <a16:colId xmlns="" xmlns:a16="http://schemas.microsoft.com/office/drawing/2014/main" val="573350917"/>
                    </a:ext>
                  </a:extLst>
                </a:gridCol>
                <a:gridCol w="500332">
                  <a:extLst>
                    <a:ext uri="{9D8B030D-6E8A-4147-A177-3AD203B41FA5}">
                      <a16:colId xmlns="" xmlns:a16="http://schemas.microsoft.com/office/drawing/2014/main" val="1460214986"/>
                    </a:ext>
                  </a:extLst>
                </a:gridCol>
                <a:gridCol w="669398">
                  <a:extLst>
                    <a:ext uri="{9D8B030D-6E8A-4147-A177-3AD203B41FA5}">
                      <a16:colId xmlns="" xmlns:a16="http://schemas.microsoft.com/office/drawing/2014/main" val="447356228"/>
                    </a:ext>
                  </a:extLst>
                </a:gridCol>
              </a:tblGrid>
              <a:tr h="6014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Montserrat" panose="00000500000000000000" pitchFamily="2" charset="0"/>
                        </a:rPr>
                        <a:t>№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Montserrat" panose="00000500000000000000" pitchFamily="2" charset="0"/>
                        </a:rPr>
                        <a:t>п</a:t>
                      </a:r>
                      <a:r>
                        <a:rPr lang="en-US" sz="1000" b="1" kern="100" dirty="0">
                          <a:effectLst/>
                          <a:latin typeface="Montserrat" panose="00000500000000000000" pitchFamily="2" charset="0"/>
                        </a:rPr>
                        <a:t>/</a:t>
                      </a:r>
                      <a:r>
                        <a:rPr lang="ru-RU" sz="1000" b="1" kern="100" dirty="0">
                          <a:effectLst/>
                          <a:latin typeface="Montserrat" panose="00000500000000000000" pitchFamily="2" charset="0"/>
                        </a:rPr>
                        <a:t>п</a:t>
                      </a:r>
                      <a:endParaRPr lang="ru-RU" sz="10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Montserrat" panose="00000500000000000000" pitchFamily="2" charset="0"/>
                        </a:rPr>
                        <a:t>Наименование раздела дисциплины (1 семестр)</a:t>
                      </a:r>
                      <a:endParaRPr lang="ru-RU" sz="10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Montserrat" panose="00000500000000000000" pitchFamily="2" charset="0"/>
                        </a:rPr>
                        <a:t>Лекции, час</a:t>
                      </a:r>
                      <a:endParaRPr lang="ru-RU" sz="10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Montserrat" panose="00000500000000000000" pitchFamily="2" charset="0"/>
                        </a:rPr>
                        <a:t>ЛЗ, час</a:t>
                      </a:r>
                      <a:endParaRPr lang="ru-RU" sz="10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Montserrat" panose="00000500000000000000" pitchFamily="2" charset="0"/>
                        </a:rPr>
                        <a:t>СРО, час</a:t>
                      </a:r>
                      <a:endParaRPr lang="ru-RU" sz="1000" b="1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="" xmlns:a16="http://schemas.microsoft.com/office/drawing/2014/main" val="282556716"/>
                  </a:ext>
                </a:extLst>
              </a:tr>
              <a:tr h="392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Единая интегрированная цепочка компании «СИБУР»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1475364008"/>
                  </a:ext>
                </a:extLst>
              </a:tr>
              <a:tr h="505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Производство синтетических каучуков и термоэластопластов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10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7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2643218284"/>
                  </a:ext>
                </a:extLst>
              </a:tr>
              <a:tr h="336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3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Энергообеспечение основного производства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3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8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7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2674288499"/>
                  </a:ext>
                </a:extLst>
              </a:tr>
              <a:tr h="336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Очистка воздушных выбросов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323411285"/>
                  </a:ext>
                </a:extLst>
              </a:tr>
              <a:tr h="336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5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Очистка химически загрязнённой воды (ХЗВ)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6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6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4132331181"/>
                  </a:ext>
                </a:extLst>
              </a:tr>
              <a:tr h="336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6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Готовая продукция АО «Воронежсинтезкаучук»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00" dirty="0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ru-RU" sz="1100" kern="100" dirty="0">
                        <a:effectLst/>
                        <a:latin typeface="Montserrat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="" xmlns:a16="http://schemas.microsoft.com/office/drawing/2014/main" val="39015293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39476C-D513-84CC-8B9D-8557A75D31B8}"/>
              </a:ext>
            </a:extLst>
          </p:cNvPr>
          <p:cNvSpPr txBox="1"/>
          <p:nvPr/>
        </p:nvSpPr>
        <p:spPr>
          <a:xfrm>
            <a:off x="273122" y="4845442"/>
            <a:ext cx="280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Реализуется на базе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A59322F-FDAD-BCD1-D782-CBC726341780}"/>
              </a:ext>
            </a:extLst>
          </p:cNvPr>
          <p:cNvPicPr/>
          <p:nvPr/>
        </p:nvPicPr>
        <p:blipFill rotWithShape="1">
          <a:blip r:embed="rId4" cstate="print"/>
          <a:srcRect l="4786" t="13847" r="4267" b="10697"/>
          <a:stretch/>
        </p:blipFill>
        <p:spPr bwMode="auto">
          <a:xfrm>
            <a:off x="3094856" y="4807176"/>
            <a:ext cx="1775606" cy="539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EAB2237-1184-C7E8-F612-4F071E359A16}"/>
              </a:ext>
            </a:extLst>
          </p:cNvPr>
          <p:cNvSpPr/>
          <p:nvPr/>
        </p:nvSpPr>
        <p:spPr>
          <a:xfrm>
            <a:off x="5254232" y="1793318"/>
            <a:ext cx="1867339" cy="7031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Подача документов абитуриентом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(июнь-июль 2024 г)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0D46C6C-DDF4-DE16-F2F8-4909BF25D43A}"/>
              </a:ext>
            </a:extLst>
          </p:cNvPr>
          <p:cNvSpPr/>
          <p:nvPr/>
        </p:nvSpPr>
        <p:spPr>
          <a:xfrm>
            <a:off x="7504648" y="722857"/>
            <a:ext cx="3350640" cy="1247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Оформление </a:t>
            </a: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0"/>
              </a:rPr>
              <a:t>трудового договора 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с предприятием партнера на условиях стажерства с условием 1 дня в неделю занятий на АО «ВСК» 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(</a:t>
            </a: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0"/>
              </a:rPr>
              <a:t>31.08.2024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FD3322CB-7338-01D3-128D-AF16905FA9C7}"/>
              </a:ext>
            </a:extLst>
          </p:cNvPr>
          <p:cNvSpPr/>
          <p:nvPr/>
        </p:nvSpPr>
        <p:spPr>
          <a:xfrm>
            <a:off x="7661281" y="3562320"/>
            <a:ext cx="2642616" cy="8258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Промежуточная аттестация на предприятии (</a:t>
            </a: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0"/>
              </a:rPr>
              <a:t>тестирование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)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февраль 2025 г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3176A18-6394-0A09-9D75-2558B0C57BF6}"/>
              </a:ext>
            </a:extLst>
          </p:cNvPr>
          <p:cNvSpPr/>
          <p:nvPr/>
        </p:nvSpPr>
        <p:spPr>
          <a:xfrm>
            <a:off x="5402339" y="4680504"/>
            <a:ext cx="2882639" cy="8258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Продолжение стажерства  </a:t>
            </a:r>
            <a:r>
              <a:rPr lang="en-US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/>
            </a:r>
            <a:br>
              <a:rPr lang="en-US" sz="1200" b="1" dirty="0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(с 05.02.2025 до следующего тестирования)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3F595807-667E-1ACE-497A-03712EED4E82}"/>
              </a:ext>
            </a:extLst>
          </p:cNvPr>
          <p:cNvSpPr/>
          <p:nvPr/>
        </p:nvSpPr>
        <p:spPr>
          <a:xfrm>
            <a:off x="9188709" y="4670160"/>
            <a:ext cx="2882639" cy="8258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0"/>
              </a:rPr>
              <a:t>Отчисление из ПИШ, переход на обычный план обучения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25B8760B-2C2F-273D-364A-D685414980E0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9179968" y="2003681"/>
            <a:ext cx="8741" cy="350794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67490AAF-860D-3077-1895-3DB1B676DDD4}"/>
              </a:ext>
            </a:extLst>
          </p:cNvPr>
          <p:cNvCxnSpPr>
            <a:cxnSpLocks/>
          </p:cNvCxnSpPr>
          <p:nvPr/>
        </p:nvCxnSpPr>
        <p:spPr>
          <a:xfrm>
            <a:off x="9179968" y="3215797"/>
            <a:ext cx="0" cy="346523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B22D30D4-9219-F9EE-E4DC-0E329EBD7DBE}"/>
              </a:ext>
            </a:extLst>
          </p:cNvPr>
          <p:cNvCxnSpPr>
            <a:cxnSpLocks/>
          </p:cNvCxnSpPr>
          <p:nvPr/>
        </p:nvCxnSpPr>
        <p:spPr>
          <a:xfrm>
            <a:off x="11595054" y="3933779"/>
            <a:ext cx="0" cy="746725"/>
          </a:xfrm>
          <a:prstGeom prst="straightConnector1">
            <a:avLst/>
          </a:prstGeom>
          <a:ln w="25400" cap="rnd">
            <a:solidFill>
              <a:srgbClr val="FF00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B7141406-7E41-4C21-EEDF-0D688EC215AB}"/>
              </a:ext>
            </a:extLst>
          </p:cNvPr>
          <p:cNvCxnSpPr>
            <a:cxnSpLocks/>
          </p:cNvCxnSpPr>
          <p:nvPr/>
        </p:nvCxnSpPr>
        <p:spPr>
          <a:xfrm>
            <a:off x="6187902" y="4027154"/>
            <a:ext cx="0" cy="653350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="" xmlns:a16="http://schemas.microsoft.com/office/drawing/2014/main" id="{4CE1520E-81E5-6B7B-2846-32C212E05B54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187902" y="3970934"/>
            <a:ext cx="1473379" cy="4303"/>
          </a:xfrm>
          <a:prstGeom prst="line">
            <a:avLst/>
          </a:prstGeom>
          <a:ln w="25400">
            <a:solidFill>
              <a:srgbClr val="382C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="" xmlns:a16="http://schemas.microsoft.com/office/drawing/2014/main" id="{27E4FF09-6D16-2D31-4C77-443BB135CCBA}"/>
              </a:ext>
            </a:extLst>
          </p:cNvPr>
          <p:cNvCxnSpPr>
            <a:cxnSpLocks/>
          </p:cNvCxnSpPr>
          <p:nvPr/>
        </p:nvCxnSpPr>
        <p:spPr>
          <a:xfrm flipH="1">
            <a:off x="10303896" y="3933779"/>
            <a:ext cx="129115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F9EA132E-A32B-B026-E58A-E4F3CC3DBD9A}"/>
              </a:ext>
            </a:extLst>
          </p:cNvPr>
          <p:cNvSpPr txBox="1"/>
          <p:nvPr/>
        </p:nvSpPr>
        <p:spPr>
          <a:xfrm>
            <a:off x="6011679" y="3623373"/>
            <a:ext cx="1663957" cy="31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пройдена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1F3EAD17-84CB-0A59-4A98-864A60758AA8}"/>
              </a:ext>
            </a:extLst>
          </p:cNvPr>
          <p:cNvSpPr txBox="1"/>
          <p:nvPr/>
        </p:nvSpPr>
        <p:spPr>
          <a:xfrm>
            <a:off x="10367904" y="3628568"/>
            <a:ext cx="1291158" cy="31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е пройдена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A4E41AAE-6391-7C3D-F49A-43AD3D14E03D}"/>
              </a:ext>
            </a:extLst>
          </p:cNvPr>
          <p:cNvSpPr/>
          <p:nvPr/>
        </p:nvSpPr>
        <p:spPr>
          <a:xfrm>
            <a:off x="7600512" y="2354475"/>
            <a:ext cx="3176394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Начало обучения с оплатой стажерства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(стипендия  </a:t>
            </a:r>
            <a:r>
              <a:rPr lang="ru-RU" sz="1200" b="1" dirty="0">
                <a:solidFill>
                  <a:srgbClr val="FF0000"/>
                </a:solidFill>
                <a:latin typeface="Montserrat" panose="00000500000000000000" pitchFamily="2" charset="0"/>
              </a:rPr>
              <a:t>не менее 10 тыс. руб.</a:t>
            </a:r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)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с 01.09.2024 г</a:t>
            </a:r>
          </a:p>
        </p:txBody>
      </p:sp>
      <p:cxnSp>
        <p:nvCxnSpPr>
          <p:cNvPr id="64" name="Прямая со стрелкой 63">
            <a:extLst>
              <a:ext uri="{FF2B5EF4-FFF2-40B4-BE49-F238E27FC236}">
                <a16:creationId xmlns="" xmlns:a16="http://schemas.microsoft.com/office/drawing/2014/main" id="{902D25F6-1DAF-7FF3-7BCE-1D22FA2FA8F1}"/>
              </a:ext>
            </a:extLst>
          </p:cNvPr>
          <p:cNvCxnSpPr>
            <a:cxnSpLocks/>
          </p:cNvCxnSpPr>
          <p:nvPr/>
        </p:nvCxnSpPr>
        <p:spPr>
          <a:xfrm>
            <a:off x="6202256" y="1197945"/>
            <a:ext cx="1238779" cy="3790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="" xmlns:a16="http://schemas.microsoft.com/office/drawing/2014/main" id="{815CE526-2239-E8F6-1351-DE5014A1FFFF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187902" y="1201936"/>
            <a:ext cx="0" cy="591382"/>
          </a:xfrm>
          <a:prstGeom prst="line">
            <a:avLst/>
          </a:prstGeom>
          <a:ln w="25400">
            <a:solidFill>
              <a:srgbClr val="382C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Блок-схема: альтернативный процесс 6">
            <a:extLst>
              <a:ext uri="{FF2B5EF4-FFF2-40B4-BE49-F238E27FC236}">
                <a16:creationId xmlns="" xmlns:a16="http://schemas.microsoft.com/office/drawing/2014/main" id="{18984DA6-98EB-6C8C-5DE2-6E776CEA5761}"/>
              </a:ext>
            </a:extLst>
          </p:cNvPr>
          <p:cNvSpPr>
            <a:spLocks noChangeAspect="1"/>
          </p:cNvSpPr>
          <p:nvPr/>
        </p:nvSpPr>
        <p:spPr>
          <a:xfrm>
            <a:off x="11740551" y="64978"/>
            <a:ext cx="451450" cy="44751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xmlns="" val="130257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E6BF5F-392F-90FB-83D1-D54524105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F234B40-BAAF-60E2-BEC1-74DFABB24E06}"/>
              </a:ext>
            </a:extLst>
          </p:cNvPr>
          <p:cNvSpPr txBox="1"/>
          <p:nvPr/>
        </p:nvSpPr>
        <p:spPr>
          <a:xfrm>
            <a:off x="694221" y="0"/>
            <a:ext cx="108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tserrat ExtraBold" panose="00000900000000000000" pitchFamily="2" charset="-52"/>
              </a:rPr>
              <a:t>ФУНКЦИОНИРОВАНИЕ ПРОГРЕССИВНОЙ ИНЖЕНЕРНОЙ ШКОЛЫ «ХимИнТех»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E06ED148-9BC9-0CB2-3E91-C423BAFCAE43}"/>
              </a:ext>
            </a:extLst>
          </p:cNvPr>
          <p:cNvSpPr>
            <a:spLocks/>
          </p:cNvSpPr>
          <p:nvPr/>
        </p:nvSpPr>
        <p:spPr>
          <a:xfrm>
            <a:off x="0" y="5779512"/>
            <a:ext cx="1080000" cy="1080000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71AC8E27-D0C5-398E-2154-53E87BBC6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0" y="6107920"/>
            <a:ext cx="1030316" cy="42016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6155C3A3-224E-4AE8-7CB5-95AE391EDADE}"/>
              </a:ext>
            </a:extLst>
          </p:cNvPr>
          <p:cNvSpPr>
            <a:spLocks noChangeAspect="1"/>
          </p:cNvSpPr>
          <p:nvPr/>
        </p:nvSpPr>
        <p:spPr>
          <a:xfrm>
            <a:off x="1068498" y="5778000"/>
            <a:ext cx="3282450" cy="1080000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80131A3-9BE9-3521-530F-9AB3CD1752BB}"/>
              </a:ext>
            </a:extLst>
          </p:cNvPr>
          <p:cNvSpPr txBox="1"/>
          <p:nvPr/>
        </p:nvSpPr>
        <p:spPr>
          <a:xfrm>
            <a:off x="1129684" y="5994835"/>
            <a:ext cx="309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ВОРОНЕЖСКИЙ</a:t>
            </a:r>
          </a:p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ГОСУДАРСТВЕННЫЙ УНИВЕРСИТЕТ ИНЖЕНЕРНЫХ ТЕХНОЛОГИЙ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CFF8C891-98F4-56CA-0812-BEBC576E43CF}"/>
              </a:ext>
            </a:extLst>
          </p:cNvPr>
          <p:cNvSpPr/>
          <p:nvPr/>
        </p:nvSpPr>
        <p:spPr>
          <a:xfrm>
            <a:off x="4362450" y="5778000"/>
            <a:ext cx="7829550" cy="1080000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75"/>
          </a:p>
        </p:txBody>
      </p: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45AED5EC-8FC0-E655-C50A-C84E5A886969}"/>
              </a:ext>
            </a:extLst>
          </p:cNvPr>
          <p:cNvGrpSpPr/>
          <p:nvPr/>
        </p:nvGrpSpPr>
        <p:grpSpPr>
          <a:xfrm>
            <a:off x="0" y="5779512"/>
            <a:ext cx="12372413" cy="1080000"/>
            <a:chOff x="0" y="5779512"/>
            <a:chExt cx="12372413" cy="108000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DFF81C1C-98BA-A142-BEFE-E5D1C6C82578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solidFill>
              <a:srgbClr val="0A81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36487661-C036-70C7-C967-5D28BE3DCE51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D31ADF5B-1E83-F1E1-7AF1-E995E796B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76CAE2EF-2C94-E96F-E41B-B8118A01CA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B4BA276A-1730-1387-39A6-404B6A27B972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154C07D0-DC7D-AD59-930B-92480B44A118}"/>
                </a:ext>
              </a:extLst>
            </p:cNvPr>
            <p:cNvSpPr txBox="1"/>
            <p:nvPr/>
          </p:nvSpPr>
          <p:spPr>
            <a:xfrm>
              <a:off x="10510004" y="5966550"/>
              <a:ext cx="1862409" cy="7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245"/>
                </a:lnSpc>
              </a:pPr>
              <a:r>
                <a:rPr lang="en-US" sz="2000" dirty="0">
                  <a:solidFill>
                    <a:srgbClr val="F70100"/>
                  </a:solidFill>
                  <a:latin typeface="Montserrat Medium" panose="00000600000000000000" pitchFamily="2" charset="-52"/>
                </a:rPr>
                <a:t>vsuet.ru</a:t>
              </a:r>
              <a:endParaRPr lang="ru-RU" sz="2000" dirty="0">
                <a:solidFill>
                  <a:srgbClr val="F70100"/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16BF78E-BDE2-43E1-7061-8A01181253E0}"/>
              </a:ext>
            </a:extLst>
          </p:cNvPr>
          <p:cNvSpPr txBox="1"/>
          <p:nvPr/>
        </p:nvSpPr>
        <p:spPr>
          <a:xfrm>
            <a:off x="1736125" y="492007"/>
            <a:ext cx="4265553" cy="61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Начало обучения групп </a:t>
            </a:r>
          </a:p>
          <a:p>
            <a:pPr marL="0" marR="0" lvl="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Х-243 (21 человек), Х-245 (6 человек)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9740A8C7-5B36-A6BB-154C-3EA7303B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97" y="580531"/>
            <a:ext cx="252151" cy="2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C1FD746-51ED-DB22-89FE-146B384AAD05}"/>
              </a:ext>
            </a:extLst>
          </p:cNvPr>
          <p:cNvSpPr txBox="1"/>
          <p:nvPr/>
        </p:nvSpPr>
        <p:spPr>
          <a:xfrm>
            <a:off x="311322" y="463350"/>
            <a:ext cx="15373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2 </a:t>
            </a:r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ЭТАП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60606B8-E5A2-11C4-421C-86AF81B2D7BD}"/>
              </a:ext>
            </a:extLst>
          </p:cNvPr>
          <p:cNvSpPr txBox="1"/>
          <p:nvPr/>
        </p:nvSpPr>
        <p:spPr>
          <a:xfrm>
            <a:off x="1945355" y="4049923"/>
            <a:ext cx="1717412" cy="346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Рачинский А.В.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E650F27-D547-569B-93D4-C0E5BD941AE7}"/>
              </a:ext>
            </a:extLst>
          </p:cNvPr>
          <p:cNvPicPr/>
          <p:nvPr/>
        </p:nvPicPr>
        <p:blipFill rotWithShape="1">
          <a:blip r:embed="rId4" cstate="print"/>
          <a:srcRect l="4786" t="13847" r="4267" b="10697"/>
          <a:stretch/>
        </p:blipFill>
        <p:spPr bwMode="auto">
          <a:xfrm>
            <a:off x="106469" y="1084146"/>
            <a:ext cx="1509014" cy="369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681B966-9FC8-637F-80A4-D9A3A9A474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87" y="2598313"/>
            <a:ext cx="1717412" cy="3015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7B14E99-3AAD-0871-64AC-5FCB0353233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9349" y="1317824"/>
            <a:ext cx="3127542" cy="2345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C63394A-2340-B886-69F2-0CD16DE17D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36526" y="2542023"/>
            <a:ext cx="2299805" cy="3066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B71B0F35-4296-8B1F-C70E-161EDABAA922}"/>
              </a:ext>
            </a:extLst>
          </p:cNvPr>
          <p:cNvCxnSpPr>
            <a:cxnSpLocks/>
          </p:cNvCxnSpPr>
          <p:nvPr/>
        </p:nvCxnSpPr>
        <p:spPr>
          <a:xfrm>
            <a:off x="3655040" y="4223304"/>
            <a:ext cx="681486" cy="0"/>
          </a:xfrm>
          <a:prstGeom prst="straightConnector1">
            <a:avLst/>
          </a:prstGeom>
          <a:ln w="25400" cap="rnd">
            <a:solidFill>
              <a:srgbClr val="FF00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C592D30-DB61-D1A5-EE85-28B3F1E18168}"/>
              </a:ext>
            </a:extLst>
          </p:cNvPr>
          <p:cNvSpPr txBox="1"/>
          <p:nvPr/>
        </p:nvSpPr>
        <p:spPr>
          <a:xfrm>
            <a:off x="7445167" y="478974"/>
            <a:ext cx="15373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3 </a:t>
            </a:r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ЭТАП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3435F374-B085-7BCB-04A8-6DC10E74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092" y="591426"/>
            <a:ext cx="252151" cy="25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F61C1D9-1AC2-6607-55A3-BAF73F7F6283}"/>
              </a:ext>
            </a:extLst>
          </p:cNvPr>
          <p:cNvSpPr txBox="1"/>
          <p:nvPr/>
        </p:nvSpPr>
        <p:spPr>
          <a:xfrm>
            <a:off x="8779954" y="499371"/>
            <a:ext cx="2460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Дополнительная квалификация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9B206E9-6E43-8990-B0C7-128C547E46BE}"/>
              </a:ext>
            </a:extLst>
          </p:cNvPr>
          <p:cNvSpPr txBox="1"/>
          <p:nvPr/>
        </p:nvSpPr>
        <p:spPr>
          <a:xfrm>
            <a:off x="7603065" y="1112420"/>
            <a:ext cx="348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Рабочая профессия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4584AFE1-5F82-E0A7-9404-73A9FE96BA76}"/>
              </a:ext>
            </a:extLst>
          </p:cNvPr>
          <p:cNvSpPr/>
          <p:nvPr/>
        </p:nvSpPr>
        <p:spPr>
          <a:xfrm>
            <a:off x="7903995" y="1510026"/>
            <a:ext cx="2882639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chemeClr val="tx1"/>
                </a:solidFill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«Оператор технологических установок»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chemeClr val="tx1"/>
                </a:solidFill>
                <a:latin typeface="Montserrat" panose="00000500000000000000" pitchFamily="2" charset="0"/>
                <a:cs typeface="Arial" pitchFamily="34" charset="0"/>
              </a:rPr>
              <a:t>20 человек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chemeClr val="tx1"/>
                </a:solidFill>
                <a:latin typeface="Montserrat" panose="00000500000000000000" pitchFamily="2" charset="0"/>
                <a:cs typeface="Arial" pitchFamily="34" charset="0"/>
              </a:rPr>
              <a:t>(ноябрь-декабрь 2024 г.)</a:t>
            </a:r>
            <a:endParaRPr lang="ru-RU" sz="13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66F2395-C01C-EE07-5F50-8399199B5BB5}"/>
              </a:ext>
            </a:extLst>
          </p:cNvPr>
          <p:cNvSpPr txBox="1"/>
          <p:nvPr/>
        </p:nvSpPr>
        <p:spPr>
          <a:xfrm>
            <a:off x="7509892" y="3131384"/>
            <a:ext cx="15373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4 </a:t>
            </a:r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ЭТАП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7A8B38C-F02B-A16D-FFA8-7091832D44A2}"/>
              </a:ext>
            </a:extLst>
          </p:cNvPr>
          <p:cNvSpPr txBox="1"/>
          <p:nvPr/>
        </p:nvSpPr>
        <p:spPr>
          <a:xfrm>
            <a:off x="8817661" y="3122118"/>
            <a:ext cx="3167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Научно-исследовательская работа</a:t>
            </a:r>
            <a:endParaRPr kumimoji="0" lang="ru-RU" sz="15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8723D5C5-5004-BBA6-6C25-C9B676634D2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3817" y="3238042"/>
            <a:ext cx="252151" cy="25215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793FC963-64B3-8E83-1CAC-F2484F61B31D}"/>
              </a:ext>
            </a:extLst>
          </p:cNvPr>
          <p:cNvSpPr txBox="1"/>
          <p:nvPr/>
        </p:nvSpPr>
        <p:spPr>
          <a:xfrm>
            <a:off x="7633749" y="3850304"/>
            <a:ext cx="3807459" cy="1345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1500" i="0" u="none" strike="noStrike" cap="none" normalizeH="0" baseline="0" dirty="0">
                <a:ln>
                  <a:noFill/>
                </a:ln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Arial" pitchFamily="34" charset="0"/>
              </a:rPr>
              <a:t>Изучение проблематики ВСК</a:t>
            </a:r>
          </a:p>
          <a:p>
            <a:pPr marL="285750" marR="0" lvl="0" indent="-28575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1500" dirty="0">
                <a:solidFill>
                  <a:srgbClr val="382C77"/>
                </a:solidFill>
                <a:latin typeface="Montserrat" panose="00000500000000000000" pitchFamily="2" charset="0"/>
                <a:cs typeface="Arial" pitchFamily="34" charset="0"/>
              </a:rPr>
              <a:t>Определение проектов актуальных для ВСК</a:t>
            </a:r>
          </a:p>
          <a:p>
            <a:pPr marL="285750" marR="0" lvl="0" indent="-28575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1500" dirty="0">
                <a:solidFill>
                  <a:srgbClr val="382C77"/>
                </a:solidFill>
                <a:latin typeface="Montserrat" panose="00000500000000000000" pitchFamily="2" charset="0"/>
                <a:cs typeface="Arial" pitchFamily="34" charset="0"/>
              </a:rPr>
              <a:t>Формирование научных групп </a:t>
            </a:r>
          </a:p>
          <a:p>
            <a:pPr marL="285750" marR="0" lvl="0" indent="-28575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ru-RU" sz="1500" dirty="0">
                <a:solidFill>
                  <a:srgbClr val="382C77"/>
                </a:solidFill>
                <a:latin typeface="Montserrat" panose="00000500000000000000" pitchFamily="2" charset="0"/>
                <a:cs typeface="Arial" pitchFamily="34" charset="0"/>
              </a:rPr>
              <a:t>Закрепление наставника</a:t>
            </a:r>
            <a:endParaRPr kumimoji="0" lang="ru-RU" sz="1500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="" xmlns:a16="http://schemas.microsoft.com/office/drawing/2014/main" id="{A7F9D859-FA30-1EF7-3257-E1E654F1E9C2}"/>
              </a:ext>
            </a:extLst>
          </p:cNvPr>
          <p:cNvSpPr>
            <a:spLocks noChangeAspect="1"/>
          </p:cNvSpPr>
          <p:nvPr/>
        </p:nvSpPr>
        <p:spPr>
          <a:xfrm>
            <a:off x="11774361" y="64978"/>
            <a:ext cx="417639" cy="413996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xmlns="" val="4169182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EF564EC-2824-5DB4-FA81-2EF37C503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F25F11E-E91F-81B4-D2F6-B9CFC78530B0}"/>
              </a:ext>
            </a:extLst>
          </p:cNvPr>
          <p:cNvSpPr txBox="1"/>
          <p:nvPr/>
        </p:nvSpPr>
        <p:spPr>
          <a:xfrm>
            <a:off x="694221" y="0"/>
            <a:ext cx="1080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tserrat ExtraBold" panose="00000900000000000000" pitchFamily="2" charset="-52"/>
              </a:rPr>
              <a:t>ФУНКЦИОНИРОВАНИЕ ПРОГРЕССИВНОЙ ИНЖЕНЕРНОЙ ШКОЛЫ «ХимИнТех»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F6F6E75F-C14A-1CA3-2E6E-C5B387F9D96F}"/>
              </a:ext>
            </a:extLst>
          </p:cNvPr>
          <p:cNvSpPr>
            <a:spLocks/>
          </p:cNvSpPr>
          <p:nvPr/>
        </p:nvSpPr>
        <p:spPr>
          <a:xfrm>
            <a:off x="0" y="5779512"/>
            <a:ext cx="1080000" cy="1080000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B57B4AAB-4C74-5533-9FBB-176ECA01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0" y="6107920"/>
            <a:ext cx="1030316" cy="42016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C45A47AB-348D-9527-6393-B49153F03DC3}"/>
              </a:ext>
            </a:extLst>
          </p:cNvPr>
          <p:cNvSpPr>
            <a:spLocks noChangeAspect="1"/>
          </p:cNvSpPr>
          <p:nvPr/>
        </p:nvSpPr>
        <p:spPr>
          <a:xfrm>
            <a:off x="1068498" y="5778000"/>
            <a:ext cx="3282450" cy="1080000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D58609E-F430-E8A8-6990-A7E32E16172F}"/>
              </a:ext>
            </a:extLst>
          </p:cNvPr>
          <p:cNvSpPr txBox="1"/>
          <p:nvPr/>
        </p:nvSpPr>
        <p:spPr>
          <a:xfrm>
            <a:off x="1129684" y="5994835"/>
            <a:ext cx="309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ВОРОНЕЖСКИЙ</a:t>
            </a:r>
          </a:p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ГОСУДАРСТВЕННЫЙ УНИВЕРСИТЕТ ИНЖЕНЕРНЫХ ТЕХНОЛОГИЙ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649DEEF5-A06F-B390-EE44-315B51D462DE}"/>
              </a:ext>
            </a:extLst>
          </p:cNvPr>
          <p:cNvSpPr/>
          <p:nvPr/>
        </p:nvSpPr>
        <p:spPr>
          <a:xfrm>
            <a:off x="4362450" y="5778000"/>
            <a:ext cx="7829550" cy="1080000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75"/>
          </a:p>
        </p:txBody>
      </p: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B0652CE0-EA4D-1720-1F66-F1CF8B593321}"/>
              </a:ext>
            </a:extLst>
          </p:cNvPr>
          <p:cNvGrpSpPr/>
          <p:nvPr/>
        </p:nvGrpSpPr>
        <p:grpSpPr>
          <a:xfrm>
            <a:off x="0" y="5779512"/>
            <a:ext cx="12372413" cy="1080000"/>
            <a:chOff x="0" y="5779512"/>
            <a:chExt cx="12372413" cy="108000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C62929C2-288E-74A0-E95C-7325527E2AC2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solidFill>
              <a:srgbClr val="0A81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271AE347-46E2-317F-CA41-E24214D4524C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9D324AD1-3EBD-2272-F361-0B853018C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38347460-0673-E3F8-0747-FA7914187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93B591B0-42B3-2035-FC76-8CE83B2B7C38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5962D300-3BF3-B382-59D9-E62C96271801}"/>
                </a:ext>
              </a:extLst>
            </p:cNvPr>
            <p:cNvSpPr txBox="1"/>
            <p:nvPr/>
          </p:nvSpPr>
          <p:spPr>
            <a:xfrm>
              <a:off x="10510004" y="5966550"/>
              <a:ext cx="1862409" cy="7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245"/>
                </a:lnSpc>
              </a:pPr>
              <a:r>
                <a:rPr lang="en-US" sz="2000" dirty="0">
                  <a:solidFill>
                    <a:srgbClr val="F70100"/>
                  </a:solidFill>
                  <a:latin typeface="Montserrat Medium" panose="00000600000000000000" pitchFamily="2" charset="-52"/>
                </a:rPr>
                <a:t>vsuet.ru</a:t>
              </a:r>
              <a:endParaRPr lang="ru-RU" sz="2000" dirty="0">
                <a:solidFill>
                  <a:srgbClr val="F70100"/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4F470C9-9F4E-FB02-1EF8-438CDB675100}"/>
              </a:ext>
            </a:extLst>
          </p:cNvPr>
          <p:cNvSpPr txBox="1"/>
          <p:nvPr/>
        </p:nvSpPr>
        <p:spPr>
          <a:xfrm>
            <a:off x="1491081" y="478974"/>
            <a:ext cx="3450977" cy="61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solidFill>
                  <a:srgbClr val="382C77"/>
                </a:solidFill>
                <a:latin typeface="Montserrat" panose="00000500000000000000" pitchFamily="2" charset="0"/>
                <a:cs typeface="Arial" pitchFamily="34" charset="0"/>
              </a:rPr>
              <a:t>Наращивание человеческого капитала 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BE81E99-10F5-EA4A-1CB1-32D4EBFA2145}"/>
              </a:ext>
            </a:extLst>
          </p:cNvPr>
          <p:cNvSpPr txBox="1"/>
          <p:nvPr/>
        </p:nvSpPr>
        <p:spPr>
          <a:xfrm>
            <a:off x="299885" y="450565"/>
            <a:ext cx="14608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5 </a:t>
            </a:r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ЭТАП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8761617-418B-BE6C-B39C-C060B03665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246" y="575801"/>
            <a:ext cx="252151" cy="2521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96BD0E-6AC2-776F-37FB-589661658C0D}"/>
              </a:ext>
            </a:extLst>
          </p:cNvPr>
          <p:cNvPicPr/>
          <p:nvPr/>
        </p:nvPicPr>
        <p:blipFill rotWithShape="1">
          <a:blip r:embed="rId4" cstate="print"/>
          <a:srcRect l="4786" t="13847" r="4267" b="10697"/>
          <a:stretch/>
        </p:blipFill>
        <p:spPr bwMode="auto">
          <a:xfrm>
            <a:off x="780484" y="1134051"/>
            <a:ext cx="1678043" cy="477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5D057B1-B4A3-7087-ABE6-BC166ABF2B84}"/>
              </a:ext>
            </a:extLst>
          </p:cNvPr>
          <p:cNvSpPr/>
          <p:nvPr/>
        </p:nvSpPr>
        <p:spPr>
          <a:xfrm>
            <a:off x="311717" y="1806115"/>
            <a:ext cx="1842239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Увеличение количества занятий на ВСК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1D79775-94E8-435F-CC96-7B3EE864FC21}"/>
              </a:ext>
            </a:extLst>
          </p:cNvPr>
          <p:cNvSpPr/>
          <p:nvPr/>
        </p:nvSpPr>
        <p:spPr>
          <a:xfrm>
            <a:off x="311321" y="2949177"/>
            <a:ext cx="1944506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Прохождение всех видов практик на ВСК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E1570EE-C62B-E804-89E0-B921F89B0B9F}"/>
              </a:ext>
            </a:extLst>
          </p:cNvPr>
          <p:cNvSpPr/>
          <p:nvPr/>
        </p:nvSpPr>
        <p:spPr>
          <a:xfrm>
            <a:off x="288998" y="4177038"/>
            <a:ext cx="1944506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Тематики КР, КП по актуальным проектам ВСК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A1B7283-6A98-085C-318D-73305A6FF4F7}"/>
              </a:ext>
            </a:extLst>
          </p:cNvPr>
          <p:cNvSpPr/>
          <p:nvPr/>
        </p:nvSpPr>
        <p:spPr>
          <a:xfrm>
            <a:off x="2633718" y="4512571"/>
            <a:ext cx="1903350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Выпускная квалификационная работа по ВСК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5485034-8B74-EFF2-2DAA-1B3F3649B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4570"/>
          <a:stretch/>
        </p:blipFill>
        <p:spPr>
          <a:xfrm>
            <a:off x="3016109" y="1033997"/>
            <a:ext cx="1420152" cy="81312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825040D-7C7B-E647-CBFD-23D909E5543B}"/>
              </a:ext>
            </a:extLst>
          </p:cNvPr>
          <p:cNvSpPr/>
          <p:nvPr/>
        </p:nvSpPr>
        <p:spPr>
          <a:xfrm>
            <a:off x="2709293" y="2021003"/>
            <a:ext cx="1842239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Реализация учебного плана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E6ECA33-A7C2-B2DA-85FC-A2297662BB69}"/>
              </a:ext>
            </a:extLst>
          </p:cNvPr>
          <p:cNvSpPr/>
          <p:nvPr/>
        </p:nvSpPr>
        <p:spPr>
          <a:xfrm>
            <a:off x="2633718" y="3239211"/>
            <a:ext cx="1944506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Дополнительные квалификации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3554FA9-A4C7-3141-5DAF-C61E131F8F33}"/>
              </a:ext>
            </a:extLst>
          </p:cNvPr>
          <p:cNvSpPr/>
          <p:nvPr/>
        </p:nvSpPr>
        <p:spPr>
          <a:xfrm>
            <a:off x="7868723" y="1996181"/>
            <a:ext cx="2171377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Обучение сотрудников ВСК по программам высшего образования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7E4696F-A53E-66B5-81CE-5B2040FCDDAA}"/>
              </a:ext>
            </a:extLst>
          </p:cNvPr>
          <p:cNvSpPr/>
          <p:nvPr/>
        </p:nvSpPr>
        <p:spPr>
          <a:xfrm>
            <a:off x="10276451" y="1969198"/>
            <a:ext cx="1660789" cy="803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Стажировки ППС на ВСК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C7BE1260-F981-E8FE-B2A4-8EC2F57C65D5}"/>
              </a:ext>
            </a:extLst>
          </p:cNvPr>
          <p:cNvCxnSpPr>
            <a:cxnSpLocks/>
          </p:cNvCxnSpPr>
          <p:nvPr/>
        </p:nvCxnSpPr>
        <p:spPr>
          <a:xfrm>
            <a:off x="1204342" y="2603991"/>
            <a:ext cx="4559" cy="345186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7D2DEBAA-C4E2-2A93-D113-9AFAE4B37CB0}"/>
              </a:ext>
            </a:extLst>
          </p:cNvPr>
          <p:cNvCxnSpPr>
            <a:cxnSpLocks/>
          </p:cNvCxnSpPr>
          <p:nvPr/>
        </p:nvCxnSpPr>
        <p:spPr>
          <a:xfrm>
            <a:off x="1202062" y="3802972"/>
            <a:ext cx="4559" cy="345186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647BED80-75C2-DAD7-2055-A411C10736AC}"/>
              </a:ext>
            </a:extLst>
          </p:cNvPr>
          <p:cNvCxnSpPr>
            <a:cxnSpLocks/>
          </p:cNvCxnSpPr>
          <p:nvPr/>
        </p:nvCxnSpPr>
        <p:spPr>
          <a:xfrm>
            <a:off x="3564033" y="2882514"/>
            <a:ext cx="4559" cy="345186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4D1C906F-569A-BEF3-7D9D-E9D861A3DE68}"/>
              </a:ext>
            </a:extLst>
          </p:cNvPr>
          <p:cNvCxnSpPr>
            <a:cxnSpLocks/>
          </p:cNvCxnSpPr>
          <p:nvPr/>
        </p:nvCxnSpPr>
        <p:spPr>
          <a:xfrm>
            <a:off x="3564033" y="4080889"/>
            <a:ext cx="0" cy="445945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="" xmlns:a16="http://schemas.microsoft.com/office/drawing/2014/main" id="{C719E284-E12A-D4F8-8750-FC7915E82DB5}"/>
              </a:ext>
            </a:extLst>
          </p:cNvPr>
          <p:cNvCxnSpPr>
            <a:cxnSpLocks/>
          </p:cNvCxnSpPr>
          <p:nvPr/>
        </p:nvCxnSpPr>
        <p:spPr>
          <a:xfrm>
            <a:off x="2255827" y="4822037"/>
            <a:ext cx="377891" cy="0"/>
          </a:xfrm>
          <a:prstGeom prst="straightConnector1">
            <a:avLst/>
          </a:prstGeom>
          <a:ln w="25400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Picture background">
            <a:extLst>
              <a:ext uri="{FF2B5EF4-FFF2-40B4-BE49-F238E27FC236}">
                <a16:creationId xmlns="" xmlns:a16="http://schemas.microsoft.com/office/drawing/2014/main" id="{8A88C0DC-76A1-2C77-2C3E-B480192E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6044" y="1708033"/>
            <a:ext cx="2223216" cy="1519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Прямая со стрелкой 54">
            <a:extLst>
              <a:ext uri="{FF2B5EF4-FFF2-40B4-BE49-F238E27FC236}">
                <a16:creationId xmlns="" xmlns:a16="http://schemas.microsoft.com/office/drawing/2014/main" id="{B26928A4-79B4-EBE6-E6D2-7A6C128B99C5}"/>
              </a:ext>
            </a:extLst>
          </p:cNvPr>
          <p:cNvCxnSpPr>
            <a:cxnSpLocks/>
          </p:cNvCxnSpPr>
          <p:nvPr/>
        </p:nvCxnSpPr>
        <p:spPr>
          <a:xfrm flipV="1">
            <a:off x="4942058" y="3201672"/>
            <a:ext cx="0" cy="1644212"/>
          </a:xfrm>
          <a:prstGeom prst="straightConnector1">
            <a:avLst/>
          </a:prstGeom>
          <a:ln w="25400" cap="rnd">
            <a:solidFill>
              <a:srgbClr val="FF00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635D8110-364C-6736-6F04-2E4A97DF1D27}"/>
              </a:ext>
            </a:extLst>
          </p:cNvPr>
          <p:cNvSpPr txBox="1"/>
          <p:nvPr/>
        </p:nvSpPr>
        <p:spPr>
          <a:xfrm>
            <a:off x="4578224" y="1083492"/>
            <a:ext cx="270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70100"/>
                </a:solidFill>
                <a:latin typeface="Montserrat ExtraBold" panose="00000900000000000000" pitchFamily="2" charset="-52"/>
              </a:rPr>
              <a:t>Кадры с нулевым временем адаптации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FF360D8D-11A6-101D-A90B-72C1EBBDBE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6019" y="639104"/>
            <a:ext cx="252151" cy="25215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60256F48-A5C6-DCC9-3282-1DF4F7C40F79}"/>
              </a:ext>
            </a:extLst>
          </p:cNvPr>
          <p:cNvSpPr txBox="1"/>
          <p:nvPr/>
        </p:nvSpPr>
        <p:spPr>
          <a:xfrm>
            <a:off x="7454781" y="535845"/>
            <a:ext cx="14608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6 </a:t>
            </a:r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ЭТАП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AB088A80-1D2C-FF69-CC0E-6D3AF12C9B61}"/>
              </a:ext>
            </a:extLst>
          </p:cNvPr>
          <p:cNvSpPr txBox="1"/>
          <p:nvPr/>
        </p:nvSpPr>
        <p:spPr>
          <a:xfrm>
            <a:off x="8725072" y="548365"/>
            <a:ext cx="3264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500" b="1" dirty="0">
                <a:solidFill>
                  <a:srgbClr val="382C77"/>
                </a:solidFill>
                <a:latin typeface="Montserrat" panose="00000500000000000000" pitchFamily="2" charset="0"/>
                <a:cs typeface="Arial" pitchFamily="34" charset="0"/>
              </a:rPr>
              <a:t>Усиление интеллектуальных ресурсов</a:t>
            </a:r>
            <a:endParaRPr kumimoji="0" lang="ru-RU" sz="1500" b="1" i="0" u="none" strike="noStrike" cap="none" normalizeH="0" baseline="0" dirty="0">
              <a:ln>
                <a:noFill/>
              </a:ln>
              <a:solidFill>
                <a:srgbClr val="382C77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6176D953-8A74-3671-504B-7DBA5B0A1054}"/>
              </a:ext>
            </a:extLst>
          </p:cNvPr>
          <p:cNvPicPr/>
          <p:nvPr/>
        </p:nvPicPr>
        <p:blipFill rotWithShape="1">
          <a:blip r:embed="rId4" cstate="print"/>
          <a:srcRect l="4786" t="13847" r="4267" b="10697"/>
          <a:stretch/>
        </p:blipFill>
        <p:spPr bwMode="auto">
          <a:xfrm>
            <a:off x="9968373" y="1134051"/>
            <a:ext cx="1678043" cy="477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5" name="Рисунок 3074">
            <a:extLst>
              <a:ext uri="{FF2B5EF4-FFF2-40B4-BE49-F238E27FC236}">
                <a16:creationId xmlns="" xmlns:a16="http://schemas.microsoft.com/office/drawing/2014/main" id="{2EBE9E5C-7343-F011-63CA-3EA39D7C7A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4570"/>
          <a:stretch/>
        </p:blipFill>
        <p:spPr>
          <a:xfrm>
            <a:off x="7878224" y="1056692"/>
            <a:ext cx="1359962" cy="778660"/>
          </a:xfrm>
          <a:prstGeom prst="rect">
            <a:avLst/>
          </a:prstGeom>
        </p:spPr>
      </p:pic>
      <p:sp>
        <p:nvSpPr>
          <p:cNvPr id="3076" name="Прямоугольник 3075">
            <a:extLst>
              <a:ext uri="{FF2B5EF4-FFF2-40B4-BE49-F238E27FC236}">
                <a16:creationId xmlns="" xmlns:a16="http://schemas.microsoft.com/office/drawing/2014/main" id="{3EEDC42D-E5F1-50AC-6623-06B51D8B8ECF}"/>
              </a:ext>
            </a:extLst>
          </p:cNvPr>
          <p:cNvSpPr/>
          <p:nvPr/>
        </p:nvSpPr>
        <p:spPr>
          <a:xfrm>
            <a:off x="7878223" y="3041321"/>
            <a:ext cx="2161877" cy="10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Дополнительное профессиональное образование (повышение квалификации, переподготовка)</a:t>
            </a:r>
          </a:p>
        </p:txBody>
      </p:sp>
      <p:sp>
        <p:nvSpPr>
          <p:cNvPr id="3077" name="Прямоугольник 3076">
            <a:extLst>
              <a:ext uri="{FF2B5EF4-FFF2-40B4-BE49-F238E27FC236}">
                <a16:creationId xmlns="" xmlns:a16="http://schemas.microsoft.com/office/drawing/2014/main" id="{63F803FB-D515-DA41-E646-50042011FF14}"/>
              </a:ext>
            </a:extLst>
          </p:cNvPr>
          <p:cNvSpPr/>
          <p:nvPr/>
        </p:nvSpPr>
        <p:spPr>
          <a:xfrm>
            <a:off x="7904623" y="4446800"/>
            <a:ext cx="2135475" cy="7981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Подготовка научных кадров (программы аспирантуры)</a:t>
            </a:r>
          </a:p>
        </p:txBody>
      </p:sp>
      <p:sp>
        <p:nvSpPr>
          <p:cNvPr id="3078" name="Прямоугольник 3077">
            <a:extLst>
              <a:ext uri="{FF2B5EF4-FFF2-40B4-BE49-F238E27FC236}">
                <a16:creationId xmlns="" xmlns:a16="http://schemas.microsoft.com/office/drawing/2014/main" id="{58C40C00-3B12-A6FB-0301-28638B35DD3B}"/>
              </a:ext>
            </a:extLst>
          </p:cNvPr>
          <p:cNvSpPr/>
          <p:nvPr/>
        </p:nvSpPr>
        <p:spPr>
          <a:xfrm>
            <a:off x="10276451" y="3469759"/>
            <a:ext cx="1754242" cy="900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Montserrat" panose="00000500000000000000" pitchFamily="2" charset="0"/>
              </a:rPr>
              <a:t>Научно-исследовательские разработки</a:t>
            </a:r>
          </a:p>
        </p:txBody>
      </p:sp>
      <p:cxnSp>
        <p:nvCxnSpPr>
          <p:cNvPr id="3079" name="Прямая соединительная линия 3078">
            <a:extLst>
              <a:ext uri="{FF2B5EF4-FFF2-40B4-BE49-F238E27FC236}">
                <a16:creationId xmlns="" xmlns:a16="http://schemas.microsoft.com/office/drawing/2014/main" id="{D725CC75-2E77-AE25-4153-0E360084E102}"/>
              </a:ext>
            </a:extLst>
          </p:cNvPr>
          <p:cNvCxnSpPr>
            <a:cxnSpLocks/>
          </p:cNvCxnSpPr>
          <p:nvPr/>
        </p:nvCxnSpPr>
        <p:spPr>
          <a:xfrm flipH="1">
            <a:off x="4537068" y="4829056"/>
            <a:ext cx="404990" cy="0"/>
          </a:xfrm>
          <a:prstGeom prst="line">
            <a:avLst/>
          </a:prstGeom>
          <a:ln w="25400">
            <a:solidFill>
              <a:srgbClr val="F701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6" name="Прямая соединительная линия 3085">
            <a:extLst>
              <a:ext uri="{FF2B5EF4-FFF2-40B4-BE49-F238E27FC236}">
                <a16:creationId xmlns="" xmlns:a16="http://schemas.microsoft.com/office/drawing/2014/main" id="{81A0BDF2-1197-628F-0FAA-8556B81FA342}"/>
              </a:ext>
            </a:extLst>
          </p:cNvPr>
          <p:cNvCxnSpPr>
            <a:cxnSpLocks/>
          </p:cNvCxnSpPr>
          <p:nvPr/>
        </p:nvCxnSpPr>
        <p:spPr>
          <a:xfrm>
            <a:off x="8890362" y="2790848"/>
            <a:ext cx="0" cy="248535"/>
          </a:xfrm>
          <a:prstGeom prst="line">
            <a:avLst/>
          </a:prstGeom>
          <a:ln w="25400">
            <a:solidFill>
              <a:srgbClr val="382C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" name="Прямая соединительная линия 3088">
            <a:extLst>
              <a:ext uri="{FF2B5EF4-FFF2-40B4-BE49-F238E27FC236}">
                <a16:creationId xmlns="" xmlns:a16="http://schemas.microsoft.com/office/drawing/2014/main" id="{C46B54EB-D1CD-A624-8D0B-C7B9B337F61C}"/>
              </a:ext>
            </a:extLst>
          </p:cNvPr>
          <p:cNvCxnSpPr>
            <a:cxnSpLocks/>
          </p:cNvCxnSpPr>
          <p:nvPr/>
        </p:nvCxnSpPr>
        <p:spPr>
          <a:xfrm>
            <a:off x="8878004" y="4148158"/>
            <a:ext cx="0" cy="285251"/>
          </a:xfrm>
          <a:prstGeom prst="line">
            <a:avLst/>
          </a:prstGeom>
          <a:ln w="25400">
            <a:solidFill>
              <a:srgbClr val="382C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1" name="Прямая соединительная линия 3090">
            <a:extLst>
              <a:ext uri="{FF2B5EF4-FFF2-40B4-BE49-F238E27FC236}">
                <a16:creationId xmlns="" xmlns:a16="http://schemas.microsoft.com/office/drawing/2014/main" id="{D7516CAA-47C8-1309-3851-647C59E8CE71}"/>
              </a:ext>
            </a:extLst>
          </p:cNvPr>
          <p:cNvCxnSpPr>
            <a:cxnSpLocks/>
          </p:cNvCxnSpPr>
          <p:nvPr/>
        </p:nvCxnSpPr>
        <p:spPr>
          <a:xfrm>
            <a:off x="11088719" y="2773159"/>
            <a:ext cx="0" cy="637445"/>
          </a:xfrm>
          <a:prstGeom prst="line">
            <a:avLst/>
          </a:prstGeom>
          <a:ln w="25400">
            <a:solidFill>
              <a:srgbClr val="382C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3" name="Прямая соединительная линия 3092">
            <a:extLst>
              <a:ext uri="{FF2B5EF4-FFF2-40B4-BE49-F238E27FC236}">
                <a16:creationId xmlns="" xmlns:a16="http://schemas.microsoft.com/office/drawing/2014/main" id="{50C33238-F93D-D4A9-4AB7-78C8C5ED1C6A}"/>
              </a:ext>
            </a:extLst>
          </p:cNvPr>
          <p:cNvCxnSpPr>
            <a:cxnSpLocks/>
          </p:cNvCxnSpPr>
          <p:nvPr/>
        </p:nvCxnSpPr>
        <p:spPr>
          <a:xfrm>
            <a:off x="11088719" y="4370583"/>
            <a:ext cx="0" cy="451454"/>
          </a:xfrm>
          <a:prstGeom prst="line">
            <a:avLst/>
          </a:prstGeom>
          <a:ln w="25400">
            <a:solidFill>
              <a:srgbClr val="382C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4" name="Прямая соединительная линия 3093">
            <a:extLst>
              <a:ext uri="{FF2B5EF4-FFF2-40B4-BE49-F238E27FC236}">
                <a16:creationId xmlns="" xmlns:a16="http://schemas.microsoft.com/office/drawing/2014/main" id="{C8D851EE-ABB8-E00B-3087-B2C13D38264B}"/>
              </a:ext>
            </a:extLst>
          </p:cNvPr>
          <p:cNvCxnSpPr>
            <a:cxnSpLocks/>
            <a:endCxn id="3077" idx="3"/>
          </p:cNvCxnSpPr>
          <p:nvPr/>
        </p:nvCxnSpPr>
        <p:spPr>
          <a:xfrm flipH="1">
            <a:off x="10040098" y="4845884"/>
            <a:ext cx="1048621" cy="0"/>
          </a:xfrm>
          <a:prstGeom prst="line">
            <a:avLst/>
          </a:prstGeom>
          <a:ln w="25400">
            <a:solidFill>
              <a:srgbClr val="382C7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3" name="Picture 4" descr="Picture background">
            <a:extLst>
              <a:ext uri="{FF2B5EF4-FFF2-40B4-BE49-F238E27FC236}">
                <a16:creationId xmlns="" xmlns:a16="http://schemas.microsoft.com/office/drawing/2014/main" id="{92BF6636-5A96-67FE-F0C0-81973A30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386" y="3581792"/>
            <a:ext cx="2524275" cy="168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2" name="Прямая со стрелкой 3111">
            <a:extLst>
              <a:ext uri="{FF2B5EF4-FFF2-40B4-BE49-F238E27FC236}">
                <a16:creationId xmlns="" xmlns:a16="http://schemas.microsoft.com/office/drawing/2014/main" id="{599CDAAB-231F-AADE-5827-1BCE95D792BF}"/>
              </a:ext>
            </a:extLst>
          </p:cNvPr>
          <p:cNvCxnSpPr>
            <a:cxnSpLocks/>
            <a:stCxn id="3077" idx="1"/>
          </p:cNvCxnSpPr>
          <p:nvPr/>
        </p:nvCxnSpPr>
        <p:spPr>
          <a:xfrm flipH="1">
            <a:off x="7542313" y="4845884"/>
            <a:ext cx="362310" cy="0"/>
          </a:xfrm>
          <a:prstGeom prst="straightConnector1">
            <a:avLst/>
          </a:prstGeom>
          <a:ln w="25400" cap="rnd">
            <a:solidFill>
              <a:srgbClr val="FF00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7" name="Прямая со стрелкой 3116">
            <a:extLst>
              <a:ext uri="{FF2B5EF4-FFF2-40B4-BE49-F238E27FC236}">
                <a16:creationId xmlns="" xmlns:a16="http://schemas.microsoft.com/office/drawing/2014/main" id="{615D3E02-BA0A-F278-57AF-67A7ECD7E0F6}"/>
              </a:ext>
            </a:extLst>
          </p:cNvPr>
          <p:cNvCxnSpPr>
            <a:cxnSpLocks/>
          </p:cNvCxnSpPr>
          <p:nvPr/>
        </p:nvCxnSpPr>
        <p:spPr>
          <a:xfrm flipH="1">
            <a:off x="7542313" y="3949621"/>
            <a:ext cx="274576" cy="0"/>
          </a:xfrm>
          <a:prstGeom prst="straightConnector1">
            <a:avLst/>
          </a:prstGeom>
          <a:ln w="25400" cap="rnd">
            <a:solidFill>
              <a:srgbClr val="FF00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5" name="Прямая со стрелкой 3124">
            <a:extLst>
              <a:ext uri="{FF2B5EF4-FFF2-40B4-BE49-F238E27FC236}">
                <a16:creationId xmlns="" xmlns:a16="http://schemas.microsoft.com/office/drawing/2014/main" id="{FF855CFC-4253-0C05-00C3-2922D1001201}"/>
              </a:ext>
            </a:extLst>
          </p:cNvPr>
          <p:cNvCxnSpPr>
            <a:cxnSpLocks/>
          </p:cNvCxnSpPr>
          <p:nvPr/>
        </p:nvCxnSpPr>
        <p:spPr>
          <a:xfrm>
            <a:off x="7260899" y="2467866"/>
            <a:ext cx="0" cy="1113926"/>
          </a:xfrm>
          <a:prstGeom prst="straightConnector1">
            <a:avLst/>
          </a:prstGeom>
          <a:ln w="25400" cap="rnd">
            <a:solidFill>
              <a:srgbClr val="FF00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6" name="Прямая соединительная линия 3125">
            <a:extLst>
              <a:ext uri="{FF2B5EF4-FFF2-40B4-BE49-F238E27FC236}">
                <a16:creationId xmlns="" xmlns:a16="http://schemas.microsoft.com/office/drawing/2014/main" id="{58404F85-CCE8-C9E6-AC9F-EBB9B2597AF1}"/>
              </a:ext>
            </a:extLst>
          </p:cNvPr>
          <p:cNvCxnSpPr>
            <a:cxnSpLocks/>
          </p:cNvCxnSpPr>
          <p:nvPr/>
        </p:nvCxnSpPr>
        <p:spPr>
          <a:xfrm flipH="1">
            <a:off x="7287914" y="2471881"/>
            <a:ext cx="571857" cy="0"/>
          </a:xfrm>
          <a:prstGeom prst="line">
            <a:avLst/>
          </a:prstGeom>
          <a:ln w="25400">
            <a:solidFill>
              <a:srgbClr val="F701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3" name="TextBox 3132">
            <a:extLst>
              <a:ext uri="{FF2B5EF4-FFF2-40B4-BE49-F238E27FC236}">
                <a16:creationId xmlns="" xmlns:a16="http://schemas.microsoft.com/office/drawing/2014/main" id="{11DFD24E-984E-E0F2-FEDB-9A8742D8BF2E}"/>
              </a:ext>
            </a:extLst>
          </p:cNvPr>
          <p:cNvSpPr txBox="1"/>
          <p:nvPr/>
        </p:nvSpPr>
        <p:spPr>
          <a:xfrm>
            <a:off x="4960678" y="5328033"/>
            <a:ext cx="2709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70100"/>
                </a:solidFill>
                <a:latin typeface="Montserrat ExtraBold" panose="00000900000000000000" pitchFamily="2" charset="-52"/>
              </a:rPr>
              <a:t>Кадровый резерв</a:t>
            </a:r>
          </a:p>
        </p:txBody>
      </p:sp>
      <p:sp>
        <p:nvSpPr>
          <p:cNvPr id="7" name="Блок-схема: альтернативный процесс 6">
            <a:extLst>
              <a:ext uri="{FF2B5EF4-FFF2-40B4-BE49-F238E27FC236}">
                <a16:creationId xmlns="" xmlns:a16="http://schemas.microsoft.com/office/drawing/2014/main" id="{D8A214F3-FA35-A50C-AC75-F2B0DBE9E007}"/>
              </a:ext>
            </a:extLst>
          </p:cNvPr>
          <p:cNvSpPr>
            <a:spLocks noChangeAspect="1"/>
          </p:cNvSpPr>
          <p:nvPr/>
        </p:nvSpPr>
        <p:spPr>
          <a:xfrm>
            <a:off x="11740551" y="64978"/>
            <a:ext cx="451450" cy="44751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xmlns="" val="50592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278FCF16-8FF2-BB27-2508-5D27D3B508DD}"/>
              </a:ext>
            </a:extLst>
          </p:cNvPr>
          <p:cNvSpPr/>
          <p:nvPr/>
        </p:nvSpPr>
        <p:spPr>
          <a:xfrm>
            <a:off x="524950" y="1271725"/>
            <a:ext cx="2089647" cy="3338376"/>
          </a:xfrm>
          <a:prstGeom prst="rect">
            <a:avLst/>
          </a:prstGeom>
          <a:noFill/>
          <a:ln w="28575">
            <a:solidFill>
              <a:srgbClr val="382C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BA62672F-EF84-D02F-9206-B4A4457059ED}"/>
              </a:ext>
            </a:extLst>
          </p:cNvPr>
          <p:cNvGrpSpPr/>
          <p:nvPr/>
        </p:nvGrpSpPr>
        <p:grpSpPr>
          <a:xfrm>
            <a:off x="0" y="5779512"/>
            <a:ext cx="12372413" cy="1080000"/>
            <a:chOff x="0" y="5779512"/>
            <a:chExt cx="12372413" cy="1080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4A9E2750-5281-0BB9-DB03-7610A249F3FA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solidFill>
              <a:srgbClr val="0A81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B5B2CC83-C0C0-BD1C-F818-31BA518C38BA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1B181F9D-5F8B-BCD4-FC0D-2D1254438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="" xmlns:a16="http://schemas.microsoft.com/office/drawing/2014/main" id="{E2C1950A-3636-FD98-A781-4B01A70D3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BF11BD6-0CCF-37FC-D151-8B8CD3F1DD90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5D13F618-01C1-443E-0BDF-5DFBCB83C48C}"/>
                </a:ext>
              </a:extLst>
            </p:cNvPr>
            <p:cNvSpPr txBox="1"/>
            <p:nvPr/>
          </p:nvSpPr>
          <p:spPr>
            <a:xfrm>
              <a:off x="10510004" y="5966550"/>
              <a:ext cx="1862409" cy="7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245"/>
                </a:lnSpc>
              </a:pPr>
              <a:r>
                <a:rPr lang="en-US" sz="2000" dirty="0">
                  <a:solidFill>
                    <a:srgbClr val="F70100"/>
                  </a:solidFill>
                  <a:latin typeface="Montserrat Medium" panose="00000600000000000000" pitchFamily="2" charset="-52"/>
                </a:rPr>
                <a:t>vsuet.ru</a:t>
              </a:r>
              <a:endParaRPr lang="ru-RU" sz="2000" dirty="0">
                <a:solidFill>
                  <a:srgbClr val="F70100"/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3ACFAC13-550C-8429-DE61-A0CC96631E7B}"/>
              </a:ext>
            </a:extLst>
          </p:cNvPr>
          <p:cNvSpPr/>
          <p:nvPr/>
        </p:nvSpPr>
        <p:spPr>
          <a:xfrm>
            <a:off x="2142482" y="865029"/>
            <a:ext cx="1150932" cy="1990756"/>
          </a:xfrm>
          <a:prstGeom prst="rect">
            <a:avLst/>
          </a:prstGeom>
          <a:solidFill>
            <a:schemeClr val="bg1"/>
          </a:solidFill>
          <a:ln w="28575">
            <a:solidFill>
              <a:srgbClr val="382C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E7EA8F7-5AF3-6DC9-0721-BF6F38B4AF01}"/>
              </a:ext>
            </a:extLst>
          </p:cNvPr>
          <p:cNvSpPr txBox="1"/>
          <p:nvPr/>
        </p:nvSpPr>
        <p:spPr>
          <a:xfrm>
            <a:off x="158167" y="67654"/>
            <a:ext cx="1138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tserrat ExtraBold" panose="00000900000000000000" pitchFamily="2" charset="-52"/>
              </a:rPr>
              <a:t>МАСШТАБИРОВАНИЕ МОДЕЛИ ПРОГРЕССИВНОЙ ИНЖЕНЕРНОЙ ШКОЛЫ «ХимИнТех»</a:t>
            </a:r>
          </a:p>
        </p:txBody>
      </p:sp>
      <p:sp>
        <p:nvSpPr>
          <p:cNvPr id="2" name="Трапеция 1">
            <a:extLst>
              <a:ext uri="{FF2B5EF4-FFF2-40B4-BE49-F238E27FC236}">
                <a16:creationId xmlns="" xmlns:a16="http://schemas.microsoft.com/office/drawing/2014/main" id="{F12B3D3B-FC6C-3797-CF5D-0D23A0D2A3A3}"/>
              </a:ext>
            </a:extLst>
          </p:cNvPr>
          <p:cNvSpPr/>
          <p:nvPr/>
        </p:nvSpPr>
        <p:spPr>
          <a:xfrm rot="5400000">
            <a:off x="5285692" y="-2286874"/>
            <a:ext cx="1455350" cy="8633926"/>
          </a:xfrm>
          <a:prstGeom prst="trapezoid">
            <a:avLst>
              <a:gd name="adj" fmla="val 34430"/>
            </a:avLst>
          </a:prstGeom>
          <a:solidFill>
            <a:srgbClr val="C7C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09B95F4A-6977-6C5A-388F-259384F9DD84}"/>
              </a:ext>
            </a:extLst>
          </p:cNvPr>
          <p:cNvGrpSpPr/>
          <p:nvPr/>
        </p:nvGrpSpPr>
        <p:grpSpPr>
          <a:xfrm>
            <a:off x="5356803" y="1564891"/>
            <a:ext cx="1558432" cy="885619"/>
            <a:chOff x="4629337" y="1149797"/>
            <a:chExt cx="2884233" cy="1677165"/>
          </a:xfrm>
        </p:grpSpPr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ECBF2520-6103-01BE-79A7-3522FB5702B2}"/>
                </a:ext>
              </a:extLst>
            </p:cNvPr>
            <p:cNvSpPr/>
            <p:nvPr/>
          </p:nvSpPr>
          <p:spPr>
            <a:xfrm>
              <a:off x="4633570" y="1170962"/>
              <a:ext cx="2880000" cy="1656000"/>
            </a:xfrm>
            <a:prstGeom prst="ellipse">
              <a:avLst/>
            </a:prstGeom>
            <a:solidFill>
              <a:srgbClr val="382C77"/>
            </a:solidFill>
            <a:ln w="28575">
              <a:solidFill>
                <a:srgbClr val="382C7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3B6B96D-01DA-4148-B1C9-DE61DE3B7C51}"/>
                </a:ext>
              </a:extLst>
            </p:cNvPr>
            <p:cNvSpPr txBox="1"/>
            <p:nvPr/>
          </p:nvSpPr>
          <p:spPr>
            <a:xfrm>
              <a:off x="4774895" y="1362383"/>
              <a:ext cx="2588883" cy="1107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Black" panose="00000A00000000000000" pitchFamily="2" charset="-52"/>
                  <a:ea typeface="+mn-ea"/>
                  <a:cs typeface="+mn-cs"/>
                </a:rPr>
                <a:t>ПИШ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b="1" dirty="0" err="1">
                  <a:solidFill>
                    <a:prstClr val="white"/>
                  </a:solidFill>
                  <a:latin typeface="Exo 2 Black" panose="00000A00000000000000" pitchFamily="2" charset="-52"/>
                </a:rPr>
                <a:t>Хим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Black" panose="00000A00000000000000" pitchFamily="2" charset="-52"/>
                  <a:ea typeface="+mn-ea"/>
                  <a:cs typeface="+mn-cs"/>
                </a:rPr>
                <a:t>ИнТех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E4B7EF1E-EFE2-3637-132C-1414392A85D6}"/>
                </a:ext>
              </a:extLst>
            </p:cNvPr>
            <p:cNvSpPr/>
            <p:nvPr/>
          </p:nvSpPr>
          <p:spPr>
            <a:xfrm>
              <a:off x="4629337" y="1149797"/>
              <a:ext cx="2880000" cy="1656000"/>
            </a:xfrm>
            <a:prstGeom prst="ellipse">
              <a:avLst/>
            </a:prstGeom>
            <a:noFill/>
            <a:ln w="28575">
              <a:solidFill>
                <a:srgbClr val="382C77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37122B4-D496-0A16-6DE7-87CB41D5F883}"/>
              </a:ext>
            </a:extLst>
          </p:cNvPr>
          <p:cNvSpPr txBox="1"/>
          <p:nvPr/>
        </p:nvSpPr>
        <p:spPr>
          <a:xfrm>
            <a:off x="4971606" y="987451"/>
            <a:ext cx="2373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УНИВЕРСИТЕТ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7BAA5568-E175-1290-E137-B9ED488631B2}"/>
              </a:ext>
            </a:extLst>
          </p:cNvPr>
          <p:cNvSpPr/>
          <p:nvPr/>
        </p:nvSpPr>
        <p:spPr>
          <a:xfrm>
            <a:off x="4729213" y="1372193"/>
            <a:ext cx="2666498" cy="1435259"/>
          </a:xfrm>
          <a:prstGeom prst="rect">
            <a:avLst/>
          </a:prstGeom>
          <a:noFill/>
          <a:ln w="28575">
            <a:solidFill>
              <a:srgbClr val="382C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B13F742-C482-BB8C-287C-0649DED75FDF}"/>
              </a:ext>
            </a:extLst>
          </p:cNvPr>
          <p:cNvSpPr txBox="1"/>
          <p:nvPr/>
        </p:nvSpPr>
        <p:spPr>
          <a:xfrm>
            <a:off x="772650" y="871614"/>
            <a:ext cx="13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ШКОЛА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645823D-4E01-AC8F-7883-032BBDF28F98}"/>
              </a:ext>
            </a:extLst>
          </p:cNvPr>
          <p:cNvSpPr txBox="1"/>
          <p:nvPr/>
        </p:nvSpPr>
        <p:spPr>
          <a:xfrm>
            <a:off x="9442023" y="1298639"/>
            <a:ext cx="1938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ПАРТНЕРЫ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ECB94052-E6EF-94CC-E568-9B163CBC1495}"/>
              </a:ext>
            </a:extLst>
          </p:cNvPr>
          <p:cNvSpPr/>
          <p:nvPr/>
        </p:nvSpPr>
        <p:spPr>
          <a:xfrm>
            <a:off x="9078219" y="1694415"/>
            <a:ext cx="2666498" cy="2813335"/>
          </a:xfrm>
          <a:prstGeom prst="rect">
            <a:avLst/>
          </a:prstGeom>
          <a:noFill/>
          <a:ln w="28575">
            <a:solidFill>
              <a:srgbClr val="382C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2">
            <a:extLst>
              <a:ext uri="{FF2B5EF4-FFF2-40B4-BE49-F238E27FC236}">
                <a16:creationId xmlns="" xmlns:a16="http://schemas.microsoft.com/office/drawing/2014/main" id="{B48C527C-75AC-F96A-A0FE-593C0B7AB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2260" y="1808920"/>
            <a:ext cx="1293361" cy="4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8CC4528-A983-1B5C-A5A5-D0090F97FD56}"/>
              </a:ext>
            </a:extLst>
          </p:cNvPr>
          <p:cNvSpPr txBox="1"/>
          <p:nvPr/>
        </p:nvSpPr>
        <p:spPr>
          <a:xfrm>
            <a:off x="2309050" y="876705"/>
            <a:ext cx="131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СПО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="" xmlns:a16="http://schemas.microsoft.com/office/drawing/2014/main" id="{753B8C0F-0236-68E9-CDA3-542CB05D1B99}"/>
              </a:ext>
            </a:extLst>
          </p:cNvPr>
          <p:cNvSpPr txBox="1"/>
          <p:nvPr/>
        </p:nvSpPr>
        <p:spPr>
          <a:xfrm>
            <a:off x="1205796" y="1372193"/>
            <a:ext cx="1315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82C77"/>
                </a:solidFill>
                <a:latin typeface="Montserrat" panose="00000500000000000000" pitchFamily="2" charset="-52"/>
              </a:rPr>
              <a:t>11 кл.</a:t>
            </a:r>
          </a:p>
          <a:p>
            <a:r>
              <a:rPr lang="ru-RU" sz="2000" dirty="0">
                <a:solidFill>
                  <a:srgbClr val="382C77"/>
                </a:solidFill>
                <a:latin typeface="Montserrat" panose="00000500000000000000" pitchFamily="2" charset="-52"/>
              </a:rPr>
              <a:t>10 кл.</a:t>
            </a:r>
          </a:p>
          <a:p>
            <a:r>
              <a:rPr lang="ru-RU" sz="2000" dirty="0">
                <a:solidFill>
                  <a:srgbClr val="382C77"/>
                </a:solidFill>
                <a:latin typeface="Montserrat" panose="00000500000000000000" pitchFamily="2" charset="-52"/>
              </a:rPr>
              <a:t>9 кл.</a:t>
            </a:r>
          </a:p>
          <a:p>
            <a:r>
              <a:rPr lang="ru-RU" sz="2000" dirty="0">
                <a:solidFill>
                  <a:srgbClr val="382C77"/>
                </a:solidFill>
                <a:latin typeface="Montserrat" panose="00000500000000000000" pitchFamily="2" charset="-52"/>
              </a:rPr>
              <a:t>8 кл.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="" xmlns:a16="http://schemas.microsoft.com/office/drawing/2014/main" id="{4EBB26A0-820E-912D-9B49-A9E356781AF3}"/>
              </a:ext>
            </a:extLst>
          </p:cNvPr>
          <p:cNvSpPr txBox="1"/>
          <p:nvPr/>
        </p:nvSpPr>
        <p:spPr>
          <a:xfrm>
            <a:off x="430150" y="4664486"/>
            <a:ext cx="26243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ИНЖЕНЕРНО-ТЕХНИЧЕСКАЯ </a:t>
            </a:r>
          </a:p>
          <a:p>
            <a:r>
              <a:rPr lang="ru-RU" sz="105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ПРОФНАВИГАЦИЯ ШКОЛЬНИКОВ</a:t>
            </a:r>
            <a:endParaRPr lang="ru-RU" sz="1050" u="heavy" dirty="0">
              <a:solidFill>
                <a:srgbClr val="382C77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grpSp>
        <p:nvGrpSpPr>
          <p:cNvPr id="2054" name="Группа 2053">
            <a:extLst>
              <a:ext uri="{FF2B5EF4-FFF2-40B4-BE49-F238E27FC236}">
                <a16:creationId xmlns="" xmlns:a16="http://schemas.microsoft.com/office/drawing/2014/main" id="{D97FD014-049C-4876-7CC0-EA10BE62C69C}"/>
              </a:ext>
            </a:extLst>
          </p:cNvPr>
          <p:cNvGrpSpPr/>
          <p:nvPr/>
        </p:nvGrpSpPr>
        <p:grpSpPr>
          <a:xfrm>
            <a:off x="555115" y="2913353"/>
            <a:ext cx="2041451" cy="646331"/>
            <a:chOff x="260304" y="978279"/>
            <a:chExt cx="2041451" cy="646331"/>
          </a:xfrm>
        </p:grpSpPr>
        <p:sp>
          <p:nvSpPr>
            <p:cNvPr id="2055" name="TextBox 2054">
              <a:extLst>
                <a:ext uri="{FF2B5EF4-FFF2-40B4-BE49-F238E27FC236}">
                  <a16:creationId xmlns="" xmlns:a16="http://schemas.microsoft.com/office/drawing/2014/main" id="{CF572096-9E94-D8A6-8E67-1E94555C114F}"/>
                </a:ext>
              </a:extLst>
            </p:cNvPr>
            <p:cNvSpPr txBox="1"/>
            <p:nvPr/>
          </p:nvSpPr>
          <p:spPr>
            <a:xfrm>
              <a:off x="353479" y="978279"/>
              <a:ext cx="1948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rPr>
                <a:t>Формирование профориентационных  хабов в местах присутствия индустриальных партнеров</a:t>
              </a:r>
            </a:p>
          </p:txBody>
        </p:sp>
        <p:sp>
          <p:nvSpPr>
            <p:cNvPr id="2056" name="Овал 2055">
              <a:extLst>
                <a:ext uri="{FF2B5EF4-FFF2-40B4-BE49-F238E27FC236}">
                  <a16:creationId xmlns="" xmlns:a16="http://schemas.microsoft.com/office/drawing/2014/main" id="{92A14FA1-C2CE-45ED-ECE1-299B12805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304" y="1219278"/>
              <a:ext cx="72000" cy="72000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7" name="Группа 2056">
            <a:extLst>
              <a:ext uri="{FF2B5EF4-FFF2-40B4-BE49-F238E27FC236}">
                <a16:creationId xmlns="" xmlns:a16="http://schemas.microsoft.com/office/drawing/2014/main" id="{73732097-1471-22B2-81DC-AC35A7B14D41}"/>
              </a:ext>
            </a:extLst>
          </p:cNvPr>
          <p:cNvGrpSpPr/>
          <p:nvPr/>
        </p:nvGrpSpPr>
        <p:grpSpPr>
          <a:xfrm>
            <a:off x="555115" y="3506570"/>
            <a:ext cx="2021382" cy="369332"/>
            <a:chOff x="260304" y="2441116"/>
            <a:chExt cx="2021382" cy="369332"/>
          </a:xfrm>
        </p:grpSpPr>
        <p:sp>
          <p:nvSpPr>
            <p:cNvPr id="2058" name="TextBox 2057">
              <a:extLst>
                <a:ext uri="{FF2B5EF4-FFF2-40B4-BE49-F238E27FC236}">
                  <a16:creationId xmlns="" xmlns:a16="http://schemas.microsoft.com/office/drawing/2014/main" id="{4441F382-6E71-07CA-5D61-CB093325DE31}"/>
                </a:ext>
              </a:extLst>
            </p:cNvPr>
            <p:cNvSpPr txBox="1"/>
            <p:nvPr/>
          </p:nvSpPr>
          <p:spPr>
            <a:xfrm>
              <a:off x="314568" y="2441116"/>
              <a:ext cx="1967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defRPr>
              </a:lvl1pPr>
            </a:lstStyle>
            <a:p>
              <a:r>
                <a:rPr lang="ru-RU" sz="900" dirty="0"/>
                <a:t>Формирование инженерных классов</a:t>
              </a:r>
            </a:p>
          </p:txBody>
        </p:sp>
        <p:sp>
          <p:nvSpPr>
            <p:cNvPr id="2059" name="Овал 2058">
              <a:extLst>
                <a:ext uri="{FF2B5EF4-FFF2-40B4-BE49-F238E27FC236}">
                  <a16:creationId xmlns="" xmlns:a16="http://schemas.microsoft.com/office/drawing/2014/main" id="{3CD1CF1E-A577-9FBE-9F6B-FBE8C328A5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304" y="2528226"/>
              <a:ext cx="72000" cy="72000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60" name="Группа 2059">
            <a:extLst>
              <a:ext uri="{FF2B5EF4-FFF2-40B4-BE49-F238E27FC236}">
                <a16:creationId xmlns="" xmlns:a16="http://schemas.microsoft.com/office/drawing/2014/main" id="{03FB1FE0-4F70-E2C1-7F49-364920E3964D}"/>
              </a:ext>
            </a:extLst>
          </p:cNvPr>
          <p:cNvGrpSpPr/>
          <p:nvPr/>
        </p:nvGrpSpPr>
        <p:grpSpPr>
          <a:xfrm>
            <a:off x="555115" y="3805437"/>
            <a:ext cx="2032736" cy="507831"/>
            <a:chOff x="285018" y="3275874"/>
            <a:chExt cx="2032736" cy="507831"/>
          </a:xfrm>
        </p:grpSpPr>
        <p:sp>
          <p:nvSpPr>
            <p:cNvPr id="2061" name="TextBox 2060">
              <a:extLst>
                <a:ext uri="{FF2B5EF4-FFF2-40B4-BE49-F238E27FC236}">
                  <a16:creationId xmlns="" xmlns:a16="http://schemas.microsoft.com/office/drawing/2014/main" id="{E7FA6099-1509-FE32-93F7-0FC1B5A4BC6E}"/>
                </a:ext>
              </a:extLst>
            </p:cNvPr>
            <p:cNvSpPr txBox="1"/>
            <p:nvPr/>
          </p:nvSpPr>
          <p:spPr>
            <a:xfrm>
              <a:off x="350636" y="3275874"/>
              <a:ext cx="196711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defRPr>
              </a:lvl1pPr>
            </a:lstStyle>
            <a:p>
              <a:r>
                <a:rPr lang="ru-RU" sz="900" dirty="0"/>
                <a:t>Привлечение школьников к выполнению реальных инженерных проектов</a:t>
              </a:r>
            </a:p>
          </p:txBody>
        </p:sp>
        <p:sp>
          <p:nvSpPr>
            <p:cNvPr id="2062" name="Овал 2061">
              <a:extLst>
                <a:ext uri="{FF2B5EF4-FFF2-40B4-BE49-F238E27FC236}">
                  <a16:creationId xmlns="" xmlns:a16="http://schemas.microsoft.com/office/drawing/2014/main" id="{188C5650-C984-EADC-227B-E1E2AB2FED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5018" y="3516873"/>
              <a:ext cx="72000" cy="72000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66" name="Группа 2065">
            <a:extLst>
              <a:ext uri="{FF2B5EF4-FFF2-40B4-BE49-F238E27FC236}">
                <a16:creationId xmlns="" xmlns:a16="http://schemas.microsoft.com/office/drawing/2014/main" id="{24BD34E1-19BA-D2FB-27E9-9FB6F138DC0C}"/>
              </a:ext>
            </a:extLst>
          </p:cNvPr>
          <p:cNvGrpSpPr/>
          <p:nvPr/>
        </p:nvGrpSpPr>
        <p:grpSpPr>
          <a:xfrm>
            <a:off x="555115" y="4264376"/>
            <a:ext cx="2033016" cy="369332"/>
            <a:chOff x="306960" y="3275874"/>
            <a:chExt cx="2033016" cy="369332"/>
          </a:xfrm>
        </p:grpSpPr>
        <p:sp>
          <p:nvSpPr>
            <p:cNvPr id="2067" name="TextBox 2066">
              <a:extLst>
                <a:ext uri="{FF2B5EF4-FFF2-40B4-BE49-F238E27FC236}">
                  <a16:creationId xmlns="" xmlns:a16="http://schemas.microsoft.com/office/drawing/2014/main" id="{96AF94EA-ACE3-7E3B-806F-A944DE108BEC}"/>
                </a:ext>
              </a:extLst>
            </p:cNvPr>
            <p:cNvSpPr txBox="1"/>
            <p:nvPr/>
          </p:nvSpPr>
          <p:spPr>
            <a:xfrm>
              <a:off x="350636" y="3275874"/>
              <a:ext cx="1989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defRPr>
              </a:lvl1pPr>
            </a:lstStyle>
            <a:p>
              <a:r>
                <a:rPr lang="ru-RU" sz="900" dirty="0"/>
                <a:t>Развитие школ юных исследователей</a:t>
              </a:r>
            </a:p>
          </p:txBody>
        </p:sp>
        <p:sp>
          <p:nvSpPr>
            <p:cNvPr id="2068" name="Овал 2067">
              <a:extLst>
                <a:ext uri="{FF2B5EF4-FFF2-40B4-BE49-F238E27FC236}">
                  <a16:creationId xmlns="" xmlns:a16="http://schemas.microsoft.com/office/drawing/2014/main" id="{3615CC0A-3DAF-7084-113D-0493EF5C5B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960" y="3439929"/>
              <a:ext cx="72000" cy="72000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85" name="TextBox 2084">
            <a:extLst>
              <a:ext uri="{FF2B5EF4-FFF2-40B4-BE49-F238E27FC236}">
                <a16:creationId xmlns="" xmlns:a16="http://schemas.microsoft.com/office/drawing/2014/main" id="{711A3DFA-3059-E04D-100D-C99EFD0436BE}"/>
              </a:ext>
            </a:extLst>
          </p:cNvPr>
          <p:cNvSpPr txBox="1"/>
          <p:nvPr/>
        </p:nvSpPr>
        <p:spPr>
          <a:xfrm>
            <a:off x="4750294" y="2933766"/>
            <a:ext cx="26243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ПРАКТИКО-ОРИЕНТИРОВАННОЕ ИНЖЕНЕРНОЕ ОБРАЗОВАНИЕ</a:t>
            </a:r>
            <a:endParaRPr lang="ru-RU" sz="1050" u="heavy" dirty="0">
              <a:solidFill>
                <a:srgbClr val="382C77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cxnSp>
        <p:nvCxnSpPr>
          <p:cNvPr id="2086" name="Прямая со стрелкой 2085">
            <a:extLst>
              <a:ext uri="{FF2B5EF4-FFF2-40B4-BE49-F238E27FC236}">
                <a16:creationId xmlns="" xmlns:a16="http://schemas.microsoft.com/office/drawing/2014/main" id="{095F6A27-6F62-E42A-51C9-F93034FA6640}"/>
              </a:ext>
            </a:extLst>
          </p:cNvPr>
          <p:cNvCxnSpPr>
            <a:cxnSpLocks/>
          </p:cNvCxnSpPr>
          <p:nvPr/>
        </p:nvCxnSpPr>
        <p:spPr>
          <a:xfrm>
            <a:off x="3578840" y="2158954"/>
            <a:ext cx="710999" cy="0"/>
          </a:xfrm>
          <a:prstGeom prst="straightConnector1">
            <a:avLst/>
          </a:prstGeom>
          <a:ln>
            <a:solidFill>
              <a:srgbClr val="382C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7" name="Надпись 2">
            <a:extLst>
              <a:ext uri="{FF2B5EF4-FFF2-40B4-BE49-F238E27FC236}">
                <a16:creationId xmlns="" xmlns:a16="http://schemas.microsoft.com/office/drawing/2014/main" id="{3E6E65F8-D3B6-27B4-B6F0-5F116CB3C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840" y="1850461"/>
            <a:ext cx="911233" cy="34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382C77"/>
                </a:solidFill>
                <a:effectLst/>
                <a:latin typeface="Exo 2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ОТБОР</a:t>
            </a:r>
            <a:endParaRPr lang="ru-RU" sz="1100" dirty="0">
              <a:solidFill>
                <a:srgbClr val="382C77"/>
              </a:solidFill>
              <a:effectLst/>
              <a:latin typeface="Exo 2 Black" panose="00000A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88" name="Прямая со стрелкой 2087">
            <a:extLst>
              <a:ext uri="{FF2B5EF4-FFF2-40B4-BE49-F238E27FC236}">
                <a16:creationId xmlns="" xmlns:a16="http://schemas.microsoft.com/office/drawing/2014/main" id="{8F868950-B4CF-6F63-B39F-E282391E99C4}"/>
              </a:ext>
            </a:extLst>
          </p:cNvPr>
          <p:cNvCxnSpPr>
            <a:cxnSpLocks/>
          </p:cNvCxnSpPr>
          <p:nvPr/>
        </p:nvCxnSpPr>
        <p:spPr>
          <a:xfrm>
            <a:off x="7663755" y="2108718"/>
            <a:ext cx="710999" cy="0"/>
          </a:xfrm>
          <a:prstGeom prst="straightConnector1">
            <a:avLst/>
          </a:prstGeom>
          <a:ln>
            <a:solidFill>
              <a:srgbClr val="382C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" name="Надпись 2">
            <a:extLst>
              <a:ext uri="{FF2B5EF4-FFF2-40B4-BE49-F238E27FC236}">
                <a16:creationId xmlns="" xmlns:a16="http://schemas.microsoft.com/office/drawing/2014/main" id="{9C73C4BD-963B-70FE-B07B-3CE29E915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3755" y="1800225"/>
            <a:ext cx="911233" cy="34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382C77"/>
                </a:solidFill>
                <a:effectLst/>
                <a:latin typeface="Exo 2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ОТБОР</a:t>
            </a:r>
            <a:endParaRPr lang="ru-RU" sz="1100" dirty="0">
              <a:solidFill>
                <a:srgbClr val="382C77"/>
              </a:solidFill>
              <a:effectLst/>
              <a:latin typeface="Exo 2 Black" panose="00000A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90" name="Прямоугольник 2089">
            <a:extLst>
              <a:ext uri="{FF2B5EF4-FFF2-40B4-BE49-F238E27FC236}">
                <a16:creationId xmlns="" xmlns:a16="http://schemas.microsoft.com/office/drawing/2014/main" id="{59571370-8B83-6C17-1423-E2C07887F496}"/>
              </a:ext>
            </a:extLst>
          </p:cNvPr>
          <p:cNvSpPr/>
          <p:nvPr/>
        </p:nvSpPr>
        <p:spPr>
          <a:xfrm>
            <a:off x="4387580" y="4895980"/>
            <a:ext cx="3527376" cy="659606"/>
          </a:xfrm>
          <a:prstGeom prst="rect">
            <a:avLst/>
          </a:prstGeom>
          <a:noFill/>
          <a:ln w="28575">
            <a:solidFill>
              <a:srgbClr val="382C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6" name="TextBox 2095">
            <a:extLst>
              <a:ext uri="{FF2B5EF4-FFF2-40B4-BE49-F238E27FC236}">
                <a16:creationId xmlns="" xmlns:a16="http://schemas.microsoft.com/office/drawing/2014/main" id="{08197B7B-B44A-CEA2-B153-D62A6FAD9A66}"/>
              </a:ext>
            </a:extLst>
          </p:cNvPr>
          <p:cNvSpPr txBox="1"/>
          <p:nvPr/>
        </p:nvSpPr>
        <p:spPr>
          <a:xfrm>
            <a:off x="4408754" y="4934341"/>
            <a:ext cx="35273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ПРОГРАММЫ ЗАКРЕПЛЕНИЯ ВЫПУСКНИКОВ НА ТЕРРИТОРИИ РЕГИОНА</a:t>
            </a:r>
          </a:p>
          <a:p>
            <a:pPr algn="ctr"/>
            <a:r>
              <a:rPr lang="ru-RU" sz="1050" u="heavy" dirty="0">
                <a:solidFill>
                  <a:srgbClr val="382C77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3-я миссия ВГУИТ</a:t>
            </a:r>
          </a:p>
        </p:txBody>
      </p:sp>
      <p:cxnSp>
        <p:nvCxnSpPr>
          <p:cNvPr id="2097" name="Прямая со стрелкой 2096">
            <a:extLst>
              <a:ext uri="{FF2B5EF4-FFF2-40B4-BE49-F238E27FC236}">
                <a16:creationId xmlns="" xmlns:a16="http://schemas.microsoft.com/office/drawing/2014/main" id="{03554F8F-8A0F-9376-B58A-3415845F9AB4}"/>
              </a:ext>
            </a:extLst>
          </p:cNvPr>
          <p:cNvCxnSpPr>
            <a:cxnSpLocks/>
          </p:cNvCxnSpPr>
          <p:nvPr/>
        </p:nvCxnSpPr>
        <p:spPr>
          <a:xfrm flipH="1">
            <a:off x="7663754" y="2393255"/>
            <a:ext cx="710999" cy="0"/>
          </a:xfrm>
          <a:prstGeom prst="straightConnector1">
            <a:avLst/>
          </a:prstGeom>
          <a:ln>
            <a:solidFill>
              <a:srgbClr val="382C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8" name="Надпись 2">
            <a:extLst>
              <a:ext uri="{FF2B5EF4-FFF2-40B4-BE49-F238E27FC236}">
                <a16:creationId xmlns="" xmlns:a16="http://schemas.microsoft.com/office/drawing/2014/main" id="{D1741D6D-BF67-7AFC-B454-22B99F2E8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556" y="2403674"/>
            <a:ext cx="1774563" cy="138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1000"/>
              </a:spcAft>
            </a:pPr>
            <a:r>
              <a:rPr lang="ru-RU" sz="1000" dirty="0">
                <a:solidFill>
                  <a:srgbClr val="382C77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технологического развития компаний посредством постуниверситетского карьерного сопровождения выпускников</a:t>
            </a:r>
          </a:p>
        </p:txBody>
      </p:sp>
      <p:grpSp>
        <p:nvGrpSpPr>
          <p:cNvPr id="2099" name="Группа 2098">
            <a:extLst>
              <a:ext uri="{FF2B5EF4-FFF2-40B4-BE49-F238E27FC236}">
                <a16:creationId xmlns="" xmlns:a16="http://schemas.microsoft.com/office/drawing/2014/main" id="{E7AF9E2B-FC7B-E1AE-DD17-B6A7473B853C}"/>
              </a:ext>
            </a:extLst>
          </p:cNvPr>
          <p:cNvGrpSpPr/>
          <p:nvPr/>
        </p:nvGrpSpPr>
        <p:grpSpPr>
          <a:xfrm>
            <a:off x="9059985" y="4597833"/>
            <a:ext cx="3192963" cy="369332"/>
            <a:chOff x="260304" y="978279"/>
            <a:chExt cx="3192963" cy="369332"/>
          </a:xfrm>
        </p:grpSpPr>
        <p:sp>
          <p:nvSpPr>
            <p:cNvPr id="2100" name="TextBox 2099">
              <a:extLst>
                <a:ext uri="{FF2B5EF4-FFF2-40B4-BE49-F238E27FC236}">
                  <a16:creationId xmlns="" xmlns:a16="http://schemas.microsoft.com/office/drawing/2014/main" id="{B87D0811-B051-6ED5-C24C-ED4C86DC1053}"/>
                </a:ext>
              </a:extLst>
            </p:cNvPr>
            <p:cNvSpPr txBox="1"/>
            <p:nvPr/>
          </p:nvSpPr>
          <p:spPr>
            <a:xfrm>
              <a:off x="353478" y="978279"/>
              <a:ext cx="3099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rPr>
                <a:t>Построение эффективных каналов взаимодействия с выпускниками</a:t>
              </a:r>
            </a:p>
          </p:txBody>
        </p:sp>
        <p:sp>
          <p:nvSpPr>
            <p:cNvPr id="2101" name="Овал 2100">
              <a:extLst>
                <a:ext uri="{FF2B5EF4-FFF2-40B4-BE49-F238E27FC236}">
                  <a16:creationId xmlns="" xmlns:a16="http://schemas.microsoft.com/office/drawing/2014/main" id="{89D02D05-901D-F78A-62C6-4DAB63973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304" y="1150028"/>
              <a:ext cx="72000" cy="72000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05" name="Группа 2104">
            <a:extLst>
              <a:ext uri="{FF2B5EF4-FFF2-40B4-BE49-F238E27FC236}">
                <a16:creationId xmlns="" xmlns:a16="http://schemas.microsoft.com/office/drawing/2014/main" id="{0AFDAA84-8DAF-9C28-6F8D-CFF0CF321A7A}"/>
              </a:ext>
            </a:extLst>
          </p:cNvPr>
          <p:cNvGrpSpPr/>
          <p:nvPr/>
        </p:nvGrpSpPr>
        <p:grpSpPr>
          <a:xfrm>
            <a:off x="9073486" y="4918792"/>
            <a:ext cx="3257284" cy="507831"/>
            <a:chOff x="260304" y="1813278"/>
            <a:chExt cx="3257284" cy="507831"/>
          </a:xfrm>
        </p:grpSpPr>
        <p:sp>
          <p:nvSpPr>
            <p:cNvPr id="2106" name="Овал 2105">
              <a:extLst>
                <a:ext uri="{FF2B5EF4-FFF2-40B4-BE49-F238E27FC236}">
                  <a16:creationId xmlns="" xmlns:a16="http://schemas.microsoft.com/office/drawing/2014/main" id="{CB8C0B6B-0B47-C6FC-56CD-C4F7BA1A3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304" y="2065818"/>
              <a:ext cx="72000" cy="72000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7" name="TextBox 2106">
              <a:extLst>
                <a:ext uri="{FF2B5EF4-FFF2-40B4-BE49-F238E27FC236}">
                  <a16:creationId xmlns="" xmlns:a16="http://schemas.microsoft.com/office/drawing/2014/main" id="{0EA17D08-184F-0BF5-A629-9F9F6E14F37C}"/>
                </a:ext>
              </a:extLst>
            </p:cNvPr>
            <p:cNvSpPr txBox="1"/>
            <p:nvPr/>
          </p:nvSpPr>
          <p:spPr>
            <a:xfrm>
              <a:off x="332303" y="1813278"/>
              <a:ext cx="318528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00" i="0" u="none" strike="noStrike" cap="none" spc="0" normalizeH="0" baseline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defRPr>
              </a:lvl1pPr>
            </a:lstStyle>
            <a:p>
              <a:r>
                <a:rPr lang="ru-RU" sz="900" dirty="0"/>
                <a:t>Внедрение проектов, в которых выпускники являются партнерами, в том числе программ менторства</a:t>
              </a:r>
            </a:p>
          </p:txBody>
        </p:sp>
      </p:grpSp>
      <p:cxnSp>
        <p:nvCxnSpPr>
          <p:cNvPr id="2109" name="Прямая со стрелкой 2108">
            <a:extLst>
              <a:ext uri="{FF2B5EF4-FFF2-40B4-BE49-F238E27FC236}">
                <a16:creationId xmlns="" xmlns:a16="http://schemas.microsoft.com/office/drawing/2014/main" id="{9F3E8194-ED2E-A768-61ED-8E8E00B7F970}"/>
              </a:ext>
            </a:extLst>
          </p:cNvPr>
          <p:cNvCxnSpPr>
            <a:cxnSpLocks/>
          </p:cNvCxnSpPr>
          <p:nvPr/>
        </p:nvCxnSpPr>
        <p:spPr>
          <a:xfrm flipH="1">
            <a:off x="7545687" y="3920566"/>
            <a:ext cx="1443134" cy="1107803"/>
          </a:xfrm>
          <a:prstGeom prst="straightConnector1">
            <a:avLst/>
          </a:prstGeom>
          <a:ln>
            <a:solidFill>
              <a:srgbClr val="382C7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0" name="Прямая со стрелкой 2109">
            <a:extLst>
              <a:ext uri="{FF2B5EF4-FFF2-40B4-BE49-F238E27FC236}">
                <a16:creationId xmlns="" xmlns:a16="http://schemas.microsoft.com/office/drawing/2014/main" id="{D3D90A43-AAD7-6FDD-1FB6-0D3E6269C691}"/>
              </a:ext>
            </a:extLst>
          </p:cNvPr>
          <p:cNvCxnSpPr>
            <a:cxnSpLocks/>
          </p:cNvCxnSpPr>
          <p:nvPr/>
        </p:nvCxnSpPr>
        <p:spPr>
          <a:xfrm>
            <a:off x="2460654" y="4002216"/>
            <a:ext cx="2185660" cy="1002905"/>
          </a:xfrm>
          <a:prstGeom prst="straightConnector1">
            <a:avLst/>
          </a:prstGeom>
          <a:ln>
            <a:solidFill>
              <a:srgbClr val="382C7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E52AB6-11C2-3A87-C464-D3CC93319AFD}"/>
              </a:ext>
            </a:extLst>
          </p:cNvPr>
          <p:cNvSpPr txBox="1"/>
          <p:nvPr/>
        </p:nvSpPr>
        <p:spPr>
          <a:xfrm>
            <a:off x="5342790" y="4502265"/>
            <a:ext cx="1499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РЕГИОН</a:t>
            </a:r>
          </a:p>
        </p:txBody>
      </p:sp>
      <p:pic>
        <p:nvPicPr>
          <p:cNvPr id="4" name="Рисунок 3" descr="https://minudo.ru/new_style/images/logo.png">
            <a:extLst>
              <a:ext uri="{FF2B5EF4-FFF2-40B4-BE49-F238E27FC236}">
                <a16:creationId xmlns="" xmlns:a16="http://schemas.microsoft.com/office/drawing/2014/main" id="{181F1DB9-4A4D-1580-3746-68701EFE5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1181" y="2353281"/>
            <a:ext cx="1496946" cy="36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457F93B-D724-83DB-3793-3A44479DE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5204" y="3850792"/>
            <a:ext cx="1675697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C1EC4E-FA32-A7BA-5615-33846B0B80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2933" y="2821290"/>
            <a:ext cx="1931248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A801467-FCAE-BDDC-852F-12C5AA3C52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5" t="35257" r="4804" b="34159"/>
          <a:stretch/>
        </p:blipFill>
        <p:spPr bwMode="auto">
          <a:xfrm>
            <a:off x="10043193" y="3369534"/>
            <a:ext cx="1501733" cy="3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5F66BDD-016A-C6B6-F30A-44D0B5DF15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9486" y="3758436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4ECA33C-F8CE-376C-0303-8F1D0D3BBB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96869" y="3213881"/>
            <a:ext cx="679921" cy="251571"/>
          </a:xfrm>
          <a:prstGeom prst="rect">
            <a:avLst/>
          </a:prstGeom>
        </p:spPr>
      </p:pic>
      <p:sp>
        <p:nvSpPr>
          <p:cNvPr id="8" name="Блок-схема: альтернативный процесс 7">
            <a:extLst>
              <a:ext uri="{FF2B5EF4-FFF2-40B4-BE49-F238E27FC236}">
                <a16:creationId xmlns="" xmlns:a16="http://schemas.microsoft.com/office/drawing/2014/main" id="{7E60B6B7-15EF-FCC1-0325-BCAA03BADFA3}"/>
              </a:ext>
            </a:extLst>
          </p:cNvPr>
          <p:cNvSpPr>
            <a:spLocks noChangeAspect="1"/>
          </p:cNvSpPr>
          <p:nvPr/>
        </p:nvSpPr>
        <p:spPr>
          <a:xfrm>
            <a:off x="11740551" y="64978"/>
            <a:ext cx="451450" cy="44751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xmlns="" val="116965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CE5EF9-0E41-5B41-1A13-CDDAEE4A0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E57B2BBC-4CCF-8DEA-528B-1DBB45C91D03}"/>
              </a:ext>
            </a:extLst>
          </p:cNvPr>
          <p:cNvGrpSpPr/>
          <p:nvPr/>
        </p:nvGrpSpPr>
        <p:grpSpPr>
          <a:xfrm>
            <a:off x="0" y="5779512"/>
            <a:ext cx="4362450" cy="1080000"/>
            <a:chOff x="0" y="5779512"/>
            <a:chExt cx="4362450" cy="108000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3852C88E-817D-4671-A980-654B43663668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6B76D78B-3ACB-A610-CE6A-46A0C0C73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1AA75239-0387-AE78-11D2-2E7477F4C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E792F88F-4CAF-B3B3-8E48-9DB0FD089A6E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731A1E4-8734-17BD-BA4B-360F9BFF9640}"/>
              </a:ext>
            </a:extLst>
          </p:cNvPr>
          <p:cNvSpPr/>
          <p:nvPr/>
        </p:nvSpPr>
        <p:spPr>
          <a:xfrm>
            <a:off x="0" y="1"/>
            <a:ext cx="4362450" cy="5779512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CE82272-4684-ED47-E8E7-AB64FB1124CD}"/>
              </a:ext>
            </a:extLst>
          </p:cNvPr>
          <p:cNvSpPr txBox="1"/>
          <p:nvPr/>
        </p:nvSpPr>
        <p:spPr>
          <a:xfrm>
            <a:off x="274423" y="3221978"/>
            <a:ext cx="2598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НАУКА</a:t>
            </a:r>
            <a:endParaRPr lang="ru-RU" sz="4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135A0B9-99A7-5E56-5634-953DEB435898}"/>
              </a:ext>
            </a:extLst>
          </p:cNvPr>
          <p:cNvSpPr txBox="1"/>
          <p:nvPr/>
        </p:nvSpPr>
        <p:spPr>
          <a:xfrm>
            <a:off x="10329591" y="6105999"/>
            <a:ext cx="1862409" cy="7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2000" dirty="0">
                <a:solidFill>
                  <a:srgbClr val="F70100"/>
                </a:solidFill>
                <a:latin typeface="Montserrat Medium" panose="00000600000000000000" pitchFamily="2" charset="-52"/>
              </a:rPr>
              <a:t>vsuet.ru</a:t>
            </a:r>
            <a:endParaRPr lang="ru-RU" sz="2000" dirty="0">
              <a:solidFill>
                <a:srgbClr val="F7010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="" xmlns:a16="http://schemas.microsoft.com/office/drawing/2014/main" id="{61596E46-B63F-9562-A326-2794DA330D48}"/>
              </a:ext>
            </a:extLst>
          </p:cNvPr>
          <p:cNvSpPr txBox="1"/>
          <p:nvPr/>
        </p:nvSpPr>
        <p:spPr>
          <a:xfrm>
            <a:off x="4541982" y="757226"/>
            <a:ext cx="6855252" cy="2184711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700" i="0" dirty="0">
                <a:effectLst/>
                <a:latin typeface="Montserrat" panose="00000500000000000000" pitchFamily="2" charset="0"/>
              </a:rPr>
              <a:t>1. Продолжение существующих цепочек переработки.</a:t>
            </a:r>
          </a:p>
          <a:p>
            <a:pPr algn="just">
              <a:lnSpc>
                <a:spcPct val="120000"/>
              </a:lnSpc>
            </a:pPr>
            <a:r>
              <a:rPr lang="ru-RU" sz="1700" i="0" dirty="0">
                <a:effectLst/>
                <a:latin typeface="Montserrat" panose="00000500000000000000" pitchFamily="2" charset="0"/>
              </a:rPr>
              <a:t>2. Продукция малотоннажной химии для ключевых отраслей.</a:t>
            </a:r>
          </a:p>
          <a:p>
            <a:pPr algn="just">
              <a:lnSpc>
                <a:spcPct val="120000"/>
              </a:lnSpc>
            </a:pPr>
            <a:r>
              <a:rPr lang="ru-RU" sz="1700" dirty="0">
                <a:latin typeface="Montserrat" panose="00000500000000000000" pitchFamily="2" charset="0"/>
              </a:rPr>
              <a:t>3</a:t>
            </a:r>
            <a:r>
              <a:rPr lang="ru-RU" sz="1700" i="0" dirty="0">
                <a:effectLst/>
                <a:latin typeface="Montserrat" panose="00000500000000000000" pitchFamily="2" charset="0"/>
              </a:rPr>
              <a:t>. Химическая вторичная переработка.</a:t>
            </a:r>
            <a:endParaRPr lang="ru-RU" sz="1700" dirty="0">
              <a:latin typeface="Montserrat" panose="000005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ru-RU" sz="1700" dirty="0">
                <a:latin typeface="Montserrat" panose="00000500000000000000" pitchFamily="2" charset="0"/>
              </a:rPr>
              <a:t>4</a:t>
            </a:r>
            <a:r>
              <a:rPr lang="ru-RU" sz="1700" i="0" dirty="0">
                <a:effectLst/>
                <a:latin typeface="Montserrat" panose="00000500000000000000" pitchFamily="2" charset="0"/>
              </a:rPr>
              <a:t>. Разработка новых продуктов для отраслей экономики (эпоксидные смолы, конструкционные пластики, изоцианаты).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1375C05-6B92-0EFD-39C5-0F107665F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29" r="6409" b="13133"/>
          <a:stretch/>
        </p:blipFill>
        <p:spPr>
          <a:xfrm>
            <a:off x="4362450" y="70668"/>
            <a:ext cx="2771594" cy="731026"/>
          </a:xfrm>
          <a:prstGeom prst="rect">
            <a:avLst/>
          </a:prstGeom>
        </p:spPr>
      </p:pic>
      <p:pic>
        <p:nvPicPr>
          <p:cNvPr id="4" name="Рисунок 3" descr="Picture background">
            <a:extLst>
              <a:ext uri="{FF2B5EF4-FFF2-40B4-BE49-F238E27FC236}">
                <a16:creationId xmlns="" xmlns:a16="http://schemas.microsoft.com/office/drawing/2014/main" id="{9C97C1CB-19E3-1B48-35ED-368CF95BA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11"/>
          <a:stretch/>
        </p:blipFill>
        <p:spPr bwMode="auto">
          <a:xfrm>
            <a:off x="0" y="-8965"/>
            <a:ext cx="4362450" cy="3111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="" xmlns:a16="http://schemas.microsoft.com/office/drawing/2014/main" id="{CD30F34F-504A-959C-87BA-68CAA9700671}"/>
              </a:ext>
            </a:extLst>
          </p:cNvPr>
          <p:cNvSpPr/>
          <p:nvPr/>
        </p:nvSpPr>
        <p:spPr>
          <a:xfrm rot="5400000" flipH="1">
            <a:off x="2874583" y="4243613"/>
            <a:ext cx="1675665" cy="1179299"/>
          </a:xfrm>
          <a:prstGeom prst="triangle">
            <a:avLst/>
          </a:prstGeom>
          <a:noFill/>
          <a:ln w="38100">
            <a:solidFill>
              <a:srgbClr val="F7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D396787-E907-AF2F-99E3-FAEF4304035C}"/>
              </a:ext>
            </a:extLst>
          </p:cNvPr>
          <p:cNvPicPr/>
          <p:nvPr/>
        </p:nvPicPr>
        <p:blipFill rotWithShape="1">
          <a:blip r:embed="rId5" cstate="print"/>
          <a:srcRect l="4786" t="13847" r="4267" b="10697"/>
          <a:stretch/>
        </p:blipFill>
        <p:spPr bwMode="auto">
          <a:xfrm>
            <a:off x="9876445" y="2778275"/>
            <a:ext cx="2041132" cy="583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object 8">
            <a:extLst>
              <a:ext uri="{FF2B5EF4-FFF2-40B4-BE49-F238E27FC236}">
                <a16:creationId xmlns="" xmlns:a16="http://schemas.microsoft.com/office/drawing/2014/main" id="{5F1E40AD-946C-8203-AEDA-B728D58AC97E}"/>
              </a:ext>
            </a:extLst>
          </p:cNvPr>
          <p:cNvSpPr txBox="1"/>
          <p:nvPr/>
        </p:nvSpPr>
        <p:spPr>
          <a:xfrm>
            <a:off x="4599134" y="3477765"/>
            <a:ext cx="7085332" cy="3037060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500" dirty="0">
                <a:latin typeface="Montserrat" panose="00000500000000000000" pitchFamily="2" charset="0"/>
              </a:rPr>
              <a:t>1. </a:t>
            </a:r>
            <a:r>
              <a:rPr lang="ru-RU" sz="1500" dirty="0">
                <a:latin typeface="Montserrat" panose="00000500000000000000" pitchFamily="2" charset="-52"/>
              </a:rPr>
              <a:t>Разработка технических решений по рациональному использованию сырья и расширению областей применения каучуков и ТЭП.</a:t>
            </a:r>
            <a:endParaRPr lang="ru-RU" sz="1500" dirty="0">
              <a:latin typeface="Montserrat" panose="000005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ru-RU" sz="1500" dirty="0">
                <a:latin typeface="Montserrat" panose="00000500000000000000" pitchFamily="2" charset="0"/>
              </a:rPr>
              <a:t>2. Повышение эффективности очистки сточных вод от фенолов, сульфатов, хлоридов, нефтепродуктов.</a:t>
            </a:r>
          </a:p>
          <a:p>
            <a:pPr algn="just">
              <a:lnSpc>
                <a:spcPct val="120000"/>
              </a:lnSpc>
            </a:pPr>
            <a:r>
              <a:rPr lang="ru-RU" sz="1500" dirty="0">
                <a:latin typeface="Montserrat" panose="00000500000000000000" pitchFamily="2" charset="0"/>
              </a:rPr>
              <a:t>3. Разработка эффективных технологий выделения йода и хлорида лития на локальных установках очистки сточных вод. </a:t>
            </a:r>
          </a:p>
          <a:p>
            <a:pPr algn="just">
              <a:lnSpc>
                <a:spcPct val="120000"/>
              </a:lnSpc>
            </a:pPr>
            <a:r>
              <a:rPr lang="ru-RU" sz="1500" dirty="0">
                <a:latin typeface="Montserrat" panose="00000500000000000000" pitchFamily="2" charset="0"/>
              </a:rPr>
              <a:t>4. Разработка рецептурных решений для применения каучуков ВСК в шинах и РТИ  с целью импортозамещения.</a:t>
            </a:r>
          </a:p>
          <a:p>
            <a:pPr algn="just">
              <a:lnSpc>
                <a:spcPct val="120000"/>
              </a:lnSpc>
            </a:pPr>
            <a:r>
              <a:rPr lang="ru-RU" sz="1500" dirty="0">
                <a:latin typeface="Montserrat" panose="00000500000000000000" pitchFamily="2" charset="0"/>
              </a:rPr>
              <a:t>5. Развитие применений бутадиен-стирольных блок-сополимеров в различных отраслях: разработка рецептур, поиск и проработка идей.</a:t>
            </a:r>
          </a:p>
        </p:txBody>
      </p:sp>
      <p:sp>
        <p:nvSpPr>
          <p:cNvPr id="6" name="Блок-схема: альтернативный процесс 5">
            <a:extLst>
              <a:ext uri="{FF2B5EF4-FFF2-40B4-BE49-F238E27FC236}">
                <a16:creationId xmlns="" xmlns:a16="http://schemas.microsoft.com/office/drawing/2014/main" id="{AAC9FBAB-5C05-A18E-F1E5-89445FF299E8}"/>
              </a:ext>
            </a:extLst>
          </p:cNvPr>
          <p:cNvSpPr>
            <a:spLocks noChangeAspect="1"/>
          </p:cNvSpPr>
          <p:nvPr/>
        </p:nvSpPr>
        <p:spPr>
          <a:xfrm>
            <a:off x="11740551" y="64978"/>
            <a:ext cx="451450" cy="44751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xmlns="" val="2319586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320C543-AB8C-C635-90A2-C1DFBAD3D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4B2BFBE-9A60-D2EC-7D53-89656B15E84D}"/>
              </a:ext>
            </a:extLst>
          </p:cNvPr>
          <p:cNvSpPr/>
          <p:nvPr/>
        </p:nvSpPr>
        <p:spPr>
          <a:xfrm>
            <a:off x="-1951" y="-1"/>
            <a:ext cx="4364401" cy="5801253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617A4328-DD66-3C8B-6376-BF35A7C0BB4D}"/>
              </a:ext>
            </a:extLst>
          </p:cNvPr>
          <p:cNvGrpSpPr/>
          <p:nvPr/>
        </p:nvGrpSpPr>
        <p:grpSpPr>
          <a:xfrm>
            <a:off x="0" y="5801252"/>
            <a:ext cx="4362450" cy="1080000"/>
            <a:chOff x="0" y="5779512"/>
            <a:chExt cx="4362450" cy="108000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FF4342D6-E5C2-4E3C-49FD-00552C67264B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C9987EA9-C05A-1ED0-F42A-6CE3B269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AA405FE3-A3B7-C4AD-5DD9-886800F64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C951C17-414C-A43B-E9CA-BF198E89A35D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</p:grpSp>
      <p:sp>
        <p:nvSpPr>
          <p:cNvPr id="60" name="Равнобедренный треугольник 59">
            <a:extLst>
              <a:ext uri="{FF2B5EF4-FFF2-40B4-BE49-F238E27FC236}">
                <a16:creationId xmlns="" xmlns:a16="http://schemas.microsoft.com/office/drawing/2014/main" id="{07E7BCF9-8717-DB71-6505-46A524CEC552}"/>
              </a:ext>
            </a:extLst>
          </p:cNvPr>
          <p:cNvSpPr/>
          <p:nvPr/>
        </p:nvSpPr>
        <p:spPr>
          <a:xfrm rot="5400000" flipH="1">
            <a:off x="2739441" y="4265352"/>
            <a:ext cx="1675665" cy="1179299"/>
          </a:xfrm>
          <a:prstGeom prst="triangle">
            <a:avLst/>
          </a:prstGeom>
          <a:noFill/>
          <a:ln w="38100">
            <a:solidFill>
              <a:srgbClr val="F7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4DCB3C-641E-011B-321A-3EC7D75F4DE5}"/>
              </a:ext>
            </a:extLst>
          </p:cNvPr>
          <p:cNvSpPr txBox="1"/>
          <p:nvPr/>
        </p:nvSpPr>
        <p:spPr>
          <a:xfrm>
            <a:off x="163009" y="441195"/>
            <a:ext cx="33393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ВЕКТОРЫ РАЗВИТИЯ</a:t>
            </a:r>
            <a:endParaRPr lang="ru-RU" sz="34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="" xmlns:a16="http://schemas.microsoft.com/office/drawing/2014/main" id="{54E36879-4082-8D47-B1AE-C54CA38A1480}"/>
              </a:ext>
            </a:extLst>
          </p:cNvPr>
          <p:cNvSpPr txBox="1"/>
          <p:nvPr/>
        </p:nvSpPr>
        <p:spPr>
          <a:xfrm>
            <a:off x="4440039" y="385384"/>
            <a:ext cx="4754190" cy="2127644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0100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ВГУИТ</a:t>
            </a:r>
            <a:r>
              <a:rPr lang="ru-RU" sz="3000" b="1" dirty="0">
                <a:solidFill>
                  <a:srgbClr val="F701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–</a:t>
            </a:r>
            <a:r>
              <a:rPr lang="ru-RU" sz="1600" b="1" dirty="0"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отраслевой университет национального значения с опережающей подготовкой инженерных кадров с нулевым временем адаптации для технологического лидерства страны в направлении новые материалы и химия</a:t>
            </a:r>
            <a:endParaRPr lang="ru-RU" sz="1600" b="1" dirty="0">
              <a:solidFill>
                <a:srgbClr val="382C77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="" xmlns:a16="http://schemas.microsoft.com/office/drawing/2014/main" id="{E381EB1C-BC15-14FF-7395-E80867C3F139}"/>
              </a:ext>
            </a:extLst>
          </p:cNvPr>
          <p:cNvSpPr txBox="1"/>
          <p:nvPr/>
        </p:nvSpPr>
        <p:spPr>
          <a:xfrm>
            <a:off x="8197071" y="4775172"/>
            <a:ext cx="3592828" cy="1566080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rgbClr val="382C77"/>
                </a:solidFill>
                <a:latin typeface="Montserrat" panose="00000500000000000000" pitchFamily="2" charset="0"/>
              </a:rPr>
              <a:t>Совершенствование инфраструктуры, обеспечивающей эффективное функционирование </a:t>
            </a:r>
          </a:p>
          <a:p>
            <a:pPr>
              <a:lnSpc>
                <a:spcPct val="110000"/>
              </a:lnSpc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0100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ВГУИТ</a:t>
            </a:r>
            <a:endParaRPr lang="ru-RU" sz="3000" b="1" dirty="0">
              <a:solidFill>
                <a:srgbClr val="382C77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Рисунок 9" descr="Picture background">
            <a:extLst>
              <a:ext uri="{FF2B5EF4-FFF2-40B4-BE49-F238E27FC236}">
                <a16:creationId xmlns="" xmlns:a16="http://schemas.microsoft.com/office/drawing/2014/main" id="{2E50AA16-D25C-274A-F8E2-7412384FF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8"/>
          <a:stretch/>
        </p:blipFill>
        <p:spPr bwMode="auto">
          <a:xfrm>
            <a:off x="4413301" y="4397598"/>
            <a:ext cx="3592828" cy="2037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A37D3FE-00AB-D198-CA98-0F0D758BE7DC}"/>
              </a:ext>
            </a:extLst>
          </p:cNvPr>
          <p:cNvSpPr txBox="1"/>
          <p:nvPr/>
        </p:nvSpPr>
        <p:spPr>
          <a:xfrm>
            <a:off x="7178788" y="-1"/>
            <a:ext cx="39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748DEF-0232-9B36-1C86-9CF8AF5BEB24}"/>
              </a:ext>
            </a:extLst>
          </p:cNvPr>
          <p:cNvSpPr txBox="1"/>
          <p:nvPr/>
        </p:nvSpPr>
        <p:spPr>
          <a:xfrm>
            <a:off x="7178788" y="3694526"/>
            <a:ext cx="42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1B7FCCC-5299-1601-0627-DF0244E0FA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5948" y="108355"/>
            <a:ext cx="332840" cy="3328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7674965-3BB4-0FB1-E3CD-BFF3085280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5948" y="3839190"/>
            <a:ext cx="332840" cy="332840"/>
          </a:xfrm>
          <a:prstGeom prst="rect">
            <a:avLst/>
          </a:prstGeom>
        </p:spPr>
      </p:pic>
      <p:sp>
        <p:nvSpPr>
          <p:cNvPr id="16" name="object 8">
            <a:extLst>
              <a:ext uri="{FF2B5EF4-FFF2-40B4-BE49-F238E27FC236}">
                <a16:creationId xmlns="" xmlns:a16="http://schemas.microsoft.com/office/drawing/2014/main" id="{97EB4991-4825-FF3D-5640-DDEDE32024B2}"/>
              </a:ext>
            </a:extLst>
          </p:cNvPr>
          <p:cNvSpPr txBox="1"/>
          <p:nvPr/>
        </p:nvSpPr>
        <p:spPr>
          <a:xfrm>
            <a:off x="4440038" y="2556145"/>
            <a:ext cx="4364402" cy="773427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70100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ВГУИТ</a:t>
            </a:r>
            <a:r>
              <a:rPr lang="ru-RU" sz="1600" b="1" dirty="0"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–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rgbClr val="382C77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стратегический</a:t>
            </a:r>
            <a:r>
              <a:rPr lang="ru-RU" sz="1600" b="1" dirty="0">
                <a:solidFill>
                  <a:srgbClr val="382C77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 партнер </a:t>
            </a:r>
            <a:endParaRPr lang="ru-RU" sz="1600" b="1" dirty="0">
              <a:solidFill>
                <a:srgbClr val="382C77"/>
              </a:solidFill>
              <a:latin typeface="Montserrat" panose="000005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2461266-9347-0CB9-82F3-D8D8DDF58F7F}"/>
              </a:ext>
            </a:extLst>
          </p:cNvPr>
          <p:cNvPicPr/>
          <p:nvPr/>
        </p:nvPicPr>
        <p:blipFill rotWithShape="1">
          <a:blip r:embed="rId5" cstate="print"/>
          <a:srcRect l="4786" t="13847" r="4267" b="10697"/>
          <a:stretch/>
        </p:blipFill>
        <p:spPr bwMode="auto">
          <a:xfrm>
            <a:off x="7376422" y="2775545"/>
            <a:ext cx="2041132" cy="583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="" xmlns:a16="http://schemas.microsoft.com/office/drawing/2014/main" id="{AA04F7A6-8873-95A8-8D45-82B63C775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5" t="10988" r="5390" b="12497"/>
          <a:stretch/>
        </p:blipFill>
        <p:spPr bwMode="auto">
          <a:xfrm>
            <a:off x="9061145" y="496845"/>
            <a:ext cx="2967846" cy="1027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>
            <a:extLst>
              <a:ext uri="{FF2B5EF4-FFF2-40B4-BE49-F238E27FC236}">
                <a16:creationId xmlns="" xmlns:a16="http://schemas.microsoft.com/office/drawing/2014/main" id="{3B820F5C-5F3F-D87A-21B8-4B9F7CF3D2E4}"/>
              </a:ext>
            </a:extLst>
          </p:cNvPr>
          <p:cNvSpPr>
            <a:spLocks noChangeAspect="1"/>
          </p:cNvSpPr>
          <p:nvPr/>
        </p:nvSpPr>
        <p:spPr>
          <a:xfrm>
            <a:off x="11707253" y="-6397"/>
            <a:ext cx="451450" cy="44751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xmlns="" val="3531568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45700A6-ECCE-E15D-5BB6-14CDF4FFD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33BBCD1-2A29-9AF4-F25F-D81E5629CEA3}"/>
              </a:ext>
            </a:extLst>
          </p:cNvPr>
          <p:cNvGrpSpPr/>
          <p:nvPr/>
        </p:nvGrpSpPr>
        <p:grpSpPr>
          <a:xfrm>
            <a:off x="0" y="5779512"/>
            <a:ext cx="4362450" cy="1080000"/>
            <a:chOff x="0" y="5779512"/>
            <a:chExt cx="4362450" cy="108000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04251CE5-890B-1E19-7125-BC23AF129ABD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F5E2A925-58B9-8AD6-9B9B-5D6FBA1CB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31666006-D035-D9DF-B69A-C72160853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1396EB8E-9016-19F4-D953-D7F17D02337E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323BB2F-2DA6-96B0-55A8-FC4DBD5F89EC}"/>
              </a:ext>
            </a:extLst>
          </p:cNvPr>
          <p:cNvSpPr/>
          <p:nvPr/>
        </p:nvSpPr>
        <p:spPr>
          <a:xfrm>
            <a:off x="4362450" y="5778000"/>
            <a:ext cx="7829551" cy="1080000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6BE38F-7323-C250-B26E-069E83CA18C2}"/>
              </a:ext>
            </a:extLst>
          </p:cNvPr>
          <p:cNvSpPr txBox="1"/>
          <p:nvPr/>
        </p:nvSpPr>
        <p:spPr>
          <a:xfrm>
            <a:off x="10590488" y="6105999"/>
            <a:ext cx="1515373" cy="7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2000" dirty="0">
                <a:solidFill>
                  <a:srgbClr val="F70100"/>
                </a:solidFill>
                <a:latin typeface="Montserrat Medium" panose="00000600000000000000" pitchFamily="2" charset="-52"/>
              </a:rPr>
              <a:t>vsuet.ru</a:t>
            </a:r>
            <a:endParaRPr lang="ru-RU" sz="2000" dirty="0">
              <a:solidFill>
                <a:srgbClr val="F7010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9C2E9B-1F03-A56C-200D-2AD0A20B081D}"/>
              </a:ext>
            </a:extLst>
          </p:cNvPr>
          <p:cNvSpPr txBox="1"/>
          <p:nvPr/>
        </p:nvSpPr>
        <p:spPr>
          <a:xfrm>
            <a:off x="1290416" y="89880"/>
            <a:ext cx="8340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70100"/>
                </a:solidFill>
                <a:effectLst/>
                <a:uLnTx/>
                <a:uFillTx/>
                <a:latin typeface="Montserrat ExtraBold" panose="00000900000000000000" pitchFamily="2" charset="-52"/>
              </a:rPr>
              <a:t>Уникальные образовательные программы для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70100"/>
              </a:solidFill>
              <a:effectLst/>
              <a:uLnTx/>
              <a:uFillTx/>
              <a:latin typeface="Montserrat ExtraBold" panose="000009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4E786B9-EE10-66ED-0B2E-8C05664B76DA}"/>
              </a:ext>
            </a:extLst>
          </p:cNvPr>
          <p:cNvSpPr txBox="1"/>
          <p:nvPr/>
        </p:nvSpPr>
        <p:spPr>
          <a:xfrm>
            <a:off x="576594" y="66797"/>
            <a:ext cx="5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1</a:t>
            </a:r>
            <a:endParaRPr lang="ru-RU" sz="3000" u="heavy" dirty="0">
              <a:solidFill>
                <a:srgbClr val="382C77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08C4B6D1-FAF2-CCE3-13F8-86BA5F53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629" y="169351"/>
            <a:ext cx="318113" cy="3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="" xmlns:a16="http://schemas.microsoft.com/office/drawing/2014/main" id="{40092834-2009-A3A0-93E8-4C01B2FB3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67" t="6008" r="10673" b="8868"/>
          <a:stretch/>
        </p:blipFill>
        <p:spPr bwMode="auto">
          <a:xfrm>
            <a:off x="8334567" y="1415978"/>
            <a:ext cx="3212921" cy="23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="" xmlns:a16="http://schemas.microsoft.com/office/drawing/2014/main" id="{3744B781-B972-70C0-E11A-403F1303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0579" y="1050353"/>
            <a:ext cx="3185579" cy="31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ject 8">
            <a:extLst>
              <a:ext uri="{FF2B5EF4-FFF2-40B4-BE49-F238E27FC236}">
                <a16:creationId xmlns="" xmlns:a16="http://schemas.microsoft.com/office/drawing/2014/main" id="{02434437-670C-F4CA-F431-56E230D9E94D}"/>
              </a:ext>
            </a:extLst>
          </p:cNvPr>
          <p:cNvSpPr txBox="1"/>
          <p:nvPr/>
        </p:nvSpPr>
        <p:spPr>
          <a:xfrm>
            <a:off x="2026164" y="984107"/>
            <a:ext cx="1042588" cy="411918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r"/>
            <a:r>
              <a:rPr lang="ru-RU" sz="2600" b="1" dirty="0">
                <a:solidFill>
                  <a:srgbClr val="382C77"/>
                </a:solidFill>
                <a:latin typeface="Montserrat ExtraBold" panose="020B0604020202020204" charset="-52"/>
              </a:rPr>
              <a:t>СПО</a:t>
            </a:r>
          </a:p>
        </p:txBody>
      </p:sp>
      <p:sp>
        <p:nvSpPr>
          <p:cNvPr id="35" name="object 8">
            <a:extLst>
              <a:ext uri="{FF2B5EF4-FFF2-40B4-BE49-F238E27FC236}">
                <a16:creationId xmlns="" xmlns:a16="http://schemas.microsoft.com/office/drawing/2014/main" id="{23EA435C-D54D-9D8F-9292-710DBF595F84}"/>
              </a:ext>
            </a:extLst>
          </p:cNvPr>
          <p:cNvSpPr txBox="1"/>
          <p:nvPr/>
        </p:nvSpPr>
        <p:spPr>
          <a:xfrm>
            <a:off x="508698" y="1372637"/>
            <a:ext cx="2694119" cy="427307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r"/>
            <a:r>
              <a:rPr lang="ru-RU" sz="2700" b="1" dirty="0">
                <a:solidFill>
                  <a:srgbClr val="0A81CA"/>
                </a:solidFill>
                <a:latin typeface="Montserrat ExtraBold" panose="020B0604020202020204" charset="-52"/>
              </a:rPr>
              <a:t>Бакалавриат</a:t>
            </a:r>
          </a:p>
        </p:txBody>
      </p:sp>
      <p:sp>
        <p:nvSpPr>
          <p:cNvPr id="37" name="object 8">
            <a:extLst>
              <a:ext uri="{FF2B5EF4-FFF2-40B4-BE49-F238E27FC236}">
                <a16:creationId xmlns="" xmlns:a16="http://schemas.microsoft.com/office/drawing/2014/main" id="{9426597A-DBA0-1189-BB61-22D141A404D5}"/>
              </a:ext>
            </a:extLst>
          </p:cNvPr>
          <p:cNvSpPr txBox="1"/>
          <p:nvPr/>
        </p:nvSpPr>
        <p:spPr>
          <a:xfrm>
            <a:off x="342825" y="2612144"/>
            <a:ext cx="2900512" cy="442695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r"/>
            <a:r>
              <a:rPr lang="ru-RU" sz="2800" b="1" dirty="0">
                <a:solidFill>
                  <a:srgbClr val="382C77"/>
                </a:solidFill>
                <a:latin typeface="Montserrat ExtraBold" panose="020B0604020202020204" charset="-52"/>
              </a:rPr>
              <a:t>Магистратура</a:t>
            </a:r>
          </a:p>
        </p:txBody>
      </p:sp>
      <p:sp>
        <p:nvSpPr>
          <p:cNvPr id="39" name="object 8">
            <a:extLst>
              <a:ext uri="{FF2B5EF4-FFF2-40B4-BE49-F238E27FC236}">
                <a16:creationId xmlns="" xmlns:a16="http://schemas.microsoft.com/office/drawing/2014/main" id="{E984BAAD-1D6D-C561-8D4B-1D2913330FF3}"/>
              </a:ext>
            </a:extLst>
          </p:cNvPr>
          <p:cNvSpPr txBox="1"/>
          <p:nvPr/>
        </p:nvSpPr>
        <p:spPr>
          <a:xfrm>
            <a:off x="472097" y="3128232"/>
            <a:ext cx="2720876" cy="442695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r"/>
            <a:r>
              <a:rPr lang="ru-RU" sz="2800" b="1" dirty="0">
                <a:latin typeface="Montserrat ExtraBold" panose="020B0604020202020204" charset="-52"/>
              </a:rPr>
              <a:t>Аспирантура</a:t>
            </a:r>
          </a:p>
        </p:txBody>
      </p:sp>
      <p:sp>
        <p:nvSpPr>
          <p:cNvPr id="40" name="object 8">
            <a:extLst>
              <a:ext uri="{FF2B5EF4-FFF2-40B4-BE49-F238E27FC236}">
                <a16:creationId xmlns="" xmlns:a16="http://schemas.microsoft.com/office/drawing/2014/main" id="{25067C92-3B88-A56C-6758-E1EEFD5F158C}"/>
              </a:ext>
            </a:extLst>
          </p:cNvPr>
          <p:cNvSpPr txBox="1"/>
          <p:nvPr/>
        </p:nvSpPr>
        <p:spPr>
          <a:xfrm>
            <a:off x="1640469" y="3710862"/>
            <a:ext cx="1492489" cy="535028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r"/>
            <a:r>
              <a:rPr lang="ru-RU" sz="3400" b="1" dirty="0">
                <a:solidFill>
                  <a:srgbClr val="FF0000"/>
                </a:solidFill>
                <a:latin typeface="Montserrat ExtraBold" panose="020B0604020202020204" charset="-52"/>
              </a:rPr>
              <a:t>ДПО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22681180-4AC8-5F35-8F1D-1E0BFA702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29" r="6409" b="13133"/>
          <a:stretch/>
        </p:blipFill>
        <p:spPr>
          <a:xfrm>
            <a:off x="9402762" y="45648"/>
            <a:ext cx="2085738" cy="550127"/>
          </a:xfrm>
          <a:prstGeom prst="rect">
            <a:avLst/>
          </a:prstGeom>
        </p:spPr>
      </p:pic>
      <p:sp>
        <p:nvSpPr>
          <p:cNvPr id="44" name="Правая фигурная скобка 43">
            <a:extLst>
              <a:ext uri="{FF2B5EF4-FFF2-40B4-BE49-F238E27FC236}">
                <a16:creationId xmlns="" xmlns:a16="http://schemas.microsoft.com/office/drawing/2014/main" id="{AB4077AF-DBFA-7577-70B1-E035F30C4F59}"/>
              </a:ext>
            </a:extLst>
          </p:cNvPr>
          <p:cNvSpPr/>
          <p:nvPr/>
        </p:nvSpPr>
        <p:spPr>
          <a:xfrm>
            <a:off x="3353715" y="1035740"/>
            <a:ext cx="387084" cy="3282451"/>
          </a:xfrm>
          <a:prstGeom prst="rightBrace">
            <a:avLst/>
          </a:prstGeom>
          <a:ln w="25400">
            <a:solidFill>
              <a:srgbClr val="F7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82C77"/>
              </a:solidFill>
            </a:endParaRPr>
          </a:p>
        </p:txBody>
      </p:sp>
      <p:sp>
        <p:nvSpPr>
          <p:cNvPr id="46" name="object 8">
            <a:extLst>
              <a:ext uri="{FF2B5EF4-FFF2-40B4-BE49-F238E27FC236}">
                <a16:creationId xmlns="" xmlns:a16="http://schemas.microsoft.com/office/drawing/2014/main" id="{7A2E5B06-7C42-2146-7103-F4E5B8E4DE7B}"/>
              </a:ext>
            </a:extLst>
          </p:cNvPr>
          <p:cNvSpPr txBox="1"/>
          <p:nvPr/>
        </p:nvSpPr>
        <p:spPr>
          <a:xfrm>
            <a:off x="3898153" y="768380"/>
            <a:ext cx="3779356" cy="227252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ctr"/>
            <a:r>
              <a:rPr lang="ru-RU" sz="1400" b="1" i="1" dirty="0">
                <a:latin typeface="Montserrat" panose="00000500000000000000" pitchFamily="2" charset="0"/>
              </a:rPr>
              <a:t>Архитектура карьерного маршрута</a:t>
            </a:r>
          </a:p>
        </p:txBody>
      </p:sp>
      <p:sp>
        <p:nvSpPr>
          <p:cNvPr id="47" name="Стрелка вправо 1">
            <a:extLst>
              <a:ext uri="{FF2B5EF4-FFF2-40B4-BE49-F238E27FC236}">
                <a16:creationId xmlns="" xmlns:a16="http://schemas.microsoft.com/office/drawing/2014/main" id="{7715961C-4833-FE8E-27F6-9EC89652DEC1}"/>
              </a:ext>
            </a:extLst>
          </p:cNvPr>
          <p:cNvSpPr/>
          <p:nvPr/>
        </p:nvSpPr>
        <p:spPr>
          <a:xfrm rot="10800000" flipH="1">
            <a:off x="7445926" y="2445439"/>
            <a:ext cx="567156" cy="380360"/>
          </a:xfrm>
          <a:prstGeom prst="rightArrow">
            <a:avLst/>
          </a:prstGeom>
          <a:solidFill>
            <a:srgbClr val="F70100"/>
          </a:solidFill>
          <a:ln>
            <a:solidFill>
              <a:srgbClr val="F70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8" name="object 8">
            <a:extLst>
              <a:ext uri="{FF2B5EF4-FFF2-40B4-BE49-F238E27FC236}">
                <a16:creationId xmlns="" xmlns:a16="http://schemas.microsoft.com/office/drawing/2014/main" id="{AACF74E8-28FC-BB0E-AEDA-4AFADE0987F6}"/>
              </a:ext>
            </a:extLst>
          </p:cNvPr>
          <p:cNvSpPr txBox="1"/>
          <p:nvPr/>
        </p:nvSpPr>
        <p:spPr>
          <a:xfrm>
            <a:off x="8277225" y="768664"/>
            <a:ext cx="3576189" cy="842805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ctr"/>
            <a:r>
              <a:rPr lang="ru-RU" dirty="0">
                <a:solidFill>
                  <a:srgbClr val="382C77"/>
                </a:solidFill>
                <a:latin typeface="Montserrat ExtraBold" panose="00000900000000000000" pitchFamily="2" charset="0"/>
              </a:rPr>
              <a:t>Кросс-функциональный специалист </a:t>
            </a:r>
            <a:r>
              <a:rPr lang="ru-RU" b="1" dirty="0">
                <a:solidFill>
                  <a:srgbClr val="382C77"/>
                </a:solidFill>
                <a:latin typeface="Montserrat ExtraBold" panose="00000900000000000000" pitchFamily="2" charset="0"/>
              </a:rPr>
              <a:t>«под ключ»</a:t>
            </a:r>
          </a:p>
          <a:p>
            <a:pPr algn="ctr"/>
            <a:endParaRPr lang="ru-RU" dirty="0">
              <a:solidFill>
                <a:srgbClr val="382C77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50" name="Рисунок 49" descr="Picture background">
            <a:extLst>
              <a:ext uri="{FF2B5EF4-FFF2-40B4-BE49-F238E27FC236}">
                <a16:creationId xmlns="" xmlns:a16="http://schemas.microsoft.com/office/drawing/2014/main" id="{5F8497AE-5B52-1D1F-F9DB-7784D146C1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99" t="3310" b="8589"/>
          <a:stretch/>
        </p:blipFill>
        <p:spPr bwMode="auto">
          <a:xfrm>
            <a:off x="37611" y="3674281"/>
            <a:ext cx="1316826" cy="2094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Крест 4">
            <a:extLst>
              <a:ext uri="{FF2B5EF4-FFF2-40B4-BE49-F238E27FC236}">
                <a16:creationId xmlns="" xmlns:a16="http://schemas.microsoft.com/office/drawing/2014/main" id="{947F7115-FB70-42F3-3A7D-2739D2913A79}"/>
              </a:ext>
            </a:extLst>
          </p:cNvPr>
          <p:cNvSpPr/>
          <p:nvPr/>
        </p:nvSpPr>
        <p:spPr>
          <a:xfrm>
            <a:off x="3562728" y="4840552"/>
            <a:ext cx="323474" cy="327827"/>
          </a:xfrm>
          <a:prstGeom prst="plus">
            <a:avLst>
              <a:gd name="adj" fmla="val 45851"/>
            </a:avLst>
          </a:prstGeom>
          <a:solidFill>
            <a:srgbClr val="F70100"/>
          </a:solidFill>
          <a:ln>
            <a:solidFill>
              <a:srgbClr val="F7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79F0DA9-1FA3-05C6-0A70-864BE00A0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29" r="6409" b="13133"/>
          <a:stretch/>
        </p:blipFill>
        <p:spPr>
          <a:xfrm>
            <a:off x="3825108" y="4762239"/>
            <a:ext cx="2085738" cy="550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72F40DB-6E20-A425-AAB6-0F9FA99F7C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b="4570"/>
          <a:stretch/>
        </p:blipFill>
        <p:spPr>
          <a:xfrm>
            <a:off x="2104453" y="4638349"/>
            <a:ext cx="1412935" cy="808989"/>
          </a:xfrm>
          <a:prstGeom prst="rect">
            <a:avLst/>
          </a:prstGeom>
        </p:spPr>
      </p:pic>
      <p:sp>
        <p:nvSpPr>
          <p:cNvPr id="11" name="Стрелка вправо 1">
            <a:extLst>
              <a:ext uri="{FF2B5EF4-FFF2-40B4-BE49-F238E27FC236}">
                <a16:creationId xmlns="" xmlns:a16="http://schemas.microsoft.com/office/drawing/2014/main" id="{E5017D59-43DC-BB34-313C-A8BB69DB05D3}"/>
              </a:ext>
            </a:extLst>
          </p:cNvPr>
          <p:cNvSpPr/>
          <p:nvPr/>
        </p:nvSpPr>
        <p:spPr>
          <a:xfrm rot="10800000" flipH="1">
            <a:off x="5910847" y="4894068"/>
            <a:ext cx="427973" cy="225796"/>
          </a:xfrm>
          <a:prstGeom prst="rightArrow">
            <a:avLst/>
          </a:prstGeom>
          <a:solidFill>
            <a:srgbClr val="F70100"/>
          </a:solidFill>
          <a:ln>
            <a:solidFill>
              <a:srgbClr val="F70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2" name="Picture 6" descr="Picture background">
            <a:extLst>
              <a:ext uri="{FF2B5EF4-FFF2-40B4-BE49-F238E27FC236}">
                <a16:creationId xmlns="" xmlns:a16="http://schemas.microsoft.com/office/drawing/2014/main" id="{2974BD8A-0C4A-67AC-7665-1AB33FA92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5" t="10988" r="5390" b="12497"/>
          <a:stretch/>
        </p:blipFill>
        <p:spPr bwMode="auto">
          <a:xfrm>
            <a:off x="6418637" y="4758294"/>
            <a:ext cx="1634328" cy="565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право 1">
            <a:extLst>
              <a:ext uri="{FF2B5EF4-FFF2-40B4-BE49-F238E27FC236}">
                <a16:creationId xmlns="" xmlns:a16="http://schemas.microsoft.com/office/drawing/2014/main" id="{74E8D6AF-579D-5505-F7FF-EC6046425DD3}"/>
              </a:ext>
            </a:extLst>
          </p:cNvPr>
          <p:cNvSpPr/>
          <p:nvPr/>
        </p:nvSpPr>
        <p:spPr>
          <a:xfrm rot="10800000" flipH="1">
            <a:off x="8112010" y="4923860"/>
            <a:ext cx="377975" cy="226886"/>
          </a:xfrm>
          <a:prstGeom prst="rightArrow">
            <a:avLst/>
          </a:prstGeom>
          <a:solidFill>
            <a:srgbClr val="F70100"/>
          </a:solidFill>
          <a:ln>
            <a:solidFill>
              <a:srgbClr val="F70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="" xmlns:a16="http://schemas.microsoft.com/office/drawing/2014/main" id="{C101651E-BFBB-E611-D6A0-505C23192DB3}"/>
              </a:ext>
            </a:extLst>
          </p:cNvPr>
          <p:cNvSpPr txBox="1"/>
          <p:nvPr/>
        </p:nvSpPr>
        <p:spPr>
          <a:xfrm>
            <a:off x="8535325" y="4585564"/>
            <a:ext cx="3212921" cy="842805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F70100"/>
                </a:solidFill>
                <a:latin typeface="Montserrat ExtraBold" panose="00000900000000000000" pitchFamily="2" charset="0"/>
              </a:rPr>
              <a:t>Опережающая подготовка кадров для химической отрасли </a:t>
            </a:r>
          </a:p>
        </p:txBody>
      </p:sp>
      <p:sp>
        <p:nvSpPr>
          <p:cNvPr id="3" name="object 8">
            <a:extLst>
              <a:ext uri="{FF2B5EF4-FFF2-40B4-BE49-F238E27FC236}">
                <a16:creationId xmlns="" xmlns:a16="http://schemas.microsoft.com/office/drawing/2014/main" id="{D0C502CB-EC24-EC10-1FD7-FCA25BF99441}"/>
              </a:ext>
            </a:extLst>
          </p:cNvPr>
          <p:cNvSpPr txBox="1"/>
          <p:nvPr/>
        </p:nvSpPr>
        <p:spPr>
          <a:xfrm>
            <a:off x="335084" y="1974065"/>
            <a:ext cx="2900512" cy="442695"/>
          </a:xfrm>
          <a:prstGeom prst="rect">
            <a:avLst/>
          </a:prstGeom>
        </p:spPr>
        <p:txBody>
          <a:bodyPr vert="horz" wrap="square" lIns="0" tIns="11694" rIns="0" bIns="0" rtlCol="0">
            <a:spAutoFit/>
          </a:bodyPr>
          <a:lstStyle/>
          <a:p>
            <a:pPr algn="r"/>
            <a:r>
              <a:rPr lang="ru-RU" sz="2800" b="1" dirty="0">
                <a:solidFill>
                  <a:srgbClr val="382C77"/>
                </a:solidFill>
                <a:latin typeface="Montserrat ExtraBold" panose="020B0604020202020204" charset="-52"/>
              </a:rPr>
              <a:t>Специалитет</a:t>
            </a: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="" xmlns:a16="http://schemas.microsoft.com/office/drawing/2014/main" id="{19E482E2-43C3-F81C-4440-00659EA9988A}"/>
              </a:ext>
            </a:extLst>
          </p:cNvPr>
          <p:cNvSpPr>
            <a:spLocks noChangeAspect="1"/>
          </p:cNvSpPr>
          <p:nvPr/>
        </p:nvSpPr>
        <p:spPr>
          <a:xfrm>
            <a:off x="11701152" y="64977"/>
            <a:ext cx="490849" cy="48656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xmlns="" val="2348372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AC88E36-7169-6868-7A5F-806CF16A6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C7E3534A-BE5F-F2AF-CD99-EFF22C6D1A53}"/>
              </a:ext>
            </a:extLst>
          </p:cNvPr>
          <p:cNvGrpSpPr/>
          <p:nvPr/>
        </p:nvGrpSpPr>
        <p:grpSpPr>
          <a:xfrm>
            <a:off x="0" y="5779512"/>
            <a:ext cx="4362450" cy="1080000"/>
            <a:chOff x="0" y="5779512"/>
            <a:chExt cx="4362450" cy="108000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652CCC87-70B9-4A2D-03D4-533495CD0951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887EAA79-2A90-16C6-B1C3-689FF6885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50E2840E-B8E3-3046-7C2F-4F5A2254D0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AAC8492-7CCA-C8DB-C622-9D17105B8DFB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7E68A9B-EC43-5900-D84B-4C2B6CAF9013}"/>
              </a:ext>
            </a:extLst>
          </p:cNvPr>
          <p:cNvSpPr/>
          <p:nvPr/>
        </p:nvSpPr>
        <p:spPr>
          <a:xfrm>
            <a:off x="-1951" y="0"/>
            <a:ext cx="4364401" cy="5779512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2BD57E6-0A81-A782-D26A-5D8F3138B67F}"/>
              </a:ext>
            </a:extLst>
          </p:cNvPr>
          <p:cNvSpPr txBox="1"/>
          <p:nvPr/>
        </p:nvSpPr>
        <p:spPr>
          <a:xfrm>
            <a:off x="10329591" y="6105999"/>
            <a:ext cx="1862409" cy="7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2000" dirty="0">
                <a:solidFill>
                  <a:srgbClr val="F70100"/>
                </a:solidFill>
                <a:latin typeface="Montserrat Medium" panose="00000600000000000000" pitchFamily="2" charset="-52"/>
              </a:rPr>
              <a:t>vsuet.ru</a:t>
            </a:r>
            <a:endParaRPr lang="ru-RU" sz="2000" dirty="0">
              <a:solidFill>
                <a:srgbClr val="F7010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="" xmlns:a16="http://schemas.microsoft.com/office/drawing/2014/main" id="{5DC20370-1C32-DBDC-CC06-8BB8FEC49B3B}"/>
              </a:ext>
            </a:extLst>
          </p:cNvPr>
          <p:cNvSpPr/>
          <p:nvPr/>
        </p:nvSpPr>
        <p:spPr>
          <a:xfrm>
            <a:off x="5191704" y="69198"/>
            <a:ext cx="6725470" cy="11698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-52"/>
                <a:ea typeface="Tahoma" pitchFamily="34" charset="0"/>
                <a:cs typeface="Tahoma" pitchFamily="34" charset="0"/>
              </a:rPr>
              <a:t>Исследовательский центр «Перспективные полимерные материалы и композиты» совместно с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D78B3BC-F37B-2DD3-7E8A-38A60DAE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6341" y="4245711"/>
            <a:ext cx="3282450" cy="2254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 Box 17">
            <a:extLst>
              <a:ext uri="{FF2B5EF4-FFF2-40B4-BE49-F238E27FC236}">
                <a16:creationId xmlns="" xmlns:a16="http://schemas.microsoft.com/office/drawing/2014/main" id="{AE161E9B-8787-DCFA-421E-559389F20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153" y="1859529"/>
            <a:ext cx="6212178" cy="26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382C77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прорывных отечественных технологий в области создания полимерных композиционных материалов, обеспечивающих импортозамещение и технологический суверенитет страны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382C77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Решение производственных задач для наращивания индустриализации региона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endParaRPr lang="ru-RU" sz="1800" b="1" dirty="0">
              <a:solidFill>
                <a:srgbClr val="382C77"/>
              </a:solidFill>
              <a:latin typeface="Montserrat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 descr="Picture background">
            <a:extLst>
              <a:ext uri="{FF2B5EF4-FFF2-40B4-BE49-F238E27FC236}">
                <a16:creationId xmlns="" xmlns:a16="http://schemas.microsoft.com/office/drawing/2014/main" id="{B2F5291A-1A2E-7C3E-F638-A977AA961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03" t="-418" r="10059" b="418"/>
          <a:stretch/>
        </p:blipFill>
        <p:spPr bwMode="auto">
          <a:xfrm>
            <a:off x="-1951" y="-18432"/>
            <a:ext cx="4364400" cy="3097387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Равнобедренный треугольник 4">
            <a:extLst>
              <a:ext uri="{FF2B5EF4-FFF2-40B4-BE49-F238E27FC236}">
                <a16:creationId xmlns="" xmlns:a16="http://schemas.microsoft.com/office/drawing/2014/main" id="{BF1F1D9F-40F9-618B-BDCE-6B9A1F76649A}"/>
              </a:ext>
            </a:extLst>
          </p:cNvPr>
          <p:cNvSpPr/>
          <p:nvPr/>
        </p:nvSpPr>
        <p:spPr>
          <a:xfrm rot="5400000" flipH="1">
            <a:off x="2858055" y="4243612"/>
            <a:ext cx="1675665" cy="1179299"/>
          </a:xfrm>
          <a:prstGeom prst="triangle">
            <a:avLst/>
          </a:prstGeom>
          <a:noFill/>
          <a:ln w="38100">
            <a:solidFill>
              <a:srgbClr val="F7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853148-3043-F99A-87EE-3B60B57309C3}"/>
              </a:ext>
            </a:extLst>
          </p:cNvPr>
          <p:cNvSpPr txBox="1"/>
          <p:nvPr/>
        </p:nvSpPr>
        <p:spPr>
          <a:xfrm>
            <a:off x="4788194" y="120026"/>
            <a:ext cx="545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2</a:t>
            </a:r>
            <a:endParaRPr lang="ru-RU" sz="3000" u="heavy" dirty="0">
              <a:solidFill>
                <a:srgbClr val="382C77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E079B437-6D4C-4BB9-94DB-5C3B30FD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4665" y="237968"/>
            <a:ext cx="318113" cy="3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77F8480-6FDB-4A90-3871-B81E2ECE390D}"/>
              </a:ext>
            </a:extLst>
          </p:cNvPr>
          <p:cNvPicPr/>
          <p:nvPr/>
        </p:nvPicPr>
        <p:blipFill rotWithShape="1">
          <a:blip r:embed="rId6" cstate="print"/>
          <a:srcRect l="4786" t="13847" r="4267" b="10697"/>
          <a:stretch/>
        </p:blipFill>
        <p:spPr bwMode="auto">
          <a:xfrm>
            <a:off x="7210264" y="860561"/>
            <a:ext cx="1466070" cy="421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A70FDC-9AB5-D6B6-6891-3904AC9022FD}"/>
              </a:ext>
            </a:extLst>
          </p:cNvPr>
          <p:cNvPicPr/>
          <p:nvPr/>
        </p:nvPicPr>
        <p:blipFill rotWithShape="1">
          <a:blip r:embed="rId6" cstate="print"/>
          <a:srcRect l="4786" t="13847" r="4267" b="10697"/>
          <a:stretch/>
        </p:blipFill>
        <p:spPr bwMode="auto">
          <a:xfrm>
            <a:off x="4852778" y="4890868"/>
            <a:ext cx="1466070" cy="421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Text Box 17">
            <a:extLst>
              <a:ext uri="{FF2B5EF4-FFF2-40B4-BE49-F238E27FC236}">
                <a16:creationId xmlns="" xmlns:a16="http://schemas.microsoft.com/office/drawing/2014/main" id="{9FAFC6D6-2DC5-8306-6178-B43900F5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67" y="4190762"/>
            <a:ext cx="4124658" cy="68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382C77"/>
                </a:solidFill>
                <a:latin typeface="Montserrat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Решение научно-технологических задач для  </a:t>
            </a:r>
          </a:p>
        </p:txBody>
      </p:sp>
      <p:sp>
        <p:nvSpPr>
          <p:cNvPr id="13" name="Блок-схема: альтернативный процесс 12">
            <a:extLst>
              <a:ext uri="{FF2B5EF4-FFF2-40B4-BE49-F238E27FC236}">
                <a16:creationId xmlns="" xmlns:a16="http://schemas.microsoft.com/office/drawing/2014/main" id="{4DB5B8BA-4085-3811-B510-39563676AFD0}"/>
              </a:ext>
            </a:extLst>
          </p:cNvPr>
          <p:cNvSpPr>
            <a:spLocks noChangeAspect="1"/>
          </p:cNvSpPr>
          <p:nvPr/>
        </p:nvSpPr>
        <p:spPr>
          <a:xfrm>
            <a:off x="11740551" y="64978"/>
            <a:ext cx="451450" cy="44751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xmlns="" val="416586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4B018761-1E2D-F21B-D06A-2F9C6FB3040C}"/>
              </a:ext>
            </a:extLst>
          </p:cNvPr>
          <p:cNvGrpSpPr/>
          <p:nvPr/>
        </p:nvGrpSpPr>
        <p:grpSpPr>
          <a:xfrm>
            <a:off x="0" y="5779512"/>
            <a:ext cx="4362450" cy="1080000"/>
            <a:chOff x="0" y="5779512"/>
            <a:chExt cx="4362450" cy="108000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1C41BDAA-34A3-169A-E4F1-B44F87713532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72787A41-465C-826F-362B-9540A0229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DA9DC139-182D-2F71-FD98-E20B05A45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5DE3D95A-82FE-7960-D871-EC9DE56703E0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.0" panose="00000500000000000000" pitchFamily="50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.0" panose="00000500000000000000" pitchFamily="50" charset="-52"/>
                </a:rPr>
                <a:t>ГОСУДАРСТВЕННЫЙ УНИВЕРСИТЕТ ИНЖЕНЕРНЫХ ТЕХНОЛОГИЙ 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58C6361-A4E8-6496-6A81-917D902CC015}"/>
              </a:ext>
            </a:extLst>
          </p:cNvPr>
          <p:cNvSpPr/>
          <p:nvPr/>
        </p:nvSpPr>
        <p:spPr>
          <a:xfrm>
            <a:off x="-1951" y="0"/>
            <a:ext cx="4364401" cy="5779512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8D3936F-CF68-7095-E26D-3981C50758AF}"/>
              </a:ext>
            </a:extLst>
          </p:cNvPr>
          <p:cNvSpPr txBox="1"/>
          <p:nvPr/>
        </p:nvSpPr>
        <p:spPr>
          <a:xfrm>
            <a:off x="0" y="195522"/>
            <a:ext cx="429705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ВГУИТ –</a:t>
            </a:r>
            <a:r>
              <a:rPr lang="ru-RU" sz="6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 </a:t>
            </a:r>
            <a:endParaRPr lang="ru-RU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r>
              <a:rPr lang="ru-RU" sz="17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технический университет, специализирующийся на кадровом и научно-технологическом обеспечении пищевой и химической промышленности России и Воронежской области</a:t>
            </a:r>
            <a:endParaRPr lang="ru-RU" sz="17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47A715E0-319E-26F0-DD8C-6E0CBD4281B5}"/>
              </a:ext>
            </a:extLst>
          </p:cNvPr>
          <p:cNvGrpSpPr/>
          <p:nvPr/>
        </p:nvGrpSpPr>
        <p:grpSpPr>
          <a:xfrm>
            <a:off x="-10141" y="2698617"/>
            <a:ext cx="4551766" cy="2845322"/>
            <a:chOff x="4084993" y="1674186"/>
            <a:chExt cx="8060723" cy="4646770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588476F-170D-0D87-18DD-3837C1C22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84993" y="1674186"/>
              <a:ext cx="8060723" cy="46467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DCB4DEC-35D0-5408-4222-0AF06EA253BA}"/>
                </a:ext>
              </a:extLst>
            </p:cNvPr>
            <p:cNvSpPr txBox="1"/>
            <p:nvPr/>
          </p:nvSpPr>
          <p:spPr>
            <a:xfrm>
              <a:off x="5219510" y="3200444"/>
              <a:ext cx="1712338" cy="55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  <a:latin typeface="Exo 2.0 Medium" panose="00000600000000000000" pitchFamily="50" charset="-52"/>
                </a:rPr>
                <a:t>Москва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5EC6A2D-B810-BB43-099B-488A6012443C}"/>
                </a:ext>
              </a:extLst>
            </p:cNvPr>
            <p:cNvSpPr txBox="1"/>
            <p:nvPr/>
          </p:nvSpPr>
          <p:spPr>
            <a:xfrm>
              <a:off x="5027207" y="3656573"/>
              <a:ext cx="1962150" cy="55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  <a:latin typeface="Exo 2.0 Medium" panose="00000600000000000000" pitchFamily="50" charset="-52"/>
                </a:rPr>
                <a:t>Воронеж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6318689-E270-8C2D-2819-0542D0CC6F2E}"/>
                </a:ext>
              </a:extLst>
            </p:cNvPr>
            <p:cNvSpPr txBox="1"/>
            <p:nvPr/>
          </p:nvSpPr>
          <p:spPr>
            <a:xfrm>
              <a:off x="4673196" y="4149532"/>
              <a:ext cx="2268736" cy="55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  <a:latin typeface="Exo 2.0 Medium" panose="00000600000000000000" pitchFamily="50" charset="-52"/>
                </a:rPr>
                <a:t>Краснодар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B2C5F04-A03D-D4A2-1672-D8EBA727C102}"/>
                </a:ext>
              </a:extLst>
            </p:cNvPr>
            <p:cNvSpPr txBox="1"/>
            <p:nvPr/>
          </p:nvSpPr>
          <p:spPr>
            <a:xfrm>
              <a:off x="7666245" y="5122137"/>
              <a:ext cx="2123959" cy="55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02060"/>
                  </a:solidFill>
                  <a:latin typeface="Exo 2.0 Medium" panose="00000600000000000000" pitchFamily="50" charset="-52"/>
                </a:rPr>
                <a:t>Кемерово 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="" xmlns:a16="http://schemas.microsoft.com/office/drawing/2014/main" id="{25CE7F39-1537-4D04-343B-8704D2260ED7}"/>
                </a:ext>
              </a:extLst>
            </p:cNvPr>
            <p:cNvSpPr/>
            <p:nvPr/>
          </p:nvSpPr>
          <p:spPr>
            <a:xfrm>
              <a:off x="7590452" y="5383996"/>
              <a:ext cx="171039" cy="157374"/>
            </a:xfrm>
            <a:prstGeom prst="ellipse">
              <a:avLst/>
            </a:prstGeom>
            <a:noFill/>
            <a:ln>
              <a:solidFill>
                <a:srgbClr val="F70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="" xmlns:a16="http://schemas.microsoft.com/office/drawing/2014/main" id="{ECFF8FE9-A706-6457-1067-D9EF5373FC4C}"/>
                </a:ext>
              </a:extLst>
            </p:cNvPr>
            <p:cNvSpPr/>
            <p:nvPr/>
          </p:nvSpPr>
          <p:spPr>
            <a:xfrm>
              <a:off x="4622611" y="4463840"/>
              <a:ext cx="171039" cy="157374"/>
            </a:xfrm>
            <a:prstGeom prst="ellipse">
              <a:avLst/>
            </a:prstGeom>
            <a:noFill/>
            <a:ln>
              <a:solidFill>
                <a:srgbClr val="F70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A19FEA3D-4BCE-941A-C892-44688236B8BE}"/>
                </a:ext>
              </a:extLst>
            </p:cNvPr>
            <p:cNvSpPr/>
            <p:nvPr/>
          </p:nvSpPr>
          <p:spPr>
            <a:xfrm>
              <a:off x="4925510" y="3951465"/>
              <a:ext cx="171039" cy="157374"/>
            </a:xfrm>
            <a:prstGeom prst="ellipse">
              <a:avLst/>
            </a:prstGeom>
            <a:solidFill>
              <a:srgbClr val="F70100"/>
            </a:solidFill>
            <a:ln>
              <a:solidFill>
                <a:srgbClr val="F70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FB15E067-EB67-7678-A458-31229B595F9B}"/>
                </a:ext>
              </a:extLst>
            </p:cNvPr>
            <p:cNvSpPr/>
            <p:nvPr/>
          </p:nvSpPr>
          <p:spPr>
            <a:xfrm>
              <a:off x="5073815" y="3502947"/>
              <a:ext cx="171039" cy="157374"/>
            </a:xfrm>
            <a:prstGeom prst="ellipse">
              <a:avLst/>
            </a:prstGeom>
            <a:noFill/>
            <a:ln>
              <a:solidFill>
                <a:srgbClr val="F701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3E9E1D06-4397-4C37-AB4E-57AE1975A12D}"/>
              </a:ext>
            </a:extLst>
          </p:cNvPr>
          <p:cNvGrpSpPr/>
          <p:nvPr/>
        </p:nvGrpSpPr>
        <p:grpSpPr>
          <a:xfrm>
            <a:off x="4388769" y="813556"/>
            <a:ext cx="7557418" cy="5001574"/>
            <a:chOff x="4419876" y="1184928"/>
            <a:chExt cx="7557418" cy="5011450"/>
          </a:xfrm>
        </p:grpSpPr>
        <p:pic>
          <p:nvPicPr>
            <p:cNvPr id="32" name="Picture 12" descr="https://agrovesti.net/images/2017-content/0028745971293841-123741923-23647612873548715283.jpg">
              <a:extLst>
                <a:ext uri="{FF2B5EF4-FFF2-40B4-BE49-F238E27FC236}">
                  <a16:creationId xmlns="" xmlns:a16="http://schemas.microsoft.com/office/drawing/2014/main" id="{0862D17A-27E0-48BC-8B8E-E49CE17628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071" t="30537" r="15955" b="34732"/>
            <a:stretch/>
          </p:blipFill>
          <p:spPr bwMode="auto">
            <a:xfrm>
              <a:off x="8701841" y="1351648"/>
              <a:ext cx="1621835" cy="58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Рисунок 38">
              <a:extLst>
                <a:ext uri="{FF2B5EF4-FFF2-40B4-BE49-F238E27FC236}">
                  <a16:creationId xmlns="" xmlns:a16="http://schemas.microsoft.com/office/drawing/2014/main" id="{333D2527-328A-409B-8B39-358C5AFC0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3833" y="3248461"/>
              <a:ext cx="682255" cy="499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Рисунок 39">
              <a:extLst>
                <a:ext uri="{FF2B5EF4-FFF2-40B4-BE49-F238E27FC236}">
                  <a16:creationId xmlns="" xmlns:a16="http://schemas.microsoft.com/office/drawing/2014/main" id="{C51F3F1C-91F5-431B-8946-7B4612B4C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05" t="35257" r="4804" b="34159"/>
            <a:stretch/>
          </p:blipFill>
          <p:spPr bwMode="auto">
            <a:xfrm>
              <a:off x="10391087" y="2683811"/>
              <a:ext cx="1570606" cy="4032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41" name="Рисунок 40">
              <a:extLst>
                <a:ext uri="{FF2B5EF4-FFF2-40B4-BE49-F238E27FC236}">
                  <a16:creationId xmlns="" xmlns:a16="http://schemas.microsoft.com/office/drawing/2014/main" id="{6A3638C6-593A-4C43-A6BD-1E0889138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19876" y="1254085"/>
              <a:ext cx="1871486" cy="67883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="" xmlns:a16="http://schemas.microsoft.com/office/drawing/2014/main" id="{12BC859B-CC49-4585-9856-7AE881FB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447" y="1184928"/>
              <a:ext cx="808936" cy="843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2">
              <a:extLst>
                <a:ext uri="{FF2B5EF4-FFF2-40B4-BE49-F238E27FC236}">
                  <a16:creationId xmlns="" xmlns:a16="http://schemas.microsoft.com/office/drawing/2014/main" id="{081BC594-39A0-41EE-BDD1-807CC89A6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299" y="2764749"/>
              <a:ext cx="667811" cy="78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>
              <a:extLst>
                <a:ext uri="{FF2B5EF4-FFF2-40B4-BE49-F238E27FC236}">
                  <a16:creationId xmlns="" xmlns:a16="http://schemas.microsoft.com/office/drawing/2014/main" id="{BFE1C9CA-D358-498D-A449-F8A54A2BA7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159" t="-2033" r="24242" b="2033"/>
            <a:stretch/>
          </p:blipFill>
          <p:spPr bwMode="auto">
            <a:xfrm>
              <a:off x="8545650" y="5189689"/>
              <a:ext cx="515631" cy="60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>
              <a:extLst>
                <a:ext uri="{FF2B5EF4-FFF2-40B4-BE49-F238E27FC236}">
                  <a16:creationId xmlns="" xmlns:a16="http://schemas.microsoft.com/office/drawing/2014/main" id="{EC828330-091A-40A6-ACEE-3CA5F2BDB0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6208"/>
            <a:stretch/>
          </p:blipFill>
          <p:spPr bwMode="auto">
            <a:xfrm>
              <a:off x="8831310" y="3446488"/>
              <a:ext cx="1017222" cy="39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DC50DCAE-948F-4865-B8DE-7598A2A0A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5249" y="4907355"/>
              <a:ext cx="682255" cy="730626"/>
            </a:xfrm>
            <a:prstGeom prst="rect">
              <a:avLst/>
            </a:prstGeom>
          </p:spPr>
        </p:pic>
        <p:pic>
          <p:nvPicPr>
            <p:cNvPr id="47" name="Picture 8">
              <a:extLst>
                <a:ext uri="{FF2B5EF4-FFF2-40B4-BE49-F238E27FC236}">
                  <a16:creationId xmlns="" xmlns:a16="http://schemas.microsoft.com/office/drawing/2014/main" id="{1F7B178C-F92D-4CD0-B4F7-6AC55A2B1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6564" y="2796442"/>
              <a:ext cx="682255" cy="455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>
              <a:extLst>
                <a:ext uri="{FF2B5EF4-FFF2-40B4-BE49-F238E27FC236}">
                  <a16:creationId xmlns="" xmlns:a16="http://schemas.microsoft.com/office/drawing/2014/main" id="{B2102FB7-CA54-467C-90F9-BFEA47C37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813" y="5520061"/>
              <a:ext cx="1027354" cy="510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>
              <a:extLst>
                <a:ext uri="{FF2B5EF4-FFF2-40B4-BE49-F238E27FC236}">
                  <a16:creationId xmlns="" xmlns:a16="http://schemas.microsoft.com/office/drawing/2014/main" id="{1E002E92-A65B-4F99-8840-EC2430029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376" y="1302237"/>
              <a:ext cx="1150914" cy="735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="" xmlns:a16="http://schemas.microsoft.com/office/drawing/2014/main" id="{8A398C33-1F0B-4A26-BFFD-325CFA824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7173" y="3516664"/>
              <a:ext cx="682255" cy="51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="" xmlns:a16="http://schemas.microsoft.com/office/drawing/2014/main" id="{A6BB4A92-50BF-4EE9-81BB-15F28EC7C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463" y="3742305"/>
              <a:ext cx="974046" cy="610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="" xmlns:a16="http://schemas.microsoft.com/office/drawing/2014/main" id="{95194B4E-CB10-4A35-9BD3-795D96527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2940" y="4482208"/>
              <a:ext cx="568856" cy="599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>
              <a:extLst>
                <a:ext uri="{FF2B5EF4-FFF2-40B4-BE49-F238E27FC236}">
                  <a16:creationId xmlns="" xmlns:a16="http://schemas.microsoft.com/office/drawing/2014/main" id="{BE3A832A-5204-49F1-B71C-3A7C1A7BE0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03" r="81903" b="42628"/>
            <a:stretch/>
          </p:blipFill>
          <p:spPr bwMode="auto">
            <a:xfrm>
              <a:off x="9315767" y="4364246"/>
              <a:ext cx="526103" cy="54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https://avatars.mds.yandex.net/i?id=87a26cbee18985bb83333941e0096ea3ae956c07-10025687-images-thumbs&amp;n=13">
              <a:extLst>
                <a:ext uri="{FF2B5EF4-FFF2-40B4-BE49-F238E27FC236}">
                  <a16:creationId xmlns="" xmlns:a16="http://schemas.microsoft.com/office/drawing/2014/main" id="{70DA3DD5-98C5-4A8B-A0DA-BB55B1936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5926" y="1990592"/>
              <a:ext cx="1067744" cy="345416"/>
            </a:xfrm>
            <a:prstGeom prst="rect">
              <a:avLst/>
            </a:prstGeom>
            <a:noFill/>
          </p:spPr>
        </p:pic>
        <p:pic>
          <p:nvPicPr>
            <p:cNvPr id="55" name="Рисунок 54" descr="https://minudo.ru/new_style/images/logo.png">
              <a:extLst>
                <a:ext uri="{FF2B5EF4-FFF2-40B4-BE49-F238E27FC236}">
                  <a16:creationId xmlns="" xmlns:a16="http://schemas.microsoft.com/office/drawing/2014/main" id="{A5B36B6C-3EF2-4BEF-995E-748157EE1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384" y="5080477"/>
              <a:ext cx="1543522" cy="537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4">
              <a:extLst>
                <a:ext uri="{FF2B5EF4-FFF2-40B4-BE49-F238E27FC236}">
                  <a16:creationId xmlns="" xmlns:a16="http://schemas.microsoft.com/office/drawing/2014/main" id="{5A20CC29-37C7-4E93-9C1C-8B08A8AA5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6649" y="4920093"/>
              <a:ext cx="760645" cy="61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2">
              <a:extLst>
                <a:ext uri="{FF2B5EF4-FFF2-40B4-BE49-F238E27FC236}">
                  <a16:creationId xmlns="" xmlns:a16="http://schemas.microsoft.com/office/drawing/2014/main" id="{D2E20319-64B6-4B06-A92E-59E6AA279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67" y="2482544"/>
              <a:ext cx="682255" cy="49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4">
              <a:extLst>
                <a:ext uri="{FF2B5EF4-FFF2-40B4-BE49-F238E27FC236}">
                  <a16:creationId xmlns="" xmlns:a16="http://schemas.microsoft.com/office/drawing/2014/main" id="{96D1DC09-13AE-4C94-B815-7B0C2AE0F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480" y="4665873"/>
              <a:ext cx="682255" cy="350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Рисунок 58">
              <a:extLst>
                <a:ext uri="{FF2B5EF4-FFF2-40B4-BE49-F238E27FC236}">
                  <a16:creationId xmlns="" xmlns:a16="http://schemas.microsoft.com/office/drawing/2014/main" id="{7811F9C7-3FBF-4FC1-8BA2-A63F96FC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873137" y="4153145"/>
              <a:ext cx="1035899" cy="427601"/>
            </a:xfrm>
            <a:prstGeom prst="rect">
              <a:avLst/>
            </a:prstGeom>
          </p:spPr>
        </p:pic>
        <p:pic>
          <p:nvPicPr>
            <p:cNvPr id="60" name="Picture 4">
              <a:extLst>
                <a:ext uri="{FF2B5EF4-FFF2-40B4-BE49-F238E27FC236}">
                  <a16:creationId xmlns="" xmlns:a16="http://schemas.microsoft.com/office/drawing/2014/main" id="{422088EC-BA48-4E15-A8AE-E5E3A3964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274" y="4785883"/>
              <a:ext cx="682255" cy="243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">
              <a:extLst>
                <a:ext uri="{FF2B5EF4-FFF2-40B4-BE49-F238E27FC236}">
                  <a16:creationId xmlns="" xmlns:a16="http://schemas.microsoft.com/office/drawing/2014/main" id="{CC8EA357-9C63-4B7E-A53E-EF7252DC2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757" y="4043696"/>
              <a:ext cx="545172" cy="366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>
              <a:extLst>
                <a:ext uri="{FF2B5EF4-FFF2-40B4-BE49-F238E27FC236}">
                  <a16:creationId xmlns="" xmlns:a16="http://schemas.microsoft.com/office/drawing/2014/main" id="{4D5AD7EE-DF31-481E-BB2D-E1D5AC4DC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997" y="1320241"/>
              <a:ext cx="1518786" cy="626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>
              <a:extLst>
                <a:ext uri="{FF2B5EF4-FFF2-40B4-BE49-F238E27FC236}">
                  <a16:creationId xmlns="" xmlns:a16="http://schemas.microsoft.com/office/drawing/2014/main" id="{888429A4-4A8E-4FD0-9797-1E003DF48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5572" y="3973835"/>
              <a:ext cx="786201" cy="841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>
              <a:extLst>
                <a:ext uri="{FF2B5EF4-FFF2-40B4-BE49-F238E27FC236}">
                  <a16:creationId xmlns="" xmlns:a16="http://schemas.microsoft.com/office/drawing/2014/main" id="{E76434CC-DD31-4353-B57E-E3AE004E1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7691" y="5218838"/>
              <a:ext cx="992708" cy="346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Picture background">
              <a:extLst>
                <a:ext uri="{FF2B5EF4-FFF2-40B4-BE49-F238E27FC236}">
                  <a16:creationId xmlns="" xmlns:a16="http://schemas.microsoft.com/office/drawing/2014/main" id="{783044F6-3760-42C0-85E3-BE4E78368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648250" y="3930963"/>
              <a:ext cx="1142506" cy="482793"/>
            </a:xfrm>
            <a:prstGeom prst="rect">
              <a:avLst/>
            </a:prstGeom>
            <a:noFill/>
          </p:spPr>
        </p:pic>
        <p:pic>
          <p:nvPicPr>
            <p:cNvPr id="66" name="Рисунок 65">
              <a:extLst>
                <a:ext uri="{FF2B5EF4-FFF2-40B4-BE49-F238E27FC236}">
                  <a16:creationId xmlns="" xmlns:a16="http://schemas.microsoft.com/office/drawing/2014/main" id="{ABCE611C-2FC6-4589-B530-6968DCE4D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61871" y="5629789"/>
              <a:ext cx="1003048" cy="375956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="" xmlns:a16="http://schemas.microsoft.com/office/drawing/2014/main" id="{88AFA343-6E19-4EFC-B55A-2F1CE9890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391123" y="3223139"/>
              <a:ext cx="1180508" cy="176507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="" xmlns:a16="http://schemas.microsoft.com/office/drawing/2014/main" id="{9C64EA7F-AFB9-4317-BD5B-AFAEF531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082" y="2510223"/>
              <a:ext cx="1365749" cy="800576"/>
            </a:xfrm>
            <a:prstGeom prst="rect">
              <a:avLst/>
            </a:prstGeom>
            <a:noFill/>
          </p:spPr>
        </p:pic>
        <p:pic>
          <p:nvPicPr>
            <p:cNvPr id="69" name="Рисунок 68">
              <a:extLst>
                <a:ext uri="{FF2B5EF4-FFF2-40B4-BE49-F238E27FC236}">
                  <a16:creationId xmlns="" xmlns:a16="http://schemas.microsoft.com/office/drawing/2014/main" id="{C01E4C20-E594-4B06-B4CD-B1E001945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9505" y="4112892"/>
              <a:ext cx="596278" cy="638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Рисунок 69">
              <a:extLst>
                <a:ext uri="{FF2B5EF4-FFF2-40B4-BE49-F238E27FC236}">
                  <a16:creationId xmlns="" xmlns:a16="http://schemas.microsoft.com/office/drawing/2014/main" id="{A94F49CD-4F68-4916-9EF9-D890E50F3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3676" y="3541520"/>
              <a:ext cx="774701" cy="584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Рисунок 70">
              <a:extLst>
                <a:ext uri="{FF2B5EF4-FFF2-40B4-BE49-F238E27FC236}">
                  <a16:creationId xmlns="" xmlns:a16="http://schemas.microsoft.com/office/drawing/2014/main" id="{9EE112FF-822D-4A27-93FC-7F4202CEC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0596" y="1890640"/>
              <a:ext cx="1200464" cy="889158"/>
            </a:xfrm>
            <a:prstGeom prst="rect">
              <a:avLst/>
            </a:prstGeom>
            <a:noFill/>
          </p:spPr>
        </p:pic>
        <p:pic>
          <p:nvPicPr>
            <p:cNvPr id="72" name="Рисунок 71">
              <a:extLst>
                <a:ext uri="{FF2B5EF4-FFF2-40B4-BE49-F238E27FC236}">
                  <a16:creationId xmlns="" xmlns:a16="http://schemas.microsoft.com/office/drawing/2014/main" id="{4547BD2A-5F37-4C0F-B96B-6BEBB113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102" y="3068792"/>
              <a:ext cx="1270280" cy="37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Рисунок 72">
              <a:extLst>
                <a:ext uri="{FF2B5EF4-FFF2-40B4-BE49-F238E27FC236}">
                  <a16:creationId xmlns="" xmlns:a16="http://schemas.microsoft.com/office/drawing/2014/main" id="{5A3B1713-3945-4952-AAF3-FD53D6A8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350" y="2156242"/>
              <a:ext cx="829800" cy="500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Рисунок 73">
              <a:extLst>
                <a:ext uri="{FF2B5EF4-FFF2-40B4-BE49-F238E27FC236}">
                  <a16:creationId xmlns="" xmlns:a16="http://schemas.microsoft.com/office/drawing/2014/main" id="{AD0A7533-A722-4554-A92D-47B08C531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371" y="2080812"/>
              <a:ext cx="1100729" cy="686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2">
              <a:extLst>
                <a:ext uri="{FF2B5EF4-FFF2-40B4-BE49-F238E27FC236}">
                  <a16:creationId xmlns="" xmlns:a16="http://schemas.microsoft.com/office/drawing/2014/main" id="{68A4F105-5B56-4C31-89EF-91F39C5FE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560" y="2162678"/>
              <a:ext cx="1067743" cy="67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Рисунок 75">
              <a:extLst>
                <a:ext uri="{FF2B5EF4-FFF2-40B4-BE49-F238E27FC236}">
                  <a16:creationId xmlns="" xmlns:a16="http://schemas.microsoft.com/office/drawing/2014/main" id="{3363E449-5AC9-469C-9035-8B5A523FE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5859734" y="3520377"/>
              <a:ext cx="545341" cy="58400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="" xmlns:a16="http://schemas.microsoft.com/office/drawing/2014/main" id="{46656195-F1BB-4E1D-8EE9-A8F44BF21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/>
            <a:srcRect t="16979" b="16638"/>
            <a:stretch/>
          </p:blipFill>
          <p:spPr>
            <a:xfrm>
              <a:off x="10433907" y="5053961"/>
              <a:ext cx="759815" cy="536348"/>
            </a:xfrm>
            <a:prstGeom prst="rect">
              <a:avLst/>
            </a:prstGeom>
          </p:spPr>
        </p:pic>
        <p:pic>
          <p:nvPicPr>
            <p:cNvPr id="78" name="Picture 2" descr="Picture background">
              <a:extLst>
                <a:ext uri="{FF2B5EF4-FFF2-40B4-BE49-F238E27FC236}">
                  <a16:creationId xmlns="" xmlns:a16="http://schemas.microsoft.com/office/drawing/2014/main" id="{AAF2CD8D-E5F7-4BAC-B77A-5D4EAB69D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293" y="4919649"/>
              <a:ext cx="707889" cy="62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Picture background">
              <a:extLst>
                <a:ext uri="{FF2B5EF4-FFF2-40B4-BE49-F238E27FC236}">
                  <a16:creationId xmlns="" xmlns:a16="http://schemas.microsoft.com/office/drawing/2014/main" id="{7A3CFFF9-1497-477D-A7CB-8E24307C7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2730" y="5535253"/>
              <a:ext cx="1098460" cy="66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>
              <a:extLst>
                <a:ext uri="{FF2B5EF4-FFF2-40B4-BE49-F238E27FC236}">
                  <a16:creationId xmlns="" xmlns:a16="http://schemas.microsoft.com/office/drawing/2014/main" id="{E6C3DB7E-A17A-445E-84A9-D7ACE1715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167" y="4675069"/>
              <a:ext cx="1765840" cy="26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6">
              <a:extLst>
                <a:ext uri="{FF2B5EF4-FFF2-40B4-BE49-F238E27FC236}">
                  <a16:creationId xmlns="" xmlns:a16="http://schemas.microsoft.com/office/drawing/2014/main" id="{F97E4A5D-3C64-4848-A6C0-3F601EC3C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3110" y="4671722"/>
              <a:ext cx="1000612" cy="239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 descr="Picture background">
              <a:extLst>
                <a:ext uri="{FF2B5EF4-FFF2-40B4-BE49-F238E27FC236}">
                  <a16:creationId xmlns="" xmlns:a16="http://schemas.microsoft.com/office/drawing/2014/main" id="{4FD888BE-CFEC-4B30-8CA6-39943324A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166" y="3951902"/>
              <a:ext cx="799022" cy="610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0">
              <a:extLst>
                <a:ext uri="{FF2B5EF4-FFF2-40B4-BE49-F238E27FC236}">
                  <a16:creationId xmlns="" xmlns:a16="http://schemas.microsoft.com/office/drawing/2014/main" id="{7D8109D9-D0EC-4301-B20E-D6AADF9E3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9389" y="2743898"/>
              <a:ext cx="1159407" cy="110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Продимекс">
              <a:extLst>
                <a:ext uri="{FF2B5EF4-FFF2-40B4-BE49-F238E27FC236}">
                  <a16:creationId xmlns="" xmlns:a16="http://schemas.microsoft.com/office/drawing/2014/main" id="{0F4E35B5-2E42-4864-B4E0-3E5D8D907F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45" t="23826" r="7969" b="15972"/>
            <a:stretch/>
          </p:blipFill>
          <p:spPr bwMode="auto">
            <a:xfrm>
              <a:off x="10360674" y="2074611"/>
              <a:ext cx="1591809" cy="539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5" name="Picture 12" descr="Picture background">
            <a:extLst>
              <a:ext uri="{FF2B5EF4-FFF2-40B4-BE49-F238E27FC236}">
                <a16:creationId xmlns="" xmlns:a16="http://schemas.microsoft.com/office/drawing/2014/main" id="{A8E16CCF-678A-4E44-976A-90BB02B2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7051" y="2711400"/>
            <a:ext cx="1400889" cy="14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EA638E45-E342-47AE-86B1-B44FF3AC444A}"/>
              </a:ext>
            </a:extLst>
          </p:cNvPr>
          <p:cNvSpPr txBox="1"/>
          <p:nvPr/>
        </p:nvSpPr>
        <p:spPr>
          <a:xfrm>
            <a:off x="4491105" y="58736"/>
            <a:ext cx="7387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ru-RU" sz="4600" dirty="0">
                <a:solidFill>
                  <a:srgbClr val="002060"/>
                </a:solidFill>
                <a:latin typeface="Montserrat ExtraBold" panose="00000900000000000000" pitchFamily="2" charset="-52"/>
              </a:rPr>
              <a:t>НАШИ ПАРТНЕРЫ: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96AC7C44-AB83-4F92-8490-16C70873033B}"/>
              </a:ext>
            </a:extLst>
          </p:cNvPr>
          <p:cNvSpPr txBox="1"/>
          <p:nvPr/>
        </p:nvSpPr>
        <p:spPr>
          <a:xfrm>
            <a:off x="4523974" y="6250262"/>
            <a:ext cx="7681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Montserrat ExtraBold" panose="00000900000000000000" pitchFamily="2" charset="-52"/>
              </a:rPr>
              <a:t>более 200 крупнейших работодателей РФ</a:t>
            </a:r>
          </a:p>
        </p:txBody>
      </p:sp>
      <p:pic>
        <p:nvPicPr>
          <p:cNvPr id="5" name="Рисунок 4" descr="Picture background">
            <a:extLst>
              <a:ext uri="{FF2B5EF4-FFF2-40B4-BE49-F238E27FC236}">
                <a16:creationId xmlns="" xmlns:a16="http://schemas.microsoft.com/office/drawing/2014/main" id="{FF663EB9-0C8B-D510-FFE6-CF3DD43D95EB}"/>
              </a:ext>
            </a:extLst>
          </p:cNvPr>
          <p:cNvPicPr/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97" t="31934" r="5444" b="37423"/>
          <a:stretch/>
        </p:blipFill>
        <p:spPr bwMode="auto">
          <a:xfrm>
            <a:off x="4565127" y="5696140"/>
            <a:ext cx="1255134" cy="413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346B76E-B256-2795-B374-CCA36FA043BC}"/>
              </a:ext>
            </a:extLst>
          </p:cNvPr>
          <p:cNvPicPr/>
          <p:nvPr/>
        </p:nvPicPr>
        <p:blipFill rotWithShape="1">
          <a:blip r:embed="rId53" cstate="print"/>
          <a:srcRect l="9184" r="9575"/>
          <a:stretch/>
        </p:blipFill>
        <p:spPr bwMode="auto">
          <a:xfrm>
            <a:off x="7946443" y="5697439"/>
            <a:ext cx="1216747" cy="280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9B64B02-E7BD-752B-0ACA-48C6E19441E4}"/>
              </a:ext>
            </a:extLst>
          </p:cNvPr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9332813" y="5647620"/>
            <a:ext cx="1255133" cy="4132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393AD58-0C4D-BFF7-C5B9-575541418CA1}"/>
              </a:ext>
            </a:extLst>
          </p:cNvPr>
          <p:cNvPicPr/>
          <p:nvPr/>
        </p:nvPicPr>
        <p:blipFill rotWithShape="1">
          <a:blip r:embed="rId55" cstate="print"/>
          <a:srcRect l="9787" t="30216" r="9316" b="31075"/>
          <a:stretch/>
        </p:blipFill>
        <p:spPr bwMode="auto">
          <a:xfrm>
            <a:off x="4730327" y="5281258"/>
            <a:ext cx="1227659" cy="3827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D47F7C9-4631-1E89-ED0B-BBCD7DD6C4A3}"/>
              </a:ext>
            </a:extLst>
          </p:cNvPr>
          <p:cNvPicPr/>
          <p:nvPr/>
        </p:nvPicPr>
        <p:blipFill rotWithShape="1">
          <a:blip r:embed="rId56" cstate="print"/>
          <a:srcRect l="4572" t="8682" r="2032" b="512"/>
          <a:stretch/>
        </p:blipFill>
        <p:spPr bwMode="auto">
          <a:xfrm>
            <a:off x="11155281" y="5118165"/>
            <a:ext cx="516238" cy="524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FFB7BFA-6443-F9E5-1A3C-202DCAC61086}"/>
              </a:ext>
            </a:extLst>
          </p:cNvPr>
          <p:cNvPicPr/>
          <p:nvPr/>
        </p:nvPicPr>
        <p:blipFill rotWithShape="1">
          <a:blip r:embed="rId57" cstate="print"/>
          <a:srcRect t="19509" b="22483"/>
          <a:stretch/>
        </p:blipFill>
        <p:spPr bwMode="auto">
          <a:xfrm>
            <a:off x="10782707" y="5711683"/>
            <a:ext cx="1390650" cy="2432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2856B4-411F-5912-11D7-37880DF1F7AD}"/>
              </a:ext>
            </a:extLst>
          </p:cNvPr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124362" y="5848533"/>
            <a:ext cx="1559342" cy="268327"/>
          </a:xfrm>
          <a:prstGeom prst="rect">
            <a:avLst/>
          </a:prstGeom>
        </p:spPr>
      </p:pic>
      <p:sp>
        <p:nvSpPr>
          <p:cNvPr id="22" name="Блок-схема: альтернативный процесс 21">
            <a:extLst>
              <a:ext uri="{FF2B5EF4-FFF2-40B4-BE49-F238E27FC236}">
                <a16:creationId xmlns="" xmlns:a16="http://schemas.microsoft.com/office/drawing/2014/main" id="{EEF17E7E-33EA-3B20-6F5D-DA3A834E7744}"/>
              </a:ext>
            </a:extLst>
          </p:cNvPr>
          <p:cNvSpPr>
            <a:spLocks noChangeAspect="1"/>
          </p:cNvSpPr>
          <p:nvPr/>
        </p:nvSpPr>
        <p:spPr>
          <a:xfrm>
            <a:off x="11719749" y="73781"/>
            <a:ext cx="386665" cy="38329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244E96"/>
                </a:solidFill>
                <a:latin typeface="Montserrat" panose="00000500000000000000" pitchFamily="2" charset="-5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36447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CDBDD0D-0A92-897D-E138-AA95D6A32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56E58E2-93E1-2F7B-C201-F97B260C6681}"/>
              </a:ext>
            </a:extLst>
          </p:cNvPr>
          <p:cNvSpPr txBox="1"/>
          <p:nvPr/>
        </p:nvSpPr>
        <p:spPr>
          <a:xfrm>
            <a:off x="294871" y="68492"/>
            <a:ext cx="580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ВГУИТ сегодня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4B63AE-8423-0C92-DEE9-DC8389ABC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47" y="888234"/>
            <a:ext cx="432000" cy="43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AA9127-FE4E-76DC-F55E-A8A394906D31}"/>
              </a:ext>
            </a:extLst>
          </p:cNvPr>
          <p:cNvSpPr txBox="1"/>
          <p:nvPr/>
        </p:nvSpPr>
        <p:spPr>
          <a:xfrm>
            <a:off x="759129" y="796458"/>
            <a:ext cx="189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УРОВНИ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ОБРАЗОВАНИЯ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868DE663-208B-5BDA-FCD4-24740D861790}"/>
              </a:ext>
            </a:extLst>
          </p:cNvPr>
          <p:cNvCxnSpPr>
            <a:cxnSpLocks/>
          </p:cNvCxnSpPr>
          <p:nvPr/>
        </p:nvCxnSpPr>
        <p:spPr>
          <a:xfrm>
            <a:off x="1529" y="789026"/>
            <a:ext cx="12357100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393996-B479-6CE8-3BE5-644BD074E942}"/>
              </a:ext>
            </a:extLst>
          </p:cNvPr>
          <p:cNvSpPr txBox="1"/>
          <p:nvPr/>
        </p:nvSpPr>
        <p:spPr>
          <a:xfrm>
            <a:off x="2366143" y="736823"/>
            <a:ext cx="75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Montserrat Medium" panose="00000600000000000000" pitchFamily="2" charset="-52"/>
              </a:rPr>
              <a:t>СПО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998A01-EBA6-8600-1BD5-5C68B65188B7}"/>
              </a:ext>
            </a:extLst>
          </p:cNvPr>
          <p:cNvSpPr txBox="1"/>
          <p:nvPr/>
        </p:nvSpPr>
        <p:spPr>
          <a:xfrm>
            <a:off x="3138064" y="734840"/>
            <a:ext cx="178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Montserrat Medium" panose="00000600000000000000" pitchFamily="2" charset="-52"/>
              </a:rPr>
              <a:t>бакалавриат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53FEBF9-115D-8A26-F314-8FE9A1D7C9D8}"/>
              </a:ext>
            </a:extLst>
          </p:cNvPr>
          <p:cNvSpPr txBox="1"/>
          <p:nvPr/>
        </p:nvSpPr>
        <p:spPr>
          <a:xfrm>
            <a:off x="2853502" y="1104234"/>
            <a:ext cx="1715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Montserrat Medium" panose="00000600000000000000" pitchFamily="2" charset="-52"/>
              </a:rPr>
              <a:t>магистратура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F858CB-13A1-B2D8-96D7-71FFFAFDF305}"/>
              </a:ext>
            </a:extLst>
          </p:cNvPr>
          <p:cNvSpPr txBox="1"/>
          <p:nvPr/>
        </p:nvSpPr>
        <p:spPr>
          <a:xfrm>
            <a:off x="4646604" y="1061356"/>
            <a:ext cx="1775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Montserrat Medium" panose="00000600000000000000" pitchFamily="2" charset="-52"/>
              </a:rPr>
              <a:t>аспирантура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45823DD-8012-9D6A-1B3E-B3FEE05A3C4D}"/>
              </a:ext>
            </a:extLst>
          </p:cNvPr>
          <p:cNvSpPr txBox="1"/>
          <p:nvPr/>
        </p:nvSpPr>
        <p:spPr>
          <a:xfrm>
            <a:off x="4774547" y="525239"/>
            <a:ext cx="198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</a:rPr>
              <a:t>специалитет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="" xmlns:a16="http://schemas.microsoft.com/office/drawing/2014/main" id="{AC06D766-FA08-19B4-F24D-D64D964C07B0}"/>
              </a:ext>
            </a:extLst>
          </p:cNvPr>
          <p:cNvSpPr/>
          <p:nvPr/>
        </p:nvSpPr>
        <p:spPr>
          <a:xfrm>
            <a:off x="482600" y="1640975"/>
            <a:ext cx="2808000" cy="1554663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="" xmlns:a16="http://schemas.microsoft.com/office/drawing/2014/main" id="{40824E98-2D6C-B962-926D-56F9E89901D3}"/>
              </a:ext>
            </a:extLst>
          </p:cNvPr>
          <p:cNvSpPr/>
          <p:nvPr/>
        </p:nvSpPr>
        <p:spPr>
          <a:xfrm>
            <a:off x="3285543" y="1640975"/>
            <a:ext cx="2808000" cy="1554663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="" xmlns:a16="http://schemas.microsoft.com/office/drawing/2014/main" id="{A0E7D28D-09F2-502B-BCD7-F6D861BD3493}"/>
              </a:ext>
            </a:extLst>
          </p:cNvPr>
          <p:cNvSpPr/>
          <p:nvPr/>
        </p:nvSpPr>
        <p:spPr>
          <a:xfrm>
            <a:off x="485756" y="3195639"/>
            <a:ext cx="2808000" cy="1833562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="" xmlns:a16="http://schemas.microsoft.com/office/drawing/2014/main" id="{A04F2E81-D35E-D577-55D5-CEAFB5DB341F}"/>
              </a:ext>
            </a:extLst>
          </p:cNvPr>
          <p:cNvSpPr/>
          <p:nvPr/>
        </p:nvSpPr>
        <p:spPr>
          <a:xfrm>
            <a:off x="476250" y="5029201"/>
            <a:ext cx="2808000" cy="1828800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="" xmlns:a16="http://schemas.microsoft.com/office/drawing/2014/main" id="{DED67182-33B6-9CB2-9E6F-058712D72612}"/>
              </a:ext>
            </a:extLst>
          </p:cNvPr>
          <p:cNvSpPr/>
          <p:nvPr/>
        </p:nvSpPr>
        <p:spPr>
          <a:xfrm>
            <a:off x="3290999" y="3195639"/>
            <a:ext cx="2808000" cy="1833562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="" xmlns:a16="http://schemas.microsoft.com/office/drawing/2014/main" id="{037A854F-C710-60D0-CAB7-20F669FDB6C2}"/>
              </a:ext>
            </a:extLst>
          </p:cNvPr>
          <p:cNvSpPr/>
          <p:nvPr/>
        </p:nvSpPr>
        <p:spPr>
          <a:xfrm>
            <a:off x="3283258" y="5021669"/>
            <a:ext cx="2815498" cy="1836332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7F9AC9D-ACF6-F6EA-B960-C728A8645DE2}"/>
              </a:ext>
            </a:extLst>
          </p:cNvPr>
          <p:cNvSpPr txBox="1"/>
          <p:nvPr/>
        </p:nvSpPr>
        <p:spPr>
          <a:xfrm>
            <a:off x="530445" y="3224499"/>
            <a:ext cx="263575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1200"/>
              </a:lnSpc>
              <a:defRPr sz="1400" b="1">
                <a:solidFill>
                  <a:schemeClr val="bg2">
                    <a:lumMod val="25000"/>
                  </a:schemeClr>
                </a:solidFill>
                <a:latin typeface="Exo 2 Semi Bold" panose="000007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IT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программирование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информационная безопасность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0A526CE3-0F2A-EEDD-30C1-ED5BD7CD926D}"/>
              </a:ext>
            </a:extLst>
          </p:cNvPr>
          <p:cNvSpPr txBox="1"/>
          <p:nvPr/>
        </p:nvSpPr>
        <p:spPr>
          <a:xfrm>
            <a:off x="1121292" y="1675041"/>
            <a:ext cx="2060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600"/>
              </a:spcBef>
              <a:defRPr b="1">
                <a:solidFill>
                  <a:schemeClr val="bg1"/>
                </a:solidFill>
                <a:latin typeface="Exo 2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пищевые и биотехнологии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>
                <a:latin typeface="Montserrat" panose="00000500000000000000" pitchFamily="2" charset="-52"/>
              </a:rPr>
              <a:t>биоинженерия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ветеринария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96A57E81-3BB2-6D61-F149-004AB7DC09B2}"/>
              </a:ext>
            </a:extLst>
          </p:cNvPr>
          <p:cNvSpPr txBox="1"/>
          <p:nvPr/>
        </p:nvSpPr>
        <p:spPr>
          <a:xfrm>
            <a:off x="3384172" y="1667609"/>
            <a:ext cx="2746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600"/>
              </a:spcBef>
              <a:defRPr b="1">
                <a:solidFill>
                  <a:schemeClr val="bg1"/>
                </a:solidFill>
                <a:latin typeface="Exo 2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i="1" dirty="0">
                <a:latin typeface="Montserrat" panose="00000500000000000000" pitchFamily="2" charset="-52"/>
              </a:rPr>
              <a:t>п</a:t>
            </a:r>
            <a:r>
              <a:rPr kumimoji="0" lang="ru-RU" sz="14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ищевая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 инженерия,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проектирование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и системы жизнеобеспечения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D3DC5C39-E448-8C24-81CB-5527988122F1}"/>
              </a:ext>
            </a:extLst>
          </p:cNvPr>
          <p:cNvSpPr txBox="1"/>
          <p:nvPr/>
        </p:nvSpPr>
        <p:spPr>
          <a:xfrm>
            <a:off x="489861" y="5084276"/>
            <a:ext cx="2770865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300"/>
              </a:spcBef>
              <a:defRPr sz="14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/>
              <a:t>гостеприимство и управление качеством экономика </a:t>
            </a:r>
          </a:p>
          <a:p>
            <a:pPr lvl="0" algn="r">
              <a:spcBef>
                <a:spcPts val="0"/>
              </a:spcBef>
              <a:defRPr/>
            </a:pPr>
            <a:r>
              <a:rPr lang="ru-RU" i="1" dirty="0"/>
              <a:t>управление </a:t>
            </a:r>
          </a:p>
          <a:p>
            <a:pPr lvl="0" algn="r">
              <a:spcBef>
                <a:spcPts val="0"/>
              </a:spcBef>
              <a:defRPr/>
            </a:pPr>
            <a:r>
              <a:rPr lang="ru-RU" i="1" dirty="0"/>
              <a:t>финансы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-6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B821C427-9CEF-9F3F-30D3-3D377C19F81D}"/>
              </a:ext>
            </a:extLst>
          </p:cNvPr>
          <p:cNvSpPr txBox="1"/>
          <p:nvPr/>
        </p:nvSpPr>
        <p:spPr>
          <a:xfrm>
            <a:off x="3283258" y="3260678"/>
            <a:ext cx="27632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600"/>
              </a:spcBef>
              <a:defRPr b="1">
                <a:solidFill>
                  <a:schemeClr val="bg1"/>
                </a:solidFill>
                <a:latin typeface="Exo 2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химия и химическая технология,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экоинжиниринг и производственная безопасность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B354B82-4AF7-B070-DD8D-5453ED528A85}"/>
              </a:ext>
            </a:extLst>
          </p:cNvPr>
          <p:cNvSpPr txBox="1"/>
          <p:nvPr/>
        </p:nvSpPr>
        <p:spPr>
          <a:xfrm>
            <a:off x="1105998" y="2663214"/>
            <a:ext cx="186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технологический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факультет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D4247DE-74CE-855D-41AC-F1B968B15378}"/>
              </a:ext>
            </a:extLst>
          </p:cNvPr>
          <p:cNvSpPr txBox="1"/>
          <p:nvPr/>
        </p:nvSpPr>
        <p:spPr>
          <a:xfrm>
            <a:off x="3880589" y="2687853"/>
            <a:ext cx="218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инженерно-технический факультет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B5BAFBA-4686-270E-6ACC-21BADAA8E40A}"/>
              </a:ext>
            </a:extLst>
          </p:cNvPr>
          <p:cNvSpPr txBox="1"/>
          <p:nvPr/>
        </p:nvSpPr>
        <p:spPr>
          <a:xfrm>
            <a:off x="1019691" y="4375555"/>
            <a:ext cx="239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факультет информатики и управления в техно-логических системах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2A84F83-8B3C-A4E4-F5CB-510E950256D7}"/>
              </a:ext>
            </a:extLst>
          </p:cNvPr>
          <p:cNvSpPr txBox="1"/>
          <p:nvPr/>
        </p:nvSpPr>
        <p:spPr>
          <a:xfrm>
            <a:off x="3755233" y="4523516"/>
            <a:ext cx="237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факультет экологии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и химической технологии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F3158C0-C286-2E85-9FB3-2FC802406EDB}"/>
              </a:ext>
            </a:extLst>
          </p:cNvPr>
          <p:cNvSpPr txBox="1"/>
          <p:nvPr/>
        </p:nvSpPr>
        <p:spPr>
          <a:xfrm>
            <a:off x="1065760" y="6289501"/>
            <a:ext cx="2345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факультет экономики и управления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C75756A-7D53-FEFB-8BCB-25BBC44B142F}"/>
              </a:ext>
            </a:extLst>
          </p:cNvPr>
          <p:cNvSpPr txBox="1"/>
          <p:nvPr/>
        </p:nvSpPr>
        <p:spPr>
          <a:xfrm>
            <a:off x="4030917" y="6187347"/>
            <a:ext cx="252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факультет среднего профессионального образования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8EB04D90-610B-CE92-191A-A872BBA30C72}"/>
              </a:ext>
            </a:extLst>
          </p:cNvPr>
          <p:cNvSpPr/>
          <p:nvPr/>
        </p:nvSpPr>
        <p:spPr>
          <a:xfrm>
            <a:off x="0" y="1362075"/>
            <a:ext cx="482619" cy="549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618BAC8-7276-F44B-D8EB-0A020A5C197F}"/>
              </a:ext>
            </a:extLst>
          </p:cNvPr>
          <p:cNvSpPr txBox="1"/>
          <p:nvPr/>
        </p:nvSpPr>
        <p:spPr>
          <a:xfrm>
            <a:off x="-22606" y="3100429"/>
            <a:ext cx="430887" cy="15716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ФАКУЛЬТЕТЫ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2751A2D-75D0-16F8-014F-D24634B6DCC9}"/>
              </a:ext>
            </a:extLst>
          </p:cNvPr>
          <p:cNvSpPr txBox="1"/>
          <p:nvPr/>
        </p:nvSpPr>
        <p:spPr>
          <a:xfrm>
            <a:off x="3257891" y="5110161"/>
            <a:ext cx="2763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ts val="600"/>
              </a:spcBef>
              <a:defRPr b="1">
                <a:solidFill>
                  <a:schemeClr val="bg1"/>
                </a:solidFill>
                <a:latin typeface="Exo 2" panose="00000500000000000000" pitchFamily="2" charset="-5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программы среднего профессионального образования</a:t>
            </a:r>
          </a:p>
        </p:txBody>
      </p:sp>
      <p:grpSp>
        <p:nvGrpSpPr>
          <p:cNvPr id="123" name="Группа 122">
            <a:extLst>
              <a:ext uri="{FF2B5EF4-FFF2-40B4-BE49-F238E27FC236}">
                <a16:creationId xmlns="" xmlns:a16="http://schemas.microsoft.com/office/drawing/2014/main" id="{5572C57D-E022-51DA-CE50-3476A172BBE0}"/>
              </a:ext>
            </a:extLst>
          </p:cNvPr>
          <p:cNvGrpSpPr/>
          <p:nvPr/>
        </p:nvGrpSpPr>
        <p:grpSpPr>
          <a:xfrm>
            <a:off x="6574961" y="1735244"/>
            <a:ext cx="5202912" cy="1054211"/>
            <a:chOff x="6561606" y="240985"/>
            <a:chExt cx="5202912" cy="1054211"/>
          </a:xfrm>
        </p:grpSpPr>
        <p:grpSp>
          <p:nvGrpSpPr>
            <p:cNvPr id="32" name="Группа 31">
              <a:extLst>
                <a:ext uri="{FF2B5EF4-FFF2-40B4-BE49-F238E27FC236}">
                  <a16:creationId xmlns="" xmlns:a16="http://schemas.microsoft.com/office/drawing/2014/main" id="{6734284E-C22B-6724-A8DF-904A1C424922}"/>
                </a:ext>
              </a:extLst>
            </p:cNvPr>
            <p:cNvGrpSpPr/>
            <p:nvPr/>
          </p:nvGrpSpPr>
          <p:grpSpPr>
            <a:xfrm>
              <a:off x="6561606" y="240985"/>
              <a:ext cx="1779326" cy="1044530"/>
              <a:chOff x="105256" y="2119176"/>
              <a:chExt cx="1779326" cy="1044530"/>
            </a:xfrm>
          </p:grpSpPr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CD794E22-0B22-1083-37CD-B83397F12AE5}"/>
                  </a:ext>
                </a:extLst>
              </p:cNvPr>
              <p:cNvSpPr txBox="1"/>
              <p:nvPr/>
            </p:nvSpPr>
            <p:spPr>
              <a:xfrm>
                <a:off x="105256" y="2640486"/>
                <a:ext cx="17793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 SemiBold" panose="00000700000000000000" pitchFamily="2" charset="-52"/>
                  </a:rPr>
                  <a:t>бюджетных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4E96"/>
                  </a:solidFill>
                  <a:effectLst/>
                  <a:uLnTx/>
                  <a:uFillTx/>
                  <a:latin typeface="Montserrat SemiBold" panose="00000700000000000000" pitchFamily="2" charset="-52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 SemiBold" panose="00000700000000000000" pitchFamily="2" charset="-52"/>
                  </a:rPr>
                  <a:t>мест ежегодно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3AF1428B-85BA-C01F-6ACD-BA111A0C9874}"/>
                  </a:ext>
                </a:extLst>
              </p:cNvPr>
              <p:cNvSpPr txBox="1"/>
              <p:nvPr/>
            </p:nvSpPr>
            <p:spPr>
              <a:xfrm>
                <a:off x="109978" y="2159719"/>
                <a:ext cx="12524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>
                    <a:gradFill>
                      <a:gsLst>
                        <a:gs pos="2000">
                          <a:srgbClr val="0A81CA"/>
                        </a:gs>
                        <a:gs pos="46000">
                          <a:srgbClr val="244E96"/>
                        </a:gs>
                        <a:gs pos="100000">
                          <a:srgbClr val="382B76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1000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ACEC2ECB-A5E2-D7C1-BE9F-44EA03EE582A}"/>
                  </a:ext>
                </a:extLst>
              </p:cNvPr>
              <p:cNvSpPr txBox="1"/>
              <p:nvPr/>
            </p:nvSpPr>
            <p:spPr>
              <a:xfrm>
                <a:off x="1148582" y="2119176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="" xmlns:a16="http://schemas.microsoft.com/office/drawing/2014/main" id="{C349C310-633F-7553-4174-AFC11C3AE3AE}"/>
                </a:ext>
              </a:extLst>
            </p:cNvPr>
            <p:cNvGrpSpPr/>
            <p:nvPr/>
          </p:nvGrpSpPr>
          <p:grpSpPr>
            <a:xfrm>
              <a:off x="8364663" y="263529"/>
              <a:ext cx="1923663" cy="1031667"/>
              <a:chOff x="593481" y="2141720"/>
              <a:chExt cx="1923663" cy="1031667"/>
            </a:xfrm>
          </p:grpSpPr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E7753844-B450-C531-7290-9A6DF26BC5AB}"/>
                  </a:ext>
                </a:extLst>
              </p:cNvPr>
              <p:cNvSpPr txBox="1"/>
              <p:nvPr/>
            </p:nvSpPr>
            <p:spPr>
              <a:xfrm>
                <a:off x="620894" y="2650167"/>
                <a:ext cx="18962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 SemiBold" panose="00000700000000000000" pitchFamily="2" charset="-52"/>
                  </a:rPr>
                  <a:t>образовательных программ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91FF674C-682F-5F38-5B72-04C2EF4D4CAF}"/>
                  </a:ext>
                </a:extLst>
              </p:cNvPr>
              <p:cNvSpPr txBox="1"/>
              <p:nvPr/>
            </p:nvSpPr>
            <p:spPr>
              <a:xfrm>
                <a:off x="593481" y="2159719"/>
                <a:ext cx="788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7</a:t>
                </a:r>
                <a:r>
                  <a:rPr lang="en-US" sz="3200" dirty="0">
                    <a:solidFill>
                      <a:srgbClr val="244E96"/>
                    </a:solidFill>
                  </a:rPr>
                  <a:t>0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44E96"/>
                  </a:solidFill>
                  <a:effectLst/>
                  <a:uLnTx/>
                  <a:uFillTx/>
                  <a:latin typeface="Exo 2 Black" panose="00000A00000000000000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85F99A2F-1961-A457-A94E-2A3B33A36271}"/>
                  </a:ext>
                </a:extLst>
              </p:cNvPr>
              <p:cNvSpPr txBox="1"/>
              <p:nvPr/>
            </p:nvSpPr>
            <p:spPr>
              <a:xfrm>
                <a:off x="1169518" y="2141720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="" xmlns:a16="http://schemas.microsoft.com/office/drawing/2014/main" id="{12356290-EDC9-EB6C-1570-7E128A26DAC3}"/>
                </a:ext>
              </a:extLst>
            </p:cNvPr>
            <p:cNvGrpSpPr/>
            <p:nvPr/>
          </p:nvGrpSpPr>
          <p:grpSpPr>
            <a:xfrm>
              <a:off x="10230143" y="252546"/>
              <a:ext cx="1534375" cy="829893"/>
              <a:chOff x="210679" y="2130737"/>
              <a:chExt cx="1534375" cy="829893"/>
            </a:xfrm>
          </p:grpSpPr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35D665B1-24E0-B701-79DF-FF006246317D}"/>
                  </a:ext>
                </a:extLst>
              </p:cNvPr>
              <p:cNvSpPr txBox="1"/>
              <p:nvPr/>
            </p:nvSpPr>
            <p:spPr>
              <a:xfrm>
                <a:off x="236613" y="2652853"/>
                <a:ext cx="15084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 SemiBold" panose="00000700000000000000" pitchFamily="2" charset="-52"/>
                  </a:rPr>
                  <a:t>обучающихся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2FDF9C35-20F4-BB5E-DDC7-11665AF8750E}"/>
                  </a:ext>
                </a:extLst>
              </p:cNvPr>
              <p:cNvSpPr txBox="1"/>
              <p:nvPr/>
            </p:nvSpPr>
            <p:spPr>
              <a:xfrm>
                <a:off x="210679" y="2165228"/>
                <a:ext cx="12145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7</a:t>
                </a:r>
                <a:r>
                  <a:rPr lang="en-US" sz="3200" dirty="0">
                    <a:solidFill>
                      <a:srgbClr val="244E96"/>
                    </a:solidFill>
                  </a:rPr>
                  <a:t>700</a:t>
                </a:r>
                <a:endPara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44E96"/>
                  </a:solidFill>
                  <a:effectLst/>
                  <a:uLnTx/>
                  <a:uFillTx/>
                  <a:latin typeface="Exo 2 Black" panose="00000A00000000000000" pitchFamily="2" charset="-52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E3FDA302-CE5D-4961-7801-56418231EE7F}"/>
                  </a:ext>
                </a:extLst>
              </p:cNvPr>
              <p:cNvSpPr txBox="1"/>
              <p:nvPr/>
            </p:nvSpPr>
            <p:spPr>
              <a:xfrm>
                <a:off x="1250976" y="2130737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22" name="Группа 121">
            <a:extLst>
              <a:ext uri="{FF2B5EF4-FFF2-40B4-BE49-F238E27FC236}">
                <a16:creationId xmlns="" xmlns:a16="http://schemas.microsoft.com/office/drawing/2014/main" id="{FA6A0F45-BE22-7991-BE86-47F6747C5CC1}"/>
              </a:ext>
            </a:extLst>
          </p:cNvPr>
          <p:cNvGrpSpPr/>
          <p:nvPr/>
        </p:nvGrpSpPr>
        <p:grpSpPr>
          <a:xfrm>
            <a:off x="6544758" y="3010091"/>
            <a:ext cx="5292966" cy="1344983"/>
            <a:chOff x="6531403" y="1442892"/>
            <a:chExt cx="5292966" cy="1344983"/>
          </a:xfrm>
        </p:grpSpPr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52DDEAAC-97C3-23D8-EDC0-067098239E47}"/>
                </a:ext>
              </a:extLst>
            </p:cNvPr>
            <p:cNvGrpSpPr/>
            <p:nvPr/>
          </p:nvGrpSpPr>
          <p:grpSpPr>
            <a:xfrm>
              <a:off x="10305611" y="1470732"/>
              <a:ext cx="1518758" cy="1317143"/>
              <a:chOff x="742296" y="2159719"/>
              <a:chExt cx="1518758" cy="1317143"/>
            </a:xfrm>
          </p:grpSpPr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1DADBDF6-80A2-CEA6-4CA8-8B11A53664BA}"/>
                  </a:ext>
                </a:extLst>
              </p:cNvPr>
              <p:cNvSpPr txBox="1"/>
              <p:nvPr/>
            </p:nvSpPr>
            <p:spPr>
              <a:xfrm>
                <a:off x="752613" y="2738198"/>
                <a:ext cx="150844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+mn-ea"/>
                    <a:cs typeface="+mn-cs"/>
                  </a:rPr>
                  <a:t>снижение стоимости обучения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39696500-0FB1-D91E-D809-300A1D925D59}"/>
                  </a:ext>
                </a:extLst>
              </p:cNvPr>
              <p:cNvSpPr txBox="1"/>
              <p:nvPr/>
            </p:nvSpPr>
            <p:spPr>
              <a:xfrm>
                <a:off x="742296" y="2159719"/>
                <a:ext cx="788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DBA9D241-B5EA-3C35-162F-596C21B4329C}"/>
                  </a:ext>
                </a:extLst>
              </p:cNvPr>
              <p:cNvSpPr txBox="1"/>
              <p:nvPr/>
            </p:nvSpPr>
            <p:spPr>
              <a:xfrm>
                <a:off x="1332285" y="2205833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%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="" xmlns:a16="http://schemas.microsoft.com/office/drawing/2014/main" id="{F9E6D064-8EFE-A9B8-3569-9C7A2F1E0907}"/>
                </a:ext>
              </a:extLst>
            </p:cNvPr>
            <p:cNvGrpSpPr/>
            <p:nvPr/>
          </p:nvGrpSpPr>
          <p:grpSpPr>
            <a:xfrm>
              <a:off x="6531403" y="1442892"/>
              <a:ext cx="1891540" cy="1324278"/>
              <a:chOff x="75053" y="2131879"/>
              <a:chExt cx="1891540" cy="1324278"/>
            </a:xfrm>
          </p:grpSpPr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9A1D523A-4F7F-15E9-306F-A7CBDCA55E3A}"/>
                  </a:ext>
                </a:extLst>
              </p:cNvPr>
              <p:cNvSpPr txBox="1"/>
              <p:nvPr/>
            </p:nvSpPr>
            <p:spPr>
              <a:xfrm>
                <a:off x="75053" y="2717493"/>
                <a:ext cx="18915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 SemiBold" panose="00000700000000000000" pitchFamily="2" charset="-52"/>
                  </a:rPr>
                  <a:t>дополнительные квалификации за период обучения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="" xmlns:a16="http://schemas.microsoft.com/office/drawing/2014/main" id="{4A2BBB20-A3EE-4C7F-F660-358800026A11}"/>
                  </a:ext>
                </a:extLst>
              </p:cNvPr>
              <p:cNvSpPr txBox="1"/>
              <p:nvPr/>
            </p:nvSpPr>
            <p:spPr>
              <a:xfrm>
                <a:off x="109978" y="2159719"/>
                <a:ext cx="788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8E1EEB73-43F9-5CC2-921C-BF52B4AF7A1E}"/>
                  </a:ext>
                </a:extLst>
              </p:cNvPr>
              <p:cNvSpPr txBox="1"/>
              <p:nvPr/>
            </p:nvSpPr>
            <p:spPr>
              <a:xfrm>
                <a:off x="383184" y="2131879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="" xmlns:a16="http://schemas.microsoft.com/office/drawing/2014/main" id="{B7C7349D-CB2A-7CBC-8C6A-25B3AF6D2360}"/>
                </a:ext>
              </a:extLst>
            </p:cNvPr>
            <p:cNvGrpSpPr/>
            <p:nvPr/>
          </p:nvGrpSpPr>
          <p:grpSpPr>
            <a:xfrm>
              <a:off x="8440164" y="1462086"/>
              <a:ext cx="1676961" cy="1116641"/>
              <a:chOff x="687450" y="2151073"/>
              <a:chExt cx="1676961" cy="1116641"/>
            </a:xfrm>
          </p:grpSpPr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8F32D04B-0C06-2935-7772-AB7720F971B0}"/>
                  </a:ext>
                </a:extLst>
              </p:cNvPr>
              <p:cNvSpPr txBox="1"/>
              <p:nvPr/>
            </p:nvSpPr>
            <p:spPr>
              <a:xfrm>
                <a:off x="721806" y="2744494"/>
                <a:ext cx="16426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+mn-ea"/>
                    <a:cs typeface="+mn-cs"/>
                  </a:rPr>
                  <a:t>предприятий-партнеров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A0884B6A-7CD2-41AE-7246-9503CD032EB0}"/>
                  </a:ext>
                </a:extLst>
              </p:cNvPr>
              <p:cNvSpPr txBox="1"/>
              <p:nvPr/>
            </p:nvSpPr>
            <p:spPr>
              <a:xfrm>
                <a:off x="687450" y="2159719"/>
                <a:ext cx="9980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200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21649FDE-A811-BD2F-FA69-2E2DDDCE14CC}"/>
                  </a:ext>
                </a:extLst>
              </p:cNvPr>
              <p:cNvSpPr txBox="1"/>
              <p:nvPr/>
            </p:nvSpPr>
            <p:spPr>
              <a:xfrm>
                <a:off x="1493662" y="2151073"/>
                <a:ext cx="4226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21" name="Группа 120">
            <a:extLst>
              <a:ext uri="{FF2B5EF4-FFF2-40B4-BE49-F238E27FC236}">
                <a16:creationId xmlns="" xmlns:a16="http://schemas.microsoft.com/office/drawing/2014/main" id="{D19A944F-3D09-A19C-50D8-FEA6F024DDA7}"/>
              </a:ext>
            </a:extLst>
          </p:cNvPr>
          <p:cNvGrpSpPr/>
          <p:nvPr/>
        </p:nvGrpSpPr>
        <p:grpSpPr>
          <a:xfrm>
            <a:off x="6544759" y="4438574"/>
            <a:ext cx="5340569" cy="1211403"/>
            <a:chOff x="6531404" y="2969318"/>
            <a:chExt cx="5340569" cy="1211403"/>
          </a:xfrm>
        </p:grpSpPr>
        <p:grpSp>
          <p:nvGrpSpPr>
            <p:cNvPr id="84" name="Группа 83">
              <a:extLst>
                <a:ext uri="{FF2B5EF4-FFF2-40B4-BE49-F238E27FC236}">
                  <a16:creationId xmlns="" xmlns:a16="http://schemas.microsoft.com/office/drawing/2014/main" id="{E89E7F8D-A6B8-0A24-2DFA-776C164CCE6A}"/>
                </a:ext>
              </a:extLst>
            </p:cNvPr>
            <p:cNvGrpSpPr/>
            <p:nvPr/>
          </p:nvGrpSpPr>
          <p:grpSpPr>
            <a:xfrm>
              <a:off x="6531404" y="2969318"/>
              <a:ext cx="1508441" cy="1018718"/>
              <a:chOff x="75054" y="2159719"/>
              <a:chExt cx="1508441" cy="1018718"/>
            </a:xfrm>
          </p:grpSpPr>
          <p:sp>
            <p:nvSpPr>
              <p:cNvPr id="96" name="TextBox 95">
                <a:extLst>
                  <a:ext uri="{FF2B5EF4-FFF2-40B4-BE49-F238E27FC236}">
                    <a16:creationId xmlns="" xmlns:a16="http://schemas.microsoft.com/office/drawing/2014/main" id="{D32EC843-A06A-500E-A900-BCB615BD7FBE}"/>
                  </a:ext>
                </a:extLst>
              </p:cNvPr>
              <p:cNvSpPr txBox="1"/>
              <p:nvPr/>
            </p:nvSpPr>
            <p:spPr>
              <a:xfrm>
                <a:off x="75054" y="2655217"/>
                <a:ext cx="15084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+mn-ea"/>
                    <a:cs typeface="+mn-cs"/>
                  </a:rPr>
                  <a:t>отраслевых лабораторий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="" xmlns:a16="http://schemas.microsoft.com/office/drawing/2014/main" id="{B6717C48-AF72-F31C-0935-5C430605B829}"/>
                  </a:ext>
                </a:extLst>
              </p:cNvPr>
              <p:cNvSpPr txBox="1"/>
              <p:nvPr/>
            </p:nvSpPr>
            <p:spPr>
              <a:xfrm>
                <a:off x="109978" y="2159719"/>
                <a:ext cx="788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25</a:t>
                </a:r>
              </a:p>
            </p:txBody>
          </p:sp>
        </p:grpSp>
        <p:grpSp>
          <p:nvGrpSpPr>
            <p:cNvPr id="87" name="Группа 86">
              <a:extLst>
                <a:ext uri="{FF2B5EF4-FFF2-40B4-BE49-F238E27FC236}">
                  <a16:creationId xmlns="" xmlns:a16="http://schemas.microsoft.com/office/drawing/2014/main" id="{C208C48E-7A82-8A1C-4802-D1A7732BB963}"/>
                </a:ext>
              </a:extLst>
            </p:cNvPr>
            <p:cNvGrpSpPr/>
            <p:nvPr/>
          </p:nvGrpSpPr>
          <p:grpSpPr>
            <a:xfrm>
              <a:off x="8473720" y="2969318"/>
              <a:ext cx="1780930" cy="1211403"/>
              <a:chOff x="711684" y="2159719"/>
              <a:chExt cx="1780930" cy="1211403"/>
            </a:xfrm>
          </p:grpSpPr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C958E557-A0A2-92C7-7E28-F34F3779FE15}"/>
                  </a:ext>
                </a:extLst>
              </p:cNvPr>
              <p:cNvSpPr txBox="1"/>
              <p:nvPr/>
            </p:nvSpPr>
            <p:spPr>
              <a:xfrm>
                <a:off x="736408" y="2632458"/>
                <a:ext cx="175620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+mn-ea"/>
                    <a:cs typeface="+mn-cs"/>
                  </a:rPr>
                  <a:t>творческих и спортивных  объединений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="" xmlns:a16="http://schemas.microsoft.com/office/drawing/2014/main" id="{3A0A1E9C-E4FF-F556-F75C-EB8D09EDAC51}"/>
                  </a:ext>
                </a:extLst>
              </p:cNvPr>
              <p:cNvSpPr txBox="1"/>
              <p:nvPr/>
            </p:nvSpPr>
            <p:spPr>
              <a:xfrm>
                <a:off x="711684" y="2159719"/>
                <a:ext cx="10405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100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="" xmlns:a16="http://schemas.microsoft.com/office/drawing/2014/main" id="{03AFCBE1-64F3-B450-E246-8C2DE6505FBA}"/>
                  </a:ext>
                </a:extLst>
              </p:cNvPr>
              <p:cNvSpPr txBox="1"/>
              <p:nvPr/>
            </p:nvSpPr>
            <p:spPr>
              <a:xfrm>
                <a:off x="1487613" y="2159719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116" name="Группа 115">
              <a:extLst>
                <a:ext uri="{FF2B5EF4-FFF2-40B4-BE49-F238E27FC236}">
                  <a16:creationId xmlns="" xmlns:a16="http://schemas.microsoft.com/office/drawing/2014/main" id="{3194B56F-E073-70C5-A0C7-F6C8D4467640}"/>
                </a:ext>
              </a:extLst>
            </p:cNvPr>
            <p:cNvGrpSpPr/>
            <p:nvPr/>
          </p:nvGrpSpPr>
          <p:grpSpPr>
            <a:xfrm>
              <a:off x="10339167" y="2969318"/>
              <a:ext cx="1532806" cy="1046440"/>
              <a:chOff x="795573" y="2159719"/>
              <a:chExt cx="1532806" cy="1046440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="" xmlns:a16="http://schemas.microsoft.com/office/drawing/2014/main" id="{B7B46460-85CE-6162-7E0F-DB2FC83B6E6A}"/>
                  </a:ext>
                </a:extLst>
              </p:cNvPr>
              <p:cNvSpPr txBox="1"/>
              <p:nvPr/>
            </p:nvSpPr>
            <p:spPr>
              <a:xfrm>
                <a:off x="819938" y="2682939"/>
                <a:ext cx="15084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+mn-ea"/>
                    <a:cs typeface="+mn-cs"/>
                  </a:rPr>
                  <a:t>мест в общежитии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="" xmlns:a16="http://schemas.microsoft.com/office/drawing/2014/main" id="{2684C801-750A-EF89-5E7A-1ED340FF7EB2}"/>
                  </a:ext>
                </a:extLst>
              </p:cNvPr>
              <p:cNvSpPr txBox="1"/>
              <p:nvPr/>
            </p:nvSpPr>
            <p:spPr>
              <a:xfrm>
                <a:off x="795573" y="2159719"/>
                <a:ext cx="12229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1400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="" xmlns:a16="http://schemas.microsoft.com/office/drawing/2014/main" id="{E4D30F6B-177D-AE42-5C24-C3911DA5609D}"/>
                  </a:ext>
                </a:extLst>
              </p:cNvPr>
              <p:cNvSpPr txBox="1"/>
              <p:nvPr/>
            </p:nvSpPr>
            <p:spPr>
              <a:xfrm>
                <a:off x="1844292" y="2159719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32" name="Группа 131">
            <a:extLst>
              <a:ext uri="{FF2B5EF4-FFF2-40B4-BE49-F238E27FC236}">
                <a16:creationId xmlns="" xmlns:a16="http://schemas.microsoft.com/office/drawing/2014/main" id="{8E4A6665-13F6-3D3A-2D06-FF0253188D05}"/>
              </a:ext>
            </a:extLst>
          </p:cNvPr>
          <p:cNvGrpSpPr/>
          <p:nvPr/>
        </p:nvGrpSpPr>
        <p:grpSpPr>
          <a:xfrm>
            <a:off x="6892140" y="5592803"/>
            <a:ext cx="4432777" cy="1092140"/>
            <a:chOff x="6517854" y="3527377"/>
            <a:chExt cx="4432777" cy="1092140"/>
          </a:xfrm>
        </p:grpSpPr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276A2358-D4C8-2234-C69B-80AA8F2728A1}"/>
                </a:ext>
              </a:extLst>
            </p:cNvPr>
            <p:cNvSpPr txBox="1"/>
            <p:nvPr/>
          </p:nvSpPr>
          <p:spPr>
            <a:xfrm>
              <a:off x="6517854" y="3728392"/>
              <a:ext cx="21816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44E96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Занятия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44E96"/>
                  </a:solidFill>
                  <a:effectLst/>
                  <a:uLnTx/>
                  <a:uFillTx/>
                  <a:latin typeface="Montserrat" panose="00000500000000000000" pitchFamily="2" charset="-52"/>
                  <a:ea typeface="+mn-ea"/>
                  <a:cs typeface="+mn-cs"/>
                </a:rPr>
                <a:t>ведут </a:t>
              </a:r>
            </a:p>
          </p:txBody>
        </p:sp>
        <p:grpSp>
          <p:nvGrpSpPr>
            <p:cNvPr id="127" name="Группа 126">
              <a:extLst>
                <a:ext uri="{FF2B5EF4-FFF2-40B4-BE49-F238E27FC236}">
                  <a16:creationId xmlns="" xmlns:a16="http://schemas.microsoft.com/office/drawing/2014/main" id="{8B59D6EF-D091-7C72-9A71-F3016FABD364}"/>
                </a:ext>
              </a:extLst>
            </p:cNvPr>
            <p:cNvGrpSpPr/>
            <p:nvPr/>
          </p:nvGrpSpPr>
          <p:grpSpPr>
            <a:xfrm>
              <a:off x="7575901" y="3542067"/>
              <a:ext cx="1856543" cy="848837"/>
              <a:chOff x="9446124" y="3502933"/>
              <a:chExt cx="1856543" cy="848837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="" xmlns:a16="http://schemas.microsoft.com/office/drawing/2014/main" id="{E5BDFA90-BE05-AC97-4453-84DAB869C558}"/>
                  </a:ext>
                </a:extLst>
              </p:cNvPr>
              <p:cNvSpPr txBox="1"/>
              <p:nvPr/>
            </p:nvSpPr>
            <p:spPr>
              <a:xfrm>
                <a:off x="9446124" y="4043993"/>
                <a:ext cx="18565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+mn-ea"/>
                    <a:cs typeface="+mn-cs"/>
                  </a:rPr>
                  <a:t>докторов наук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="" xmlns:a16="http://schemas.microsoft.com/office/drawing/2014/main" id="{F7964E5F-13E7-B62B-99AB-5FD9A9866D44}"/>
                  </a:ext>
                </a:extLst>
              </p:cNvPr>
              <p:cNvSpPr txBox="1"/>
              <p:nvPr/>
            </p:nvSpPr>
            <p:spPr>
              <a:xfrm>
                <a:off x="9470664" y="3530773"/>
                <a:ext cx="7885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55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="" xmlns:a16="http://schemas.microsoft.com/office/drawing/2014/main" id="{694BBDC4-E6B7-FA01-E890-C2B4F57AC03D}"/>
                  </a:ext>
                </a:extLst>
              </p:cNvPr>
              <p:cNvSpPr txBox="1"/>
              <p:nvPr/>
            </p:nvSpPr>
            <p:spPr>
              <a:xfrm>
                <a:off x="10014979" y="3502933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  <p:grpSp>
          <p:nvGrpSpPr>
            <p:cNvPr id="128" name="Группа 127">
              <a:extLst>
                <a:ext uri="{FF2B5EF4-FFF2-40B4-BE49-F238E27FC236}">
                  <a16:creationId xmlns="" xmlns:a16="http://schemas.microsoft.com/office/drawing/2014/main" id="{9B5B71C3-DF02-4DD7-2342-1B53B18734F7}"/>
                </a:ext>
              </a:extLst>
            </p:cNvPr>
            <p:cNvGrpSpPr/>
            <p:nvPr/>
          </p:nvGrpSpPr>
          <p:grpSpPr>
            <a:xfrm>
              <a:off x="9176621" y="3527377"/>
              <a:ext cx="1774010" cy="1092140"/>
              <a:chOff x="9562943" y="3488243"/>
              <a:chExt cx="1774010" cy="1092140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="" xmlns:a16="http://schemas.microsoft.com/office/drawing/2014/main" id="{66AD75AE-1B55-3256-DF1C-316FAF49E0A1}"/>
                  </a:ext>
                </a:extLst>
              </p:cNvPr>
              <p:cNvSpPr txBox="1"/>
              <p:nvPr/>
            </p:nvSpPr>
            <p:spPr>
              <a:xfrm>
                <a:off x="9639126" y="4057163"/>
                <a:ext cx="16978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900">
                    <a:solidFill>
                      <a:schemeClr val="bg1"/>
                    </a:solidFill>
                    <a:latin typeface="Montserrat" panose="000005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+mn-ea"/>
                    <a:cs typeface="+mn-cs"/>
                  </a:rPr>
                  <a:t>кандидатов наук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="" xmlns:a16="http://schemas.microsoft.com/office/drawing/2014/main" id="{D54E7EB6-A628-5663-8827-9E768D08249F}"/>
                  </a:ext>
                </a:extLst>
              </p:cNvPr>
              <p:cNvSpPr txBox="1"/>
              <p:nvPr/>
            </p:nvSpPr>
            <p:spPr>
              <a:xfrm>
                <a:off x="9562943" y="3530773"/>
                <a:ext cx="994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800">
                    <a:gradFill>
                      <a:gsLst>
                        <a:gs pos="2000">
                          <a:schemeClr val="bg1"/>
                        </a:gs>
                        <a:gs pos="100000">
                          <a:srgbClr val="0A81CA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180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="" xmlns:a16="http://schemas.microsoft.com/office/drawing/2014/main" id="{76D6F5BE-E575-0D65-5476-6CFA610BE89C}"/>
                  </a:ext>
                </a:extLst>
              </p:cNvPr>
              <p:cNvSpPr txBox="1"/>
              <p:nvPr/>
            </p:nvSpPr>
            <p:spPr>
              <a:xfrm>
                <a:off x="10308246" y="3488243"/>
                <a:ext cx="3490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rgbClr val="0A81CA"/>
                    </a:solidFill>
                    <a:latin typeface="Exo 2 Black" panose="00000A00000000000000" pitchFamily="2" charset="-5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4E96"/>
                    </a:solidFill>
                    <a:effectLst/>
                    <a:uLnTx/>
                    <a:uFillTx/>
                    <a:latin typeface="Exo 2 Black" panose="00000A00000000000000" pitchFamily="2" charset="-52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18DB4E45-38F9-09BD-DA55-4863866AEFD7}"/>
              </a:ext>
            </a:extLst>
          </p:cNvPr>
          <p:cNvSpPr txBox="1"/>
          <p:nvPr/>
        </p:nvSpPr>
        <p:spPr>
          <a:xfrm>
            <a:off x="7328899" y="786493"/>
            <a:ext cx="189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ФОРМЫ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ОБРАЗОВАНИЯ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FE0C18E6-DD99-6A42-A41F-035118B550DB}"/>
              </a:ext>
            </a:extLst>
          </p:cNvPr>
          <p:cNvSpPr txBox="1"/>
          <p:nvPr/>
        </p:nvSpPr>
        <p:spPr>
          <a:xfrm>
            <a:off x="9196563" y="770588"/>
            <a:ext cx="104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Montserrat Medium" panose="00000600000000000000" pitchFamily="2" charset="-52"/>
              </a:rPr>
              <a:t>очная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EF16B92D-F306-6930-B7B6-56A4E7430E5F}"/>
              </a:ext>
            </a:extLst>
          </p:cNvPr>
          <p:cNvSpPr txBox="1"/>
          <p:nvPr/>
        </p:nvSpPr>
        <p:spPr>
          <a:xfrm>
            <a:off x="10439077" y="785977"/>
            <a:ext cx="142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Montserrat Medium" panose="00000600000000000000" pitchFamily="2" charset="-52"/>
              </a:rPr>
              <a:t>заочная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8671B5A6-8719-5158-62E8-A5E51E76A598}"/>
              </a:ext>
            </a:extLst>
          </p:cNvPr>
          <p:cNvSpPr txBox="1"/>
          <p:nvPr/>
        </p:nvSpPr>
        <p:spPr>
          <a:xfrm>
            <a:off x="9590685" y="1122638"/>
            <a:ext cx="2146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Montserrat Medium" panose="00000600000000000000" pitchFamily="2" charset="-52"/>
              </a:rPr>
              <a:t>очно-заочная</a:t>
            </a:r>
          </a:p>
        </p:txBody>
      </p:sp>
      <p:cxnSp>
        <p:nvCxnSpPr>
          <p:cNvPr id="148" name="Прямая соединительная линия 147">
            <a:extLst>
              <a:ext uri="{FF2B5EF4-FFF2-40B4-BE49-F238E27FC236}">
                <a16:creationId xmlns="" xmlns:a16="http://schemas.microsoft.com/office/drawing/2014/main" id="{DE94C485-70FD-5129-F585-76900B786BED}"/>
              </a:ext>
            </a:extLst>
          </p:cNvPr>
          <p:cNvCxnSpPr>
            <a:cxnSpLocks/>
          </p:cNvCxnSpPr>
          <p:nvPr/>
        </p:nvCxnSpPr>
        <p:spPr>
          <a:xfrm>
            <a:off x="1529" y="1455710"/>
            <a:ext cx="123571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Овал 148">
            <a:extLst>
              <a:ext uri="{FF2B5EF4-FFF2-40B4-BE49-F238E27FC236}">
                <a16:creationId xmlns="" xmlns:a16="http://schemas.microsoft.com/office/drawing/2014/main" id="{589EC12A-736E-7FE3-0A01-E2A1C7365FE7}"/>
              </a:ext>
            </a:extLst>
          </p:cNvPr>
          <p:cNvSpPr>
            <a:spLocks noChangeAspect="1"/>
          </p:cNvSpPr>
          <p:nvPr/>
        </p:nvSpPr>
        <p:spPr>
          <a:xfrm>
            <a:off x="6752414" y="881022"/>
            <a:ext cx="432000" cy="432000"/>
          </a:xfrm>
          <a:prstGeom prst="ellipse">
            <a:avLst/>
          </a:prstGeom>
          <a:noFill/>
          <a:ln w="28575">
            <a:solidFill>
              <a:srgbClr val="F7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244E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8BE9C24-DCB4-4AC9-8312-4A5462727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273" y="4402054"/>
            <a:ext cx="492500" cy="5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C045BEE-44F2-4CD7-BA14-94589B9A29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5712" y="2661392"/>
            <a:ext cx="561494" cy="44919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941BE87-2647-4E48-A17E-BC08444601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573" y="2576698"/>
            <a:ext cx="529253" cy="540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0363522C-4473-4F8C-A006-6328465847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802" y="4371313"/>
            <a:ext cx="429759" cy="540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F2D498A2-80B2-4883-853C-0B79483387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1206" y="6252237"/>
            <a:ext cx="726428" cy="49641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B27507A4-B78C-47B8-8895-0742B1C8A3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818" y="6273224"/>
            <a:ext cx="601032" cy="461666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379DFE2-45D8-42FF-B3A9-AAA6ABF452A6}"/>
              </a:ext>
            </a:extLst>
          </p:cNvPr>
          <p:cNvSpPr txBox="1"/>
          <p:nvPr/>
        </p:nvSpPr>
        <p:spPr>
          <a:xfrm rot="16200000">
            <a:off x="-749438" y="3911725"/>
            <a:ext cx="189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244E96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ФАКУЛЬТЕТЫ</a:t>
            </a:r>
          </a:p>
        </p:txBody>
      </p:sp>
      <p:sp>
        <p:nvSpPr>
          <p:cNvPr id="7" name="Блок-схема: альтернативный процесс 6">
            <a:extLst>
              <a:ext uri="{FF2B5EF4-FFF2-40B4-BE49-F238E27FC236}">
                <a16:creationId xmlns="" xmlns:a16="http://schemas.microsoft.com/office/drawing/2014/main" id="{72BC8338-38FA-3B66-BB18-07BD98FD27EA}"/>
              </a:ext>
            </a:extLst>
          </p:cNvPr>
          <p:cNvSpPr>
            <a:spLocks noChangeAspect="1"/>
          </p:cNvSpPr>
          <p:nvPr/>
        </p:nvSpPr>
        <p:spPr>
          <a:xfrm>
            <a:off x="11719749" y="73781"/>
            <a:ext cx="386665" cy="38329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90069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7237DA-234E-978B-D611-8C07AAAD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97237D12-6F2F-B1E9-B72A-0BA53308E3F0}"/>
              </a:ext>
            </a:extLst>
          </p:cNvPr>
          <p:cNvGrpSpPr/>
          <p:nvPr/>
        </p:nvGrpSpPr>
        <p:grpSpPr>
          <a:xfrm>
            <a:off x="0" y="5779512"/>
            <a:ext cx="12192000" cy="1080000"/>
            <a:chOff x="0" y="5779512"/>
            <a:chExt cx="12192000" cy="1080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8EBD9289-950A-C9AD-349B-8F39D13814BB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AAB0F918-F71A-4133-4FDF-12EAF712B897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F115475-1B6D-61EF-0F3F-543E1133C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021B9082-D87C-D05B-821F-9C7EB02D1B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7DE7888-FDD6-7C74-AA63-D0BC01439AE0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0520E009-01C5-060D-95B9-8FC7DB738432}"/>
              </a:ext>
            </a:extLst>
          </p:cNvPr>
          <p:cNvSpPr/>
          <p:nvPr/>
        </p:nvSpPr>
        <p:spPr>
          <a:xfrm>
            <a:off x="-1951" y="-1921"/>
            <a:ext cx="4364401" cy="5779512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="" xmlns:a16="http://schemas.microsoft.com/office/drawing/2014/main" id="{BF97B620-FED5-8224-642A-E0190A32BC34}"/>
              </a:ext>
            </a:extLst>
          </p:cNvPr>
          <p:cNvSpPr/>
          <p:nvPr/>
        </p:nvSpPr>
        <p:spPr>
          <a:xfrm rot="5400000">
            <a:off x="3061022" y="4495192"/>
            <a:ext cx="1369962" cy="964151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B6B683DB-4699-CD06-5AE1-628EF63196CF}"/>
              </a:ext>
            </a:extLst>
          </p:cNvPr>
          <p:cNvSpPr txBox="1">
            <a:spLocks/>
          </p:cNvSpPr>
          <p:nvPr/>
        </p:nvSpPr>
        <p:spPr>
          <a:xfrm>
            <a:off x="4514128" y="110394"/>
            <a:ext cx="7321313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rgbClr val="000000"/>
                </a:solidFill>
                <a:latin typeface="Montserrat" panose="00000500000000000000" pitchFamily="2" charset="0"/>
              </a:rPr>
              <a:t>«</a:t>
            </a:r>
            <a:r>
              <a:rPr lang="ru-RU" sz="1600" b="1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Для обеспечения технологического лидерства в ближайшие годы предстоит активизировать формирование отечественной технологической и производственной базы». </a:t>
            </a:r>
          </a:p>
          <a:p>
            <a:pPr algn="r"/>
            <a:r>
              <a:rPr lang="ru-RU" sz="1600" b="1" i="1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М. Мишустин</a:t>
            </a:r>
            <a:endParaRPr lang="ru-RU" sz="1800" b="1" i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689A5A-8129-9A3C-8751-B6908C8AD977}"/>
              </a:ext>
            </a:extLst>
          </p:cNvPr>
          <p:cNvSpPr txBox="1"/>
          <p:nvPr/>
        </p:nvSpPr>
        <p:spPr>
          <a:xfrm>
            <a:off x="10606320" y="6109432"/>
            <a:ext cx="1862409" cy="7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2000" dirty="0">
                <a:solidFill>
                  <a:srgbClr val="F70100"/>
                </a:solidFill>
                <a:latin typeface="Montserrat Medium" panose="00000600000000000000" pitchFamily="2" charset="-52"/>
              </a:rPr>
              <a:t>vsuet.ru</a:t>
            </a:r>
            <a:endParaRPr lang="ru-RU" sz="2000" dirty="0">
              <a:solidFill>
                <a:srgbClr val="F70100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10" name="Рисунок 9" descr="Picture background">
            <a:extLst>
              <a:ext uri="{FF2B5EF4-FFF2-40B4-BE49-F238E27FC236}">
                <a16:creationId xmlns="" xmlns:a16="http://schemas.microsoft.com/office/drawing/2014/main" id="{B84EFB85-BCED-0E04-5827-ED2A33458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51" y="-1921"/>
            <a:ext cx="4364579" cy="27273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FFA15FD8-2DA6-E9CE-3F91-BFA41CCC5C90}"/>
              </a:ext>
            </a:extLst>
          </p:cNvPr>
          <p:cNvSpPr txBox="1">
            <a:spLocks/>
          </p:cNvSpPr>
          <p:nvPr/>
        </p:nvSpPr>
        <p:spPr>
          <a:xfrm>
            <a:off x="376606" y="2950435"/>
            <a:ext cx="360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pPr algn="ctr"/>
            <a:r>
              <a:rPr lang="ru-RU" b="1" dirty="0">
                <a:latin typeface="Montserrat ExtraBold" panose="00000900000000000000" pitchFamily="2" charset="0"/>
              </a:rPr>
              <a:t>Технологическое лидерство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AAB1C446-7FA1-44C8-E06C-87ECD7896BB8}"/>
              </a:ext>
            </a:extLst>
          </p:cNvPr>
          <p:cNvSpPr txBox="1">
            <a:spLocks/>
          </p:cNvSpPr>
          <p:nvPr/>
        </p:nvSpPr>
        <p:spPr>
          <a:xfrm>
            <a:off x="5011944" y="1270370"/>
            <a:ext cx="5883215" cy="912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500" b="1" dirty="0">
                <a:solidFill>
                  <a:srgbClr val="F70100"/>
                </a:solidFill>
                <a:latin typeface="Montserrat" panose="00000500000000000000" pitchFamily="2" charset="0"/>
              </a:rPr>
              <a:t>Национальный проект </a:t>
            </a:r>
          </a:p>
          <a:p>
            <a:pPr algn="ctr">
              <a:lnSpc>
                <a:spcPct val="110000"/>
              </a:lnSpc>
            </a:pPr>
            <a:r>
              <a:rPr lang="ru-RU" sz="2500" b="1" dirty="0">
                <a:solidFill>
                  <a:srgbClr val="F70100"/>
                </a:solidFill>
                <a:latin typeface="Montserrat" panose="00000500000000000000" pitchFamily="2" charset="0"/>
              </a:rPr>
              <a:t>«Новые материалы и химия»</a:t>
            </a:r>
            <a:endParaRPr lang="ru-RU" sz="2500" b="1" i="1" dirty="0">
              <a:solidFill>
                <a:srgbClr val="F70100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752745B4-EEB1-63EE-471A-AB31ECA84929}"/>
              </a:ext>
            </a:extLst>
          </p:cNvPr>
          <p:cNvSpPr txBox="1">
            <a:spLocks/>
          </p:cNvSpPr>
          <p:nvPr/>
        </p:nvSpPr>
        <p:spPr>
          <a:xfrm>
            <a:off x="6080360" y="2683035"/>
            <a:ext cx="3746381" cy="409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b="1" i="1" dirty="0">
                <a:solidFill>
                  <a:srgbClr val="382C77"/>
                </a:solidFill>
                <a:latin typeface="Montserrat" panose="00000500000000000000" pitchFamily="2" charset="0"/>
              </a:rPr>
              <a:t>Федеральные проекты 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D3283A82-9B9F-BEB3-A1B1-EF5F0380EF79}"/>
              </a:ext>
            </a:extLst>
          </p:cNvPr>
          <p:cNvSpPr txBox="1">
            <a:spLocks/>
          </p:cNvSpPr>
          <p:nvPr/>
        </p:nvSpPr>
        <p:spPr>
          <a:xfrm>
            <a:off x="4453366" y="3203310"/>
            <a:ext cx="6281773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bg1"/>
                </a:solidFill>
                <a:latin typeface="Montserrat ExtraBold" panose="00000900000000000000" pitchFamily="2" charset="-52"/>
              </a:defRPr>
            </a:lvl1pPr>
          </a:lstStyle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382C77"/>
                </a:solidFill>
                <a:latin typeface="Montserrat" panose="00000500000000000000" pitchFamily="2" charset="0"/>
              </a:rPr>
              <a:t>Развитие производства химической продукции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382C77"/>
                </a:solidFill>
                <a:latin typeface="Montserrat" panose="00000500000000000000" pitchFamily="2" charset="0"/>
              </a:rPr>
              <a:t>Развитие производства композиционных материалов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382C77"/>
                </a:solidFill>
                <a:latin typeface="Montserrat" panose="00000500000000000000" pitchFamily="2" charset="0"/>
              </a:rPr>
              <a:t>Импортозамещение критической промышленной биотехнологической продукции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700" b="1" dirty="0">
                <a:solidFill>
                  <a:srgbClr val="382C77"/>
                </a:solidFill>
                <a:latin typeface="Montserrat" panose="00000500000000000000" pitchFamily="2" charset="0"/>
              </a:rPr>
              <a:t> Кадровое и научно-технологическое обеспечение</a:t>
            </a:r>
            <a:endParaRPr lang="ru-RU" sz="1700" b="1" i="0" dirty="0">
              <a:solidFill>
                <a:srgbClr val="382C77"/>
              </a:solidFill>
              <a:effectLst/>
              <a:latin typeface="Montserrat" panose="00000500000000000000" pitchFamily="2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1700" b="1" i="0" dirty="0">
                <a:solidFill>
                  <a:srgbClr val="382C77"/>
                </a:solidFill>
                <a:effectLst/>
                <a:latin typeface="Montserrat" panose="00000500000000000000" pitchFamily="2" charset="0"/>
              </a:rPr>
              <a:t>Развитие отрасли редких и редкоземельных металлов </a:t>
            </a:r>
          </a:p>
        </p:txBody>
      </p:sp>
      <p:sp>
        <p:nvSpPr>
          <p:cNvPr id="17" name="Стрелка вправо 1">
            <a:extLst>
              <a:ext uri="{FF2B5EF4-FFF2-40B4-BE49-F238E27FC236}">
                <a16:creationId xmlns="" xmlns:a16="http://schemas.microsoft.com/office/drawing/2014/main" id="{308263E8-2400-6E50-322D-29AF7A685B40}"/>
              </a:ext>
            </a:extLst>
          </p:cNvPr>
          <p:cNvSpPr/>
          <p:nvPr/>
        </p:nvSpPr>
        <p:spPr>
          <a:xfrm rot="5400000" flipH="1">
            <a:off x="7748751" y="2309979"/>
            <a:ext cx="409598" cy="172382"/>
          </a:xfrm>
          <a:prstGeom prst="rightArrow">
            <a:avLst/>
          </a:prstGeom>
          <a:solidFill>
            <a:srgbClr val="F70100"/>
          </a:solidFill>
          <a:ln>
            <a:solidFill>
              <a:srgbClr val="F70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Правая фигурная скобка 7">
            <a:extLst>
              <a:ext uri="{FF2B5EF4-FFF2-40B4-BE49-F238E27FC236}">
                <a16:creationId xmlns="" xmlns:a16="http://schemas.microsoft.com/office/drawing/2014/main" id="{640E37B7-BA76-EF11-E356-08DD71F1E381}"/>
              </a:ext>
            </a:extLst>
          </p:cNvPr>
          <p:cNvSpPr/>
          <p:nvPr/>
        </p:nvSpPr>
        <p:spPr>
          <a:xfrm>
            <a:off x="10418288" y="3252084"/>
            <a:ext cx="362309" cy="2335546"/>
          </a:xfrm>
          <a:prstGeom prst="rightBrace">
            <a:avLst/>
          </a:prstGeom>
          <a:ln w="19050">
            <a:solidFill>
              <a:srgbClr val="F7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A9D2889-75DE-B5C8-EB64-A29FB7A8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4570"/>
          <a:stretch/>
        </p:blipFill>
        <p:spPr>
          <a:xfrm>
            <a:off x="10735139" y="4035710"/>
            <a:ext cx="1262700" cy="722971"/>
          </a:xfrm>
          <a:prstGeom prst="rect">
            <a:avLst/>
          </a:prstGeom>
        </p:spPr>
      </p:pic>
      <p:sp>
        <p:nvSpPr>
          <p:cNvPr id="9" name="Блок-схема: альтернативный процесс 8">
            <a:extLst>
              <a:ext uri="{FF2B5EF4-FFF2-40B4-BE49-F238E27FC236}">
                <a16:creationId xmlns="" xmlns:a16="http://schemas.microsoft.com/office/drawing/2014/main" id="{C109694C-1E9E-8DFF-4096-072D27EAD03B}"/>
              </a:ext>
            </a:extLst>
          </p:cNvPr>
          <p:cNvSpPr>
            <a:spLocks noChangeAspect="1"/>
          </p:cNvSpPr>
          <p:nvPr/>
        </p:nvSpPr>
        <p:spPr>
          <a:xfrm>
            <a:off x="11719749" y="73781"/>
            <a:ext cx="386665" cy="38329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1663015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852B32B-5182-8FBE-7969-202D809C8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D97DC6D-FBCB-36B1-BC35-33CED561B9D5}"/>
              </a:ext>
            </a:extLst>
          </p:cNvPr>
          <p:cNvSpPr txBox="1"/>
          <p:nvPr/>
        </p:nvSpPr>
        <p:spPr>
          <a:xfrm>
            <a:off x="4445329" y="1429489"/>
            <a:ext cx="1747019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подготовка кадров для химической и пищевой отраслей </a:t>
            </a:r>
          </a:p>
          <a:p>
            <a:pPr marL="17145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содействие трансферу технологий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3F25E04-2194-0563-6564-DA71F07C3829}"/>
              </a:ext>
            </a:extLst>
          </p:cNvPr>
          <p:cNvSpPr txBox="1"/>
          <p:nvPr/>
        </p:nvSpPr>
        <p:spPr>
          <a:xfrm>
            <a:off x="4445330" y="228600"/>
            <a:ext cx="2235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tserrat Medium" panose="00000600000000000000" pitchFamily="2" charset="-52"/>
              </a:rPr>
              <a:t>ВГУИТ 2023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D17309-5193-DB7C-B4F7-05B1138366FF}"/>
              </a:ext>
            </a:extLst>
          </p:cNvPr>
          <p:cNvSpPr txBox="1"/>
          <p:nvPr/>
        </p:nvSpPr>
        <p:spPr>
          <a:xfrm>
            <a:off x="4445330" y="666661"/>
            <a:ext cx="34717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университет, ориентированный на традиционные отрасли экономики региона</a:t>
            </a:r>
            <a:endParaRPr lang="ru-RU" sz="1100" b="1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29" name="Скругленный прямоугольник 28">
            <a:extLst>
              <a:ext uri="{FF2B5EF4-FFF2-40B4-BE49-F238E27FC236}">
                <a16:creationId xmlns="" xmlns:a16="http://schemas.microsoft.com/office/drawing/2014/main" id="{F28FBE21-B9AF-88AB-D4DC-7488E3C30B57}"/>
              </a:ext>
            </a:extLst>
          </p:cNvPr>
          <p:cNvSpPr/>
          <p:nvPr/>
        </p:nvSpPr>
        <p:spPr>
          <a:xfrm>
            <a:off x="4500855" y="5700616"/>
            <a:ext cx="3600000" cy="610927"/>
          </a:xfrm>
          <a:prstGeom prst="roundRect">
            <a:avLst/>
          </a:prstGeom>
          <a:solidFill>
            <a:schemeClr val="bg1"/>
          </a:solidFill>
          <a:ln>
            <a:solidFill>
              <a:srgbClr val="38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B84ECDF3-4469-C97C-575C-50A00B1FBA90}"/>
              </a:ext>
            </a:extLst>
          </p:cNvPr>
          <p:cNvGrpSpPr/>
          <p:nvPr/>
        </p:nvGrpSpPr>
        <p:grpSpPr>
          <a:xfrm>
            <a:off x="4481503" y="3579621"/>
            <a:ext cx="3856299" cy="2115285"/>
            <a:chOff x="4481503" y="3405242"/>
            <a:chExt cx="3856299" cy="2115285"/>
          </a:xfrm>
        </p:grpSpPr>
        <p:sp>
          <p:nvSpPr>
            <p:cNvPr id="120" name="Овал 119">
              <a:extLst>
                <a:ext uri="{FF2B5EF4-FFF2-40B4-BE49-F238E27FC236}">
                  <a16:creationId xmlns="" xmlns:a16="http://schemas.microsoft.com/office/drawing/2014/main" id="{97FDC425-E71F-41E4-23F3-13519321E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1503" y="3471271"/>
              <a:ext cx="1440000" cy="1440000"/>
            </a:xfrm>
            <a:prstGeom prst="ellipse">
              <a:avLst/>
            </a:prstGeom>
            <a:solidFill>
              <a:srgbClr val="0A81CA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1000" dirty="0">
                <a:effectLst/>
                <a:latin typeface="Exo 2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Овал 120">
              <a:extLst>
                <a:ext uri="{FF2B5EF4-FFF2-40B4-BE49-F238E27FC236}">
                  <a16:creationId xmlns="" xmlns:a16="http://schemas.microsoft.com/office/drawing/2014/main" id="{D3868377-3A79-D5DD-A601-3F19F9959B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8584" y="3481109"/>
              <a:ext cx="1440000" cy="1440000"/>
            </a:xfrm>
            <a:prstGeom prst="ellipse">
              <a:avLst/>
            </a:prstGeom>
            <a:solidFill>
              <a:srgbClr val="382C77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1000" dirty="0">
                <a:solidFill>
                  <a:srgbClr val="244E96"/>
                </a:solidFill>
                <a:effectLst/>
                <a:latin typeface="Exo 2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4" name="Прямая со стрелкой 123">
              <a:extLst>
                <a:ext uri="{FF2B5EF4-FFF2-40B4-BE49-F238E27FC236}">
                  <a16:creationId xmlns="" xmlns:a16="http://schemas.microsoft.com/office/drawing/2014/main" id="{B6B5E147-EE9E-1521-A7C6-D2549FE8CD2A}"/>
                </a:ext>
              </a:extLst>
            </p:cNvPr>
            <p:cNvCxnSpPr/>
            <p:nvPr/>
          </p:nvCxnSpPr>
          <p:spPr>
            <a:xfrm flipV="1">
              <a:off x="5957706" y="3945463"/>
              <a:ext cx="762000" cy="8991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="" xmlns:a16="http://schemas.microsoft.com/office/drawing/2014/main" id="{E336FE6C-5CC8-A582-7257-DC0ED1201D25}"/>
                </a:ext>
              </a:extLst>
            </p:cNvPr>
            <p:cNvCxnSpPr>
              <a:cxnSpLocks/>
              <a:endCxn id="126" idx="0"/>
            </p:cNvCxnSpPr>
            <p:nvPr/>
          </p:nvCxnSpPr>
          <p:spPr>
            <a:xfrm>
              <a:off x="6323245" y="3954454"/>
              <a:ext cx="0" cy="569575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Надпись 2">
              <a:extLst>
                <a:ext uri="{FF2B5EF4-FFF2-40B4-BE49-F238E27FC236}">
                  <a16:creationId xmlns="" xmlns:a16="http://schemas.microsoft.com/office/drawing/2014/main" id="{7BC0F4B8-F5EE-22F1-2BF5-8B0D9F55F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257" y="4524029"/>
              <a:ext cx="1323975" cy="65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00" dirty="0">
                  <a:solidFill>
                    <a:schemeClr val="bg2">
                      <a:lumMod val="25000"/>
                    </a:schemeClr>
                  </a:solidFill>
                  <a:effectLst/>
                  <a:latin typeface="Montserrat Light" panose="000004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воспроизводство существующих практик</a:t>
              </a:r>
            </a:p>
          </p:txBody>
        </p:sp>
        <p:cxnSp>
          <p:nvCxnSpPr>
            <p:cNvPr id="127" name="Прямая со стрелкой 126">
              <a:extLst>
                <a:ext uri="{FF2B5EF4-FFF2-40B4-BE49-F238E27FC236}">
                  <a16:creationId xmlns="" xmlns:a16="http://schemas.microsoft.com/office/drawing/2014/main" id="{A9ED0BDB-F848-DB7B-9B40-25843771304D}"/>
                </a:ext>
              </a:extLst>
            </p:cNvPr>
            <p:cNvCxnSpPr/>
            <p:nvPr/>
          </p:nvCxnSpPr>
          <p:spPr>
            <a:xfrm>
              <a:off x="6329181" y="5035071"/>
              <a:ext cx="0" cy="485456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Прямоугольник 122">
              <a:extLst>
                <a:ext uri="{FF2B5EF4-FFF2-40B4-BE49-F238E27FC236}">
                  <a16:creationId xmlns="" xmlns:a16="http://schemas.microsoft.com/office/drawing/2014/main" id="{AB67A831-B602-8C4F-F9D3-57ABC50540F4}"/>
                </a:ext>
              </a:extLst>
            </p:cNvPr>
            <p:cNvSpPr/>
            <p:nvPr/>
          </p:nvSpPr>
          <p:spPr>
            <a:xfrm>
              <a:off x="5603246" y="3405242"/>
              <a:ext cx="1439999" cy="4315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100" dirty="0">
                  <a:solidFill>
                    <a:schemeClr val="bg2">
                      <a:lumMod val="25000"/>
                    </a:schemeClr>
                  </a:solidFill>
                  <a:effectLst/>
                  <a:latin typeface="Montserrat Light" panose="000004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ИНЖЕНЕРНЫЕ КАДРЫ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="" xmlns:a16="http://schemas.microsoft.com/office/drawing/2014/main" id="{1F0F834A-9662-D110-C4A8-1B24F0A0CF93}"/>
                </a:ext>
              </a:extLst>
            </p:cNvPr>
            <p:cNvSpPr txBox="1"/>
            <p:nvPr/>
          </p:nvSpPr>
          <p:spPr>
            <a:xfrm>
              <a:off x="4584175" y="3931510"/>
              <a:ext cx="1136925" cy="372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800" b="1" dirty="0">
                  <a:solidFill>
                    <a:schemeClr val="bg1"/>
                  </a:solidFill>
                  <a:effectLst/>
                  <a:latin typeface="Exo 2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ВГУИТ</a:t>
              </a:r>
              <a:endParaRPr lang="ru-RU" sz="1100" dirty="0">
                <a:solidFill>
                  <a:schemeClr val="bg1"/>
                </a:solidFill>
                <a:effectLst/>
                <a:latin typeface="Exo 2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="" xmlns:a16="http://schemas.microsoft.com/office/drawing/2014/main" id="{6D3B6F33-24F7-9F72-25B8-5CB5D501806F}"/>
                </a:ext>
              </a:extLst>
            </p:cNvPr>
            <p:cNvSpPr txBox="1"/>
            <p:nvPr/>
          </p:nvSpPr>
          <p:spPr>
            <a:xfrm>
              <a:off x="6581133" y="3919875"/>
              <a:ext cx="1756669" cy="558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 dirty="0">
                  <a:solidFill>
                    <a:schemeClr val="bg1"/>
                  </a:solidFill>
                  <a:effectLst/>
                  <a:latin typeface="Exo 2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Действующие предприятия</a:t>
              </a: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B5108992-0AC7-0B2A-C789-EDF309897269}"/>
              </a:ext>
            </a:extLst>
          </p:cNvPr>
          <p:cNvSpPr txBox="1"/>
          <p:nvPr/>
        </p:nvSpPr>
        <p:spPr>
          <a:xfrm>
            <a:off x="4500855" y="5661132"/>
            <a:ext cx="3535253" cy="60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rgbClr val="382C77"/>
                </a:solidFill>
                <a:effectLst/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        студент                </a:t>
            </a:r>
            <a:r>
              <a:rPr lang="ru-RU" sz="1200" b="1" dirty="0">
                <a:solidFill>
                  <a:srgbClr val="382C77"/>
                </a:solidFill>
                <a:effectLst/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ВЫПУСКНИК</a:t>
            </a:r>
            <a:r>
              <a:rPr lang="ru-RU" sz="1200" dirty="0">
                <a:solidFill>
                  <a:srgbClr val="382C77"/>
                </a:solidFill>
                <a:effectLst/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ru-RU" sz="1200" dirty="0">
                <a:solidFill>
                  <a:srgbClr val="382C77"/>
                </a:solidFill>
                <a:effectLst/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помощник специалиста                   специалист</a:t>
            </a:r>
            <a:endParaRPr lang="ru-RU" sz="1200" dirty="0">
              <a:solidFill>
                <a:srgbClr val="382C77"/>
              </a:solidFill>
              <a:latin typeface="Exo 2 Medium" panose="00000600000000000000" pitchFamily="2" charset="-52"/>
            </a:endParaRPr>
          </a:p>
        </p:txBody>
      </p:sp>
      <p:cxnSp>
        <p:nvCxnSpPr>
          <p:cNvPr id="167" name="Прямая со стрелкой 166">
            <a:extLst>
              <a:ext uri="{FF2B5EF4-FFF2-40B4-BE49-F238E27FC236}">
                <a16:creationId xmlns="" xmlns:a16="http://schemas.microsoft.com/office/drawing/2014/main" id="{8D93FACB-0889-CC08-E700-74B510F4D21C}"/>
              </a:ext>
            </a:extLst>
          </p:cNvPr>
          <p:cNvCxnSpPr>
            <a:cxnSpLocks/>
          </p:cNvCxnSpPr>
          <p:nvPr/>
        </p:nvCxnSpPr>
        <p:spPr>
          <a:xfrm>
            <a:off x="5587187" y="5869759"/>
            <a:ext cx="382626" cy="0"/>
          </a:xfrm>
          <a:prstGeom prst="straightConnector1">
            <a:avLst/>
          </a:prstGeom>
          <a:ln w="12700">
            <a:solidFill>
              <a:srgbClr val="382C7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Прямая со стрелкой 168">
            <a:extLst>
              <a:ext uri="{FF2B5EF4-FFF2-40B4-BE49-F238E27FC236}">
                <a16:creationId xmlns="" xmlns:a16="http://schemas.microsoft.com/office/drawing/2014/main" id="{A7C5CD8A-AA78-E461-AC9F-CBD7BC06132A}"/>
              </a:ext>
            </a:extLst>
          </p:cNvPr>
          <p:cNvCxnSpPr>
            <a:cxnSpLocks/>
          </p:cNvCxnSpPr>
          <p:nvPr/>
        </p:nvCxnSpPr>
        <p:spPr>
          <a:xfrm>
            <a:off x="7054548" y="5857791"/>
            <a:ext cx="479907" cy="2082"/>
          </a:xfrm>
          <a:prstGeom prst="straightConnector1">
            <a:avLst/>
          </a:prstGeom>
          <a:ln w="12700">
            <a:solidFill>
              <a:srgbClr val="382C7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Прямая со стрелкой 169">
            <a:extLst>
              <a:ext uri="{FF2B5EF4-FFF2-40B4-BE49-F238E27FC236}">
                <a16:creationId xmlns="" xmlns:a16="http://schemas.microsoft.com/office/drawing/2014/main" id="{549948A2-DAC7-A57D-D688-C12A89D4894F}"/>
              </a:ext>
            </a:extLst>
          </p:cNvPr>
          <p:cNvCxnSpPr>
            <a:cxnSpLocks/>
          </p:cNvCxnSpPr>
          <p:nvPr/>
        </p:nvCxnSpPr>
        <p:spPr>
          <a:xfrm>
            <a:off x="6506163" y="6138004"/>
            <a:ext cx="401654" cy="0"/>
          </a:xfrm>
          <a:prstGeom prst="straightConnector1">
            <a:avLst/>
          </a:prstGeom>
          <a:ln w="12700">
            <a:solidFill>
              <a:srgbClr val="382C7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Скругленный прямоугольник 28">
            <a:extLst>
              <a:ext uri="{FF2B5EF4-FFF2-40B4-BE49-F238E27FC236}">
                <a16:creationId xmlns="" xmlns:a16="http://schemas.microsoft.com/office/drawing/2014/main" id="{3476332A-76E5-084D-B942-CAD64B940B61}"/>
              </a:ext>
            </a:extLst>
          </p:cNvPr>
          <p:cNvSpPr/>
          <p:nvPr/>
        </p:nvSpPr>
        <p:spPr>
          <a:xfrm>
            <a:off x="8277225" y="5679173"/>
            <a:ext cx="3716757" cy="656264"/>
          </a:xfrm>
          <a:prstGeom prst="roundRect">
            <a:avLst/>
          </a:prstGeom>
          <a:solidFill>
            <a:schemeClr val="bg1"/>
          </a:solidFill>
          <a:ln>
            <a:solidFill>
              <a:srgbClr val="382C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C8D1C43A-C00B-86E0-DF52-3BDB49AAC002}"/>
              </a:ext>
            </a:extLst>
          </p:cNvPr>
          <p:cNvSpPr txBox="1"/>
          <p:nvPr/>
        </p:nvSpPr>
        <p:spPr>
          <a:xfrm>
            <a:off x="7760907" y="5728560"/>
            <a:ext cx="416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382C77"/>
                </a:solidFill>
                <a:effectLst/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студент        </a:t>
            </a:r>
            <a:r>
              <a:rPr lang="ru-RU" sz="1200" b="1" dirty="0">
                <a:solidFill>
                  <a:srgbClr val="382C77"/>
                </a:solidFill>
                <a:effectLst/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СТАЖЕР</a:t>
            </a:r>
            <a:r>
              <a:rPr lang="ru-RU" sz="1200" dirty="0">
                <a:solidFill>
                  <a:srgbClr val="382C77"/>
                </a:solidFill>
                <a:effectLst/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    помощник специалиста</a:t>
            </a:r>
            <a:endParaRPr lang="ru-RU" sz="1200" dirty="0">
              <a:solidFill>
                <a:srgbClr val="382C77"/>
              </a:solidFill>
              <a:latin typeface="Exo 2 Medium" panose="00000600000000000000" pitchFamily="2" charset="-52"/>
            </a:endParaRPr>
          </a:p>
        </p:txBody>
      </p:sp>
      <p:cxnSp>
        <p:nvCxnSpPr>
          <p:cNvPr id="178" name="Прямая со стрелкой 177">
            <a:extLst>
              <a:ext uri="{FF2B5EF4-FFF2-40B4-BE49-F238E27FC236}">
                <a16:creationId xmlns="" xmlns:a16="http://schemas.microsoft.com/office/drawing/2014/main" id="{C7D8AF9B-710E-8EFF-B16B-39BCD45F66D0}"/>
              </a:ext>
            </a:extLst>
          </p:cNvPr>
          <p:cNvCxnSpPr>
            <a:cxnSpLocks/>
          </p:cNvCxnSpPr>
          <p:nvPr/>
        </p:nvCxnSpPr>
        <p:spPr>
          <a:xfrm>
            <a:off x="9060212" y="5879759"/>
            <a:ext cx="180000" cy="1975"/>
          </a:xfrm>
          <a:prstGeom prst="straightConnector1">
            <a:avLst/>
          </a:prstGeom>
          <a:ln w="12700">
            <a:solidFill>
              <a:srgbClr val="382C7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Прямая со стрелкой 178">
            <a:extLst>
              <a:ext uri="{FF2B5EF4-FFF2-40B4-BE49-F238E27FC236}">
                <a16:creationId xmlns="" xmlns:a16="http://schemas.microsoft.com/office/drawing/2014/main" id="{DE563CFF-8F6A-B649-5163-AEE3858A3460}"/>
              </a:ext>
            </a:extLst>
          </p:cNvPr>
          <p:cNvCxnSpPr>
            <a:cxnSpLocks/>
          </p:cNvCxnSpPr>
          <p:nvPr/>
        </p:nvCxnSpPr>
        <p:spPr>
          <a:xfrm>
            <a:off x="9931565" y="5871016"/>
            <a:ext cx="144000" cy="2082"/>
          </a:xfrm>
          <a:prstGeom prst="straightConnector1">
            <a:avLst/>
          </a:prstGeom>
          <a:ln w="12700">
            <a:solidFill>
              <a:srgbClr val="382C7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Прямая со стрелкой 179">
            <a:extLst>
              <a:ext uri="{FF2B5EF4-FFF2-40B4-BE49-F238E27FC236}">
                <a16:creationId xmlns="" xmlns:a16="http://schemas.microsoft.com/office/drawing/2014/main" id="{E77B8B5D-05A2-B25E-990D-FC4D58E76FFD}"/>
              </a:ext>
            </a:extLst>
          </p:cNvPr>
          <p:cNvCxnSpPr>
            <a:cxnSpLocks/>
          </p:cNvCxnSpPr>
          <p:nvPr/>
        </p:nvCxnSpPr>
        <p:spPr>
          <a:xfrm>
            <a:off x="10131648" y="6138004"/>
            <a:ext cx="207513" cy="0"/>
          </a:xfrm>
          <a:prstGeom prst="straightConnector1">
            <a:avLst/>
          </a:prstGeom>
          <a:ln w="12700">
            <a:solidFill>
              <a:srgbClr val="382C7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Прямая со стрелкой 180">
            <a:extLst>
              <a:ext uri="{FF2B5EF4-FFF2-40B4-BE49-F238E27FC236}">
                <a16:creationId xmlns="" xmlns:a16="http://schemas.microsoft.com/office/drawing/2014/main" id="{71B275E6-1D67-9DF7-E525-825B8554028B}"/>
              </a:ext>
            </a:extLst>
          </p:cNvPr>
          <p:cNvCxnSpPr>
            <a:cxnSpLocks/>
          </p:cNvCxnSpPr>
          <p:nvPr/>
        </p:nvCxnSpPr>
        <p:spPr>
          <a:xfrm>
            <a:off x="11837955" y="5881636"/>
            <a:ext cx="144000" cy="7427"/>
          </a:xfrm>
          <a:prstGeom prst="straightConnector1">
            <a:avLst/>
          </a:prstGeom>
          <a:ln w="12700">
            <a:solidFill>
              <a:srgbClr val="382C7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66672C15-96DE-D56C-13FF-8454D2C06176}"/>
              </a:ext>
            </a:extLst>
          </p:cNvPr>
          <p:cNvCxnSpPr>
            <a:cxnSpLocks/>
          </p:cNvCxnSpPr>
          <p:nvPr/>
        </p:nvCxnSpPr>
        <p:spPr>
          <a:xfrm>
            <a:off x="4445330" y="628710"/>
            <a:ext cx="2071639" cy="0"/>
          </a:xfrm>
          <a:prstGeom prst="line">
            <a:avLst/>
          </a:prstGeom>
          <a:ln w="19050">
            <a:solidFill>
              <a:srgbClr val="F7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B27BA3-BF43-A2A9-9D7C-E4911DC3A424}"/>
              </a:ext>
            </a:extLst>
          </p:cNvPr>
          <p:cNvSpPr txBox="1"/>
          <p:nvPr/>
        </p:nvSpPr>
        <p:spPr>
          <a:xfrm>
            <a:off x="8194578" y="1429489"/>
            <a:ext cx="2160000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  <a:defRPr sz="1050" b="1">
                <a:solidFill>
                  <a:schemeClr val="bg1"/>
                </a:solidFill>
                <a:latin typeface="Montserrat Thin" panose="00000300000000000000" pitchFamily="2" charset="-52"/>
              </a:defRPr>
            </a:lvl1pPr>
          </a:lstStyle>
          <a:p>
            <a:pPr>
              <a:spcAft>
                <a:spcPts val="600"/>
              </a:spcAft>
            </a:pPr>
            <a:r>
              <a:rPr lang="ru-RU" b="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подготовка инженеров высшего уровня  с нулевым временем адаптации</a:t>
            </a:r>
          </a:p>
          <a:p>
            <a:pPr>
              <a:spcAft>
                <a:spcPts val="600"/>
              </a:spcAft>
            </a:pPr>
            <a:r>
              <a:rPr lang="ru-RU" b="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широкие возможности для эффективной реализации исследовательской и внедренческой деятельности по приоритетам научно-технологического развития России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6FDD21-5BCE-B048-A5E3-0F1AFFFDE40E}"/>
              </a:ext>
            </a:extLst>
          </p:cNvPr>
          <p:cNvSpPr txBox="1"/>
          <p:nvPr/>
        </p:nvSpPr>
        <p:spPr>
          <a:xfrm>
            <a:off x="8194578" y="228600"/>
            <a:ext cx="2235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tserrat Medium" panose="00000600000000000000" pitchFamily="2" charset="-52"/>
              </a:rPr>
              <a:t>ВГУИТ 2032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138DC8E-AA9A-8E72-A959-6D0F3B0BC3CB}"/>
              </a:ext>
            </a:extLst>
          </p:cNvPr>
          <p:cNvSpPr txBox="1"/>
          <p:nvPr/>
        </p:nvSpPr>
        <p:spPr>
          <a:xfrm>
            <a:off x="8194578" y="666661"/>
            <a:ext cx="39974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70100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Отраслевой университет национального значения  с опережающей подготовкой инженерных кадров для высокотехнологичных компаний </a:t>
            </a:r>
            <a:endParaRPr lang="ru-RU" sz="1100" b="1" dirty="0">
              <a:solidFill>
                <a:srgbClr val="F70100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B60B0C1D-E2DB-9210-D45E-ACC1C7191CBD}"/>
              </a:ext>
            </a:extLst>
          </p:cNvPr>
          <p:cNvCxnSpPr>
            <a:cxnSpLocks/>
          </p:cNvCxnSpPr>
          <p:nvPr/>
        </p:nvCxnSpPr>
        <p:spPr>
          <a:xfrm>
            <a:off x="8194578" y="628710"/>
            <a:ext cx="2071639" cy="0"/>
          </a:xfrm>
          <a:prstGeom prst="line">
            <a:avLst/>
          </a:prstGeom>
          <a:ln w="19050">
            <a:solidFill>
              <a:srgbClr val="F7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C645230A-22F4-51E8-6716-ACB19501FE38}"/>
              </a:ext>
            </a:extLst>
          </p:cNvPr>
          <p:cNvGrpSpPr/>
          <p:nvPr/>
        </p:nvGrpSpPr>
        <p:grpSpPr>
          <a:xfrm>
            <a:off x="8393982" y="3646483"/>
            <a:ext cx="3559443" cy="2178355"/>
            <a:chOff x="6681590" y="9432108"/>
            <a:chExt cx="3559443" cy="2178355"/>
          </a:xfrm>
        </p:grpSpPr>
        <p:sp>
          <p:nvSpPr>
            <p:cNvPr id="148" name="Овал 147">
              <a:extLst>
                <a:ext uri="{FF2B5EF4-FFF2-40B4-BE49-F238E27FC236}">
                  <a16:creationId xmlns="" xmlns:a16="http://schemas.microsoft.com/office/drawing/2014/main" id="{115D39C4-7D50-7A78-C964-DA37F47BA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3331" y="9432108"/>
              <a:ext cx="1440000" cy="1440000"/>
            </a:xfrm>
            <a:prstGeom prst="ellipse">
              <a:avLst/>
            </a:prstGeom>
            <a:solidFill>
              <a:srgbClr val="382C77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1000" dirty="0">
                <a:solidFill>
                  <a:srgbClr val="244E96"/>
                </a:solidFill>
                <a:latin typeface="Exo 2 Black" panose="00000A00000000000000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147" name="Овал 146">
              <a:extLst>
                <a:ext uri="{FF2B5EF4-FFF2-40B4-BE49-F238E27FC236}">
                  <a16:creationId xmlns="" xmlns:a16="http://schemas.microsoft.com/office/drawing/2014/main" id="{3486020C-4C08-93AA-BC29-1D749BD354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99366" y="9452906"/>
              <a:ext cx="1440000" cy="1440000"/>
            </a:xfrm>
            <a:prstGeom prst="ellipse">
              <a:avLst/>
            </a:prstGeom>
            <a:solidFill>
              <a:srgbClr val="0A81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endParaRPr lang="ru-RU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4" name="Прямая со стрелкой 143">
              <a:extLst>
                <a:ext uri="{FF2B5EF4-FFF2-40B4-BE49-F238E27FC236}">
                  <a16:creationId xmlns="" xmlns:a16="http://schemas.microsoft.com/office/drawing/2014/main" id="{1153FB90-D03B-EF3A-348F-E12E1AD09928}"/>
                </a:ext>
              </a:extLst>
            </p:cNvPr>
            <p:cNvCxnSpPr/>
            <p:nvPr/>
          </p:nvCxnSpPr>
          <p:spPr>
            <a:xfrm>
              <a:off x="8503438" y="10805855"/>
              <a:ext cx="0" cy="620987"/>
            </a:xfrm>
            <a:prstGeom prst="straightConnector1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2" name="TextBox 171">
              <a:extLst>
                <a:ext uri="{FF2B5EF4-FFF2-40B4-BE49-F238E27FC236}">
                  <a16:creationId xmlns="" xmlns:a16="http://schemas.microsoft.com/office/drawing/2014/main" id="{BA725412-7A20-AB1C-86B6-7E78D4FD67CF}"/>
                </a:ext>
              </a:extLst>
            </p:cNvPr>
            <p:cNvSpPr txBox="1"/>
            <p:nvPr/>
          </p:nvSpPr>
          <p:spPr>
            <a:xfrm>
              <a:off x="7282331" y="9995853"/>
              <a:ext cx="1136925" cy="3727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800" b="1" dirty="0">
                  <a:solidFill>
                    <a:schemeClr val="bg1"/>
                  </a:solidFill>
                  <a:effectLst/>
                  <a:latin typeface="Exo 2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ВГУИТ</a:t>
              </a:r>
            </a:p>
          </p:txBody>
        </p:sp>
        <p:sp>
          <p:nvSpPr>
            <p:cNvPr id="174" name="Надпись 2">
              <a:extLst>
                <a:ext uri="{FF2B5EF4-FFF2-40B4-BE49-F238E27FC236}">
                  <a16:creationId xmlns="" xmlns:a16="http://schemas.microsoft.com/office/drawing/2014/main" id="{3A5DF7B0-1B6A-CD2C-0848-8C1FFF22E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1590" y="10954200"/>
              <a:ext cx="1712392" cy="65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000"/>
                </a:spcAft>
              </a:pPr>
              <a:r>
                <a:rPr lang="ru-RU" sz="900" dirty="0">
                  <a:solidFill>
                    <a:schemeClr val="bg2">
                      <a:lumMod val="25000"/>
                    </a:schemeClr>
                  </a:solidFill>
                  <a:effectLst/>
                  <a:latin typeface="Montserrat Light" panose="000004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инженерные кадры нового поколения</a:t>
              </a:r>
            </a:p>
          </p:txBody>
        </p:sp>
        <p:sp>
          <p:nvSpPr>
            <p:cNvPr id="175" name="Надпись 2">
              <a:extLst>
                <a:ext uri="{FF2B5EF4-FFF2-40B4-BE49-F238E27FC236}">
                  <a16:creationId xmlns="" xmlns:a16="http://schemas.microsoft.com/office/drawing/2014/main" id="{932E316D-8AD8-9229-3D47-6ABDD8C49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8641" y="10927871"/>
              <a:ext cx="1712392" cy="65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900" dirty="0">
                  <a:solidFill>
                    <a:schemeClr val="bg2">
                      <a:lumMod val="25000"/>
                    </a:schemeClr>
                  </a:solidFill>
                  <a:effectLst/>
                  <a:latin typeface="Montserrat Light" panose="000004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знания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900" dirty="0">
                  <a:solidFill>
                    <a:schemeClr val="bg2">
                      <a:lumMod val="25000"/>
                    </a:schemeClr>
                  </a:solidFill>
                  <a:latin typeface="Montserrat Light" panose="000004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технологии</a:t>
              </a:r>
              <a:endParaRPr lang="ru-RU" sz="900" dirty="0">
                <a:solidFill>
                  <a:schemeClr val="bg2">
                    <a:lumMod val="25000"/>
                  </a:schemeClr>
                </a:solidFill>
                <a:effectLst/>
                <a:latin typeface="Montserrat Light" panose="000004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="" xmlns:a16="http://schemas.microsoft.com/office/drawing/2014/main" id="{9F2266D4-9A43-5FA1-402C-38C1F9FB5D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0803" y="9685792"/>
              <a:ext cx="356035" cy="938567"/>
            </a:xfrm>
            <a:custGeom>
              <a:avLst/>
              <a:gdLst>
                <a:gd name="connsiteX0" fmla="*/ 169438 w 356035"/>
                <a:gd name="connsiteY0" fmla="*/ 0 h 938567"/>
                <a:gd name="connsiteX1" fmla="*/ 233071 w 356035"/>
                <a:gd name="connsiteY1" fmla="*/ 77123 h 938567"/>
                <a:gd name="connsiteX2" fmla="*/ 356035 w 356035"/>
                <a:gd name="connsiteY2" fmla="*/ 479682 h 938567"/>
                <a:gd name="connsiteX3" fmla="*/ 233071 w 356035"/>
                <a:gd name="connsiteY3" fmla="*/ 882241 h 938567"/>
                <a:gd name="connsiteX4" fmla="*/ 186598 w 356035"/>
                <a:gd name="connsiteY4" fmla="*/ 938567 h 938567"/>
                <a:gd name="connsiteX5" fmla="*/ 122965 w 356035"/>
                <a:gd name="connsiteY5" fmla="*/ 861443 h 938567"/>
                <a:gd name="connsiteX6" fmla="*/ 0 w 356035"/>
                <a:gd name="connsiteY6" fmla="*/ 458884 h 938567"/>
                <a:gd name="connsiteX7" fmla="*/ 122965 w 356035"/>
                <a:gd name="connsiteY7" fmla="*/ 56325 h 93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035" h="938567">
                  <a:moveTo>
                    <a:pt x="169438" y="0"/>
                  </a:moveTo>
                  <a:lnTo>
                    <a:pt x="233071" y="77123"/>
                  </a:lnTo>
                  <a:cubicBezTo>
                    <a:pt x="310704" y="192036"/>
                    <a:pt x="356035" y="330565"/>
                    <a:pt x="356035" y="479682"/>
                  </a:cubicBezTo>
                  <a:cubicBezTo>
                    <a:pt x="356035" y="628799"/>
                    <a:pt x="310704" y="767328"/>
                    <a:pt x="233071" y="882241"/>
                  </a:cubicBezTo>
                  <a:lnTo>
                    <a:pt x="186598" y="938567"/>
                  </a:lnTo>
                  <a:lnTo>
                    <a:pt x="122965" y="861443"/>
                  </a:lnTo>
                  <a:cubicBezTo>
                    <a:pt x="45331" y="746530"/>
                    <a:pt x="0" y="608001"/>
                    <a:pt x="0" y="458884"/>
                  </a:cubicBezTo>
                  <a:cubicBezTo>
                    <a:pt x="0" y="309767"/>
                    <a:pt x="45331" y="171238"/>
                    <a:pt x="122965" y="56325"/>
                  </a:cubicBezTo>
                  <a:close/>
                </a:path>
              </a:pathLst>
            </a:custGeom>
            <a:solidFill>
              <a:srgbClr val="382C77">
                <a:alpha val="49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ru-RU" sz="1000" dirty="0">
                <a:solidFill>
                  <a:srgbClr val="244E96"/>
                </a:solidFill>
                <a:latin typeface="Exo 2 Black" panose="00000A00000000000000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="" xmlns:a16="http://schemas.microsoft.com/office/drawing/2014/main" id="{4942D69E-CAF9-C10B-5609-F50ED3DB4049}"/>
                </a:ext>
              </a:extLst>
            </p:cNvPr>
            <p:cNvSpPr txBox="1"/>
            <p:nvPr/>
          </p:nvSpPr>
          <p:spPr>
            <a:xfrm>
              <a:off x="8194578" y="9814550"/>
              <a:ext cx="17566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effectLst/>
                  <a:latin typeface="Exo 2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Высоко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effectLst/>
                  <a:latin typeface="Exo 2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технологичные компании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2321D16F-B0B6-2334-52E3-FC2DC36837E4}"/>
              </a:ext>
            </a:extLst>
          </p:cNvPr>
          <p:cNvGrpSpPr/>
          <p:nvPr/>
        </p:nvGrpSpPr>
        <p:grpSpPr>
          <a:xfrm>
            <a:off x="0" y="5779512"/>
            <a:ext cx="12192000" cy="1080000"/>
            <a:chOff x="0" y="5779512"/>
            <a:chExt cx="12192000" cy="108000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83625A88-E1E6-7AA2-F55F-5732316FA266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F7AC124D-0808-8B12-86B4-851212464B06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ABF59BDB-683D-19C0-AE93-21EE2A261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484523EA-F4CC-534F-F77E-8CA2D2FA93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38CBFED-0F9B-3784-627C-9878EC156803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B27DD7C1-0798-1A7D-83D2-154193544349}"/>
              </a:ext>
            </a:extLst>
          </p:cNvPr>
          <p:cNvSpPr/>
          <p:nvPr/>
        </p:nvSpPr>
        <p:spPr>
          <a:xfrm>
            <a:off x="-1951" y="0"/>
            <a:ext cx="4364401" cy="5779512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F6BE6C-5978-4530-DEEB-49A23B03A306}"/>
              </a:ext>
            </a:extLst>
          </p:cNvPr>
          <p:cNvSpPr txBox="1"/>
          <p:nvPr/>
        </p:nvSpPr>
        <p:spPr>
          <a:xfrm>
            <a:off x="136293" y="182929"/>
            <a:ext cx="3921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СТРАТЕГИЧЕСКАЯ ЦЕЛЬ ПРОГРАММЫ РАЗВИТИЯ – </a:t>
            </a:r>
          </a:p>
          <a:p>
            <a:endParaRPr lang="ru-RU" sz="2000" u="heavy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  <a:p>
            <a:r>
              <a:rPr lang="ru-RU" sz="2000" u="heavy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ТРАНСФОРМАЦИЯ УНИВЕРСИТЕТА</a:t>
            </a:r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="" xmlns:a16="http://schemas.microsoft.com/office/drawing/2014/main" id="{E27F5617-3FDD-63F7-6C1E-E097390A75F7}"/>
              </a:ext>
            </a:extLst>
          </p:cNvPr>
          <p:cNvSpPr/>
          <p:nvPr/>
        </p:nvSpPr>
        <p:spPr>
          <a:xfrm rot="5400000">
            <a:off x="3171210" y="1137670"/>
            <a:ext cx="1230871" cy="866262"/>
          </a:xfrm>
          <a:prstGeom prst="triangle">
            <a:avLst/>
          </a:prstGeom>
          <a:noFill/>
          <a:ln w="38100">
            <a:solidFill>
              <a:srgbClr val="F70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4CA46EE-4DA0-29E9-A4C7-26B80E39A8B7}"/>
              </a:ext>
            </a:extLst>
          </p:cNvPr>
          <p:cNvSpPr txBox="1"/>
          <p:nvPr/>
        </p:nvSpPr>
        <p:spPr>
          <a:xfrm>
            <a:off x="8445569" y="5994810"/>
            <a:ext cx="32419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rgbClr val="382C77"/>
                </a:solidFill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ВЫПУСКНИК</a:t>
            </a:r>
            <a:r>
              <a:rPr lang="ru-RU" sz="1200" dirty="0">
                <a:solidFill>
                  <a:srgbClr val="382C77"/>
                </a:solidFill>
                <a:latin typeface="Exo 2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          инженер-лидер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8BA4B32-B1AE-E654-DB83-F3692D437A71}"/>
              </a:ext>
            </a:extLst>
          </p:cNvPr>
          <p:cNvSpPr txBox="1"/>
          <p:nvPr/>
        </p:nvSpPr>
        <p:spPr>
          <a:xfrm>
            <a:off x="6087159" y="1429489"/>
            <a:ext cx="2160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точечная разработка  перспективных  наукоемких технологий</a:t>
            </a:r>
          </a:p>
          <a:p>
            <a:pPr marL="17145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участие  в программах социально- экономического развития Российской Федерации и Воронежской области</a:t>
            </a:r>
          </a:p>
          <a:p>
            <a:pPr marL="17145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</a:pPr>
            <a:endParaRPr lang="ru-RU" sz="105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9997A5A-5338-214E-38DC-ECE173C87D42}"/>
              </a:ext>
            </a:extLst>
          </p:cNvPr>
          <p:cNvSpPr txBox="1"/>
          <p:nvPr/>
        </p:nvSpPr>
        <p:spPr>
          <a:xfrm>
            <a:off x="10012216" y="1429489"/>
            <a:ext cx="2160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spcAft>
                <a:spcPts val="300"/>
              </a:spcAft>
              <a:buSzPct val="150000"/>
              <a:buFont typeface="Arial" panose="020B0604020202020204" pitchFamily="34" charset="0"/>
              <a:buChar char="•"/>
              <a:defRPr sz="1050" b="1">
                <a:solidFill>
                  <a:schemeClr val="bg1"/>
                </a:solidFill>
                <a:latin typeface="Montserrat Thin" panose="00000300000000000000" pitchFamily="2" charset="-52"/>
              </a:defRPr>
            </a:lvl1pPr>
          </a:lstStyle>
          <a:p>
            <a:pPr>
              <a:spcAft>
                <a:spcPts val="600"/>
              </a:spcAft>
            </a:pPr>
            <a:r>
              <a:rPr lang="ru-RU" b="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-52"/>
              </a:rPr>
              <a:t>результативное взаимодействие с властью, бизнесом и обществом в деле повышения качества жизни и уровня социального благополучия населения  Российской Федерации и Воронежской области</a:t>
            </a:r>
          </a:p>
        </p:txBody>
      </p:sp>
      <p:cxnSp>
        <p:nvCxnSpPr>
          <p:cNvPr id="151" name="Прямая соединительная линия 150">
            <a:extLst>
              <a:ext uri="{FF2B5EF4-FFF2-40B4-BE49-F238E27FC236}">
                <a16:creationId xmlns="" xmlns:a16="http://schemas.microsoft.com/office/drawing/2014/main" id="{DA8BBA90-85E4-8F7B-0130-33454A3D52A9}"/>
              </a:ext>
            </a:extLst>
          </p:cNvPr>
          <p:cNvCxnSpPr>
            <a:cxnSpLocks/>
          </p:cNvCxnSpPr>
          <p:nvPr/>
        </p:nvCxnSpPr>
        <p:spPr>
          <a:xfrm flipV="1">
            <a:off x="-1951" y="2382691"/>
            <a:ext cx="4346555" cy="91"/>
          </a:xfrm>
          <a:prstGeom prst="line">
            <a:avLst/>
          </a:prstGeom>
          <a:ln w="19050">
            <a:solidFill>
              <a:srgbClr val="F7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Блок-схема: ручное управление 151">
            <a:extLst>
              <a:ext uri="{FF2B5EF4-FFF2-40B4-BE49-F238E27FC236}">
                <a16:creationId xmlns="" xmlns:a16="http://schemas.microsoft.com/office/drawing/2014/main" id="{4C4C93D9-2D32-4972-2A7C-F27CA8805E06}"/>
              </a:ext>
            </a:extLst>
          </p:cNvPr>
          <p:cNvSpPr/>
          <p:nvPr/>
        </p:nvSpPr>
        <p:spPr>
          <a:xfrm>
            <a:off x="1281774" y="2382782"/>
            <a:ext cx="1825418" cy="357497"/>
          </a:xfrm>
          <a:prstGeom prst="flowChartManualOperation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/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280CE1D0-468F-C8F9-2A7F-446ABF8D8BBD}"/>
              </a:ext>
            </a:extLst>
          </p:cNvPr>
          <p:cNvSpPr txBox="1"/>
          <p:nvPr/>
        </p:nvSpPr>
        <p:spPr>
          <a:xfrm>
            <a:off x="1412333" y="2389001"/>
            <a:ext cx="1471477" cy="37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44">
              <a:lnSpc>
                <a:spcPts val="2268"/>
              </a:lnSpc>
              <a:defRPr/>
            </a:pPr>
            <a:r>
              <a:rPr lang="en-US" sz="1814" dirty="0">
                <a:solidFill>
                  <a:schemeClr val="bg1"/>
                </a:solidFill>
                <a:latin typeface="Montserrat ExtraBold" panose="00000900000000000000" pitchFamily="2" charset="-52"/>
              </a:rPr>
              <a:t>KPI</a:t>
            </a:r>
            <a:r>
              <a:rPr lang="ru-RU" sz="1814" dirty="0">
                <a:solidFill>
                  <a:schemeClr val="bg1"/>
                </a:solidFill>
                <a:latin typeface="Montserrat ExtraBold" panose="00000900000000000000" pitchFamily="2" charset="-52"/>
              </a:rPr>
              <a:t> 2032</a:t>
            </a:r>
          </a:p>
        </p:txBody>
      </p:sp>
      <p:grpSp>
        <p:nvGrpSpPr>
          <p:cNvPr id="154" name="Группа 153">
            <a:extLst>
              <a:ext uri="{FF2B5EF4-FFF2-40B4-BE49-F238E27FC236}">
                <a16:creationId xmlns="" xmlns:a16="http://schemas.microsoft.com/office/drawing/2014/main" id="{064B7A35-B415-B9D1-3AD2-4F1F7CFD55EF}"/>
              </a:ext>
            </a:extLst>
          </p:cNvPr>
          <p:cNvGrpSpPr/>
          <p:nvPr/>
        </p:nvGrpSpPr>
        <p:grpSpPr>
          <a:xfrm>
            <a:off x="160377" y="2751439"/>
            <a:ext cx="2385647" cy="1073879"/>
            <a:chOff x="533596" y="3162887"/>
            <a:chExt cx="2629734" cy="1183752"/>
          </a:xfrm>
        </p:grpSpPr>
        <p:grpSp>
          <p:nvGrpSpPr>
            <p:cNvPr id="155" name="Группа 154">
              <a:extLst>
                <a:ext uri="{FF2B5EF4-FFF2-40B4-BE49-F238E27FC236}">
                  <a16:creationId xmlns="" xmlns:a16="http://schemas.microsoft.com/office/drawing/2014/main" id="{84744130-B593-345A-E983-1265537FA844}"/>
                </a:ext>
              </a:extLst>
            </p:cNvPr>
            <p:cNvGrpSpPr/>
            <p:nvPr/>
          </p:nvGrpSpPr>
          <p:grpSpPr>
            <a:xfrm>
              <a:off x="533596" y="3162887"/>
              <a:ext cx="2629734" cy="1183752"/>
              <a:chOff x="535917" y="1007558"/>
              <a:chExt cx="2629734" cy="1183752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="" xmlns:a16="http://schemas.microsoft.com/office/drawing/2014/main" id="{308C3AEC-5176-AFDB-DF0F-889BC62F3BFA}"/>
                  </a:ext>
                </a:extLst>
              </p:cNvPr>
              <p:cNvSpPr txBox="1"/>
              <p:nvPr/>
            </p:nvSpPr>
            <p:spPr>
              <a:xfrm>
                <a:off x="543842" y="1474044"/>
                <a:ext cx="2385577" cy="717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907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общее количество обучающихся по основным образовательным программам на всех формах обучения</a:t>
                </a:r>
                <a:endParaRPr lang="ru-RU" sz="998" b="1" dirty="0">
                  <a:solidFill>
                    <a:schemeClr val="bg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="" xmlns:a16="http://schemas.microsoft.com/office/drawing/2014/main" id="{CA7B9773-10B8-1AE6-B56C-4CD711CC10CA}"/>
                  </a:ext>
                </a:extLst>
              </p:cNvPr>
              <p:cNvSpPr txBox="1"/>
              <p:nvPr/>
            </p:nvSpPr>
            <p:spPr>
              <a:xfrm>
                <a:off x="535917" y="1011409"/>
                <a:ext cx="2629734" cy="59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>
                    <a:gradFill>
                      <a:gsLst>
                        <a:gs pos="2000">
                          <a:srgbClr val="0A81CA"/>
                        </a:gs>
                        <a:gs pos="46000">
                          <a:srgbClr val="244E96"/>
                        </a:gs>
                        <a:gs pos="100000">
                          <a:srgbClr val="382B76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2903" dirty="0">
                    <a:solidFill>
                      <a:schemeClr val="bg1"/>
                    </a:solidFill>
                  </a:rPr>
                  <a:t>9 900 </a:t>
                </a:r>
                <a:r>
                  <a:rPr lang="ru-RU" sz="1089" b="1" dirty="0">
                    <a:solidFill>
                      <a:schemeClr val="bg1"/>
                    </a:solidFill>
                    <a:latin typeface="Exo 2 Black" charset="-52"/>
                  </a:rPr>
                  <a:t>чел.</a:t>
                </a:r>
                <a:endParaRPr lang="ru-RU" sz="1452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="" xmlns:a16="http://schemas.microsoft.com/office/drawing/2014/main" id="{06CB866E-A8C6-A0C8-B8CB-69D34F025734}"/>
                  </a:ext>
                </a:extLst>
              </p:cNvPr>
              <p:cNvSpPr txBox="1"/>
              <p:nvPr/>
            </p:nvSpPr>
            <p:spPr>
              <a:xfrm>
                <a:off x="1671776" y="1007558"/>
                <a:ext cx="349098" cy="409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1814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156" name="Стрелка: вверх 155">
              <a:extLst>
                <a:ext uri="{FF2B5EF4-FFF2-40B4-BE49-F238E27FC236}">
                  <a16:creationId xmlns="" xmlns:a16="http://schemas.microsoft.com/office/drawing/2014/main" id="{307CDDF2-1D08-5442-CECC-DA38B68A9273}"/>
                </a:ext>
              </a:extLst>
            </p:cNvPr>
            <p:cNvSpPr/>
            <p:nvPr/>
          </p:nvSpPr>
          <p:spPr>
            <a:xfrm>
              <a:off x="2130168" y="3272970"/>
              <a:ext cx="714561" cy="369333"/>
            </a:xfrm>
            <a:prstGeom prst="upArrow">
              <a:avLst>
                <a:gd name="adj1" fmla="val 72500"/>
                <a:gd name="adj2" fmla="val 35857"/>
              </a:avLst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="" xmlns:a16="http://schemas.microsoft.com/office/drawing/2014/main" id="{8AFA7178-EAC3-9F13-834B-B269D9F460AB}"/>
                </a:ext>
              </a:extLst>
            </p:cNvPr>
            <p:cNvSpPr txBox="1"/>
            <p:nvPr/>
          </p:nvSpPr>
          <p:spPr>
            <a:xfrm>
              <a:off x="2409440" y="3373631"/>
              <a:ext cx="688914" cy="31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solidFill>
                    <a:schemeClr val="bg2">
                      <a:lumMod val="25000"/>
                    </a:schemeClr>
                  </a:solidFill>
                  <a:latin typeface="Exo 2 Black" panose="00000A00000000000000" pitchFamily="2" charset="-52"/>
                </a:defRPr>
              </a:lvl1pPr>
            </a:lstStyle>
            <a:p>
              <a:r>
                <a:rPr lang="ru-RU" sz="1270" b="1" dirty="0">
                  <a:solidFill>
                    <a:schemeClr val="bg1"/>
                  </a:solidFill>
                </a:rPr>
                <a:t>25 %</a:t>
              </a: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="" xmlns:a16="http://schemas.microsoft.com/office/drawing/2014/main" id="{474B8682-18BF-7505-E345-A430CBBA6BC7}"/>
              </a:ext>
            </a:extLst>
          </p:cNvPr>
          <p:cNvGrpSpPr/>
          <p:nvPr/>
        </p:nvGrpSpPr>
        <p:grpSpPr>
          <a:xfrm>
            <a:off x="144852" y="3977156"/>
            <a:ext cx="2584800" cy="679736"/>
            <a:chOff x="4629053" y="3128957"/>
            <a:chExt cx="2849263" cy="749283"/>
          </a:xfrm>
        </p:grpSpPr>
        <p:grpSp>
          <p:nvGrpSpPr>
            <p:cNvPr id="163" name="Группа 162">
              <a:extLst>
                <a:ext uri="{FF2B5EF4-FFF2-40B4-BE49-F238E27FC236}">
                  <a16:creationId xmlns="" xmlns:a16="http://schemas.microsoft.com/office/drawing/2014/main" id="{17143383-03E4-83F8-9255-5D26649FAC9C}"/>
                </a:ext>
              </a:extLst>
            </p:cNvPr>
            <p:cNvGrpSpPr/>
            <p:nvPr/>
          </p:nvGrpSpPr>
          <p:grpSpPr>
            <a:xfrm>
              <a:off x="4629053" y="3128957"/>
              <a:ext cx="2849263" cy="749283"/>
              <a:chOff x="523859" y="1011410"/>
              <a:chExt cx="2849263" cy="749283"/>
            </a:xfrm>
          </p:grpSpPr>
          <p:sp>
            <p:nvSpPr>
              <p:cNvPr id="171" name="TextBox 170">
                <a:extLst>
                  <a:ext uri="{FF2B5EF4-FFF2-40B4-BE49-F238E27FC236}">
                    <a16:creationId xmlns="" xmlns:a16="http://schemas.microsoft.com/office/drawing/2014/main" id="{140EC72B-EE85-72B3-A6F4-A1D10B2B6D6C}"/>
                  </a:ext>
                </a:extLst>
              </p:cNvPr>
              <p:cNvSpPr txBox="1"/>
              <p:nvPr/>
            </p:nvSpPr>
            <p:spPr>
              <a:xfrm>
                <a:off x="523859" y="1505041"/>
                <a:ext cx="2849263" cy="25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907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общий объем НИОКР 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="" xmlns:a16="http://schemas.microsoft.com/office/drawing/2014/main" id="{FE8EBC66-68B9-4602-79CB-138D0C92152A}"/>
                  </a:ext>
                </a:extLst>
              </p:cNvPr>
              <p:cNvSpPr txBox="1"/>
              <p:nvPr/>
            </p:nvSpPr>
            <p:spPr>
              <a:xfrm>
                <a:off x="535917" y="1011410"/>
                <a:ext cx="2252492" cy="594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>
                    <a:gradFill>
                      <a:gsLst>
                        <a:gs pos="2000">
                          <a:srgbClr val="0A81CA"/>
                        </a:gs>
                        <a:gs pos="46000">
                          <a:srgbClr val="244E96"/>
                        </a:gs>
                        <a:gs pos="100000">
                          <a:srgbClr val="382B76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2903" dirty="0">
                    <a:solidFill>
                      <a:schemeClr val="bg1"/>
                    </a:solidFill>
                  </a:rPr>
                  <a:t>350 </a:t>
                </a:r>
                <a:r>
                  <a:rPr lang="ru-RU" sz="1089" dirty="0">
                    <a:solidFill>
                      <a:schemeClr val="bg1"/>
                    </a:solidFill>
                  </a:rPr>
                  <a:t>млн руб</a:t>
                </a:r>
                <a:r>
                  <a:rPr lang="ru-RU" sz="1452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="" xmlns:a16="http://schemas.microsoft.com/office/drawing/2014/main" id="{04EB6542-0536-72C3-DF63-E9989A85B1B4}"/>
                  </a:ext>
                </a:extLst>
              </p:cNvPr>
              <p:cNvSpPr txBox="1"/>
              <p:nvPr/>
            </p:nvSpPr>
            <p:spPr>
              <a:xfrm>
                <a:off x="1316795" y="1030629"/>
                <a:ext cx="349098" cy="409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1814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165" name="Стрелка: вверх 164">
              <a:extLst>
                <a:ext uri="{FF2B5EF4-FFF2-40B4-BE49-F238E27FC236}">
                  <a16:creationId xmlns="" xmlns:a16="http://schemas.microsoft.com/office/drawing/2014/main" id="{FEC1C2FD-0A1C-6B9C-122F-26D994069E17}"/>
                </a:ext>
              </a:extLst>
            </p:cNvPr>
            <p:cNvSpPr/>
            <p:nvPr/>
          </p:nvSpPr>
          <p:spPr>
            <a:xfrm>
              <a:off x="6203940" y="3223999"/>
              <a:ext cx="714561" cy="396000"/>
            </a:xfrm>
            <a:prstGeom prst="upArrow">
              <a:avLst>
                <a:gd name="adj1" fmla="val 72500"/>
                <a:gd name="adj2" fmla="val 35857"/>
              </a:avLst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="" xmlns:a16="http://schemas.microsoft.com/office/drawing/2014/main" id="{25E7B168-F99E-7372-6E17-13767E7400DF}"/>
                </a:ext>
              </a:extLst>
            </p:cNvPr>
            <p:cNvSpPr txBox="1"/>
            <p:nvPr/>
          </p:nvSpPr>
          <p:spPr>
            <a:xfrm>
              <a:off x="6446192" y="3332788"/>
              <a:ext cx="903301" cy="532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solidFill>
                    <a:schemeClr val="bg2">
                      <a:lumMod val="25000"/>
                    </a:schemeClr>
                  </a:solidFill>
                  <a:latin typeface="Exo 2 Black" panose="00000A00000000000000" pitchFamily="2" charset="-52"/>
                </a:defRPr>
              </a:lvl1pPr>
            </a:lstStyle>
            <a:p>
              <a:r>
                <a:rPr lang="ru-RU" sz="1270" b="1" dirty="0">
                  <a:solidFill>
                    <a:schemeClr val="bg1"/>
                  </a:solidFill>
                </a:rPr>
                <a:t>2,5 раза</a:t>
              </a:r>
            </a:p>
          </p:txBody>
        </p:sp>
      </p:grpSp>
      <p:grpSp>
        <p:nvGrpSpPr>
          <p:cNvPr id="184" name="Группа 183">
            <a:extLst>
              <a:ext uri="{FF2B5EF4-FFF2-40B4-BE49-F238E27FC236}">
                <a16:creationId xmlns="" xmlns:a16="http://schemas.microsoft.com/office/drawing/2014/main" id="{FBE4AAA0-D509-6D9C-6DDB-E9694D242D86}"/>
              </a:ext>
            </a:extLst>
          </p:cNvPr>
          <p:cNvGrpSpPr/>
          <p:nvPr/>
        </p:nvGrpSpPr>
        <p:grpSpPr>
          <a:xfrm>
            <a:off x="129151" y="4808682"/>
            <a:ext cx="2665479" cy="1013671"/>
            <a:chOff x="4606480" y="3128957"/>
            <a:chExt cx="2938197" cy="1117385"/>
          </a:xfrm>
        </p:grpSpPr>
        <p:grpSp>
          <p:nvGrpSpPr>
            <p:cNvPr id="185" name="Группа 184">
              <a:extLst>
                <a:ext uri="{FF2B5EF4-FFF2-40B4-BE49-F238E27FC236}">
                  <a16:creationId xmlns="" xmlns:a16="http://schemas.microsoft.com/office/drawing/2014/main" id="{4C7ADA84-E3E1-67F6-ED73-8E71D89CA7EC}"/>
                </a:ext>
              </a:extLst>
            </p:cNvPr>
            <p:cNvGrpSpPr/>
            <p:nvPr/>
          </p:nvGrpSpPr>
          <p:grpSpPr>
            <a:xfrm>
              <a:off x="4606480" y="3128957"/>
              <a:ext cx="2938197" cy="1117385"/>
              <a:chOff x="501286" y="1011410"/>
              <a:chExt cx="2938197" cy="1117385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="" xmlns:a16="http://schemas.microsoft.com/office/drawing/2014/main" id="{4EC19138-2CB1-AFDE-D89C-4CE496190508}"/>
                  </a:ext>
                </a:extLst>
              </p:cNvPr>
              <p:cNvSpPr txBox="1"/>
              <p:nvPr/>
            </p:nvSpPr>
            <p:spPr>
              <a:xfrm>
                <a:off x="501286" y="1565400"/>
                <a:ext cx="2501070" cy="563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907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объем доходов от результатов интеллектуальной деятельности на 1 НПР 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="" xmlns:a16="http://schemas.microsoft.com/office/drawing/2014/main" id="{7399E92E-678F-5630-4458-057FD14A8D9A}"/>
                  </a:ext>
                </a:extLst>
              </p:cNvPr>
              <p:cNvSpPr txBox="1"/>
              <p:nvPr/>
            </p:nvSpPr>
            <p:spPr>
              <a:xfrm>
                <a:off x="535916" y="1011410"/>
                <a:ext cx="2903567" cy="717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>
                    <a:gradFill>
                      <a:gsLst>
                        <a:gs pos="2000">
                          <a:srgbClr val="0A81CA"/>
                        </a:gs>
                        <a:gs pos="46000">
                          <a:srgbClr val="244E96"/>
                        </a:gs>
                        <a:gs pos="100000">
                          <a:srgbClr val="382B76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2903" dirty="0">
                    <a:solidFill>
                      <a:schemeClr val="bg1"/>
                    </a:solidFill>
                  </a:rPr>
                  <a:t>2,5</a:t>
                </a:r>
                <a:r>
                  <a:rPr lang="ru-RU" sz="3629" dirty="0">
                    <a:solidFill>
                      <a:schemeClr val="bg1"/>
                    </a:solidFill>
                  </a:rPr>
                  <a:t> </a:t>
                </a:r>
                <a:r>
                  <a:rPr lang="ru-RU" sz="1089" dirty="0">
                    <a:solidFill>
                      <a:schemeClr val="bg1"/>
                    </a:solidFill>
                  </a:rPr>
                  <a:t>тыс. руб.</a:t>
                </a:r>
                <a:endParaRPr lang="ru-RU" sz="1452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="" xmlns:a16="http://schemas.microsoft.com/office/drawing/2014/main" id="{52CE4665-CD85-7276-1E8D-C1334B7FD3FD}"/>
                  </a:ext>
                </a:extLst>
              </p:cNvPr>
              <p:cNvSpPr txBox="1"/>
              <p:nvPr/>
            </p:nvSpPr>
            <p:spPr>
              <a:xfrm>
                <a:off x="1177091" y="1105919"/>
                <a:ext cx="349098" cy="409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1814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186" name="Стрелка: вверх 185">
              <a:extLst>
                <a:ext uri="{FF2B5EF4-FFF2-40B4-BE49-F238E27FC236}">
                  <a16:creationId xmlns="" xmlns:a16="http://schemas.microsoft.com/office/drawing/2014/main" id="{6365D768-3722-FF0D-2EC7-D6162B32669C}"/>
                </a:ext>
              </a:extLst>
            </p:cNvPr>
            <p:cNvSpPr/>
            <p:nvPr/>
          </p:nvSpPr>
          <p:spPr>
            <a:xfrm>
              <a:off x="6082855" y="3328159"/>
              <a:ext cx="714561" cy="396000"/>
            </a:xfrm>
            <a:prstGeom prst="upArrow">
              <a:avLst>
                <a:gd name="adj1" fmla="val 72500"/>
                <a:gd name="adj2" fmla="val 35857"/>
              </a:avLst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187" name="TextBox 186">
              <a:extLst>
                <a:ext uri="{FF2B5EF4-FFF2-40B4-BE49-F238E27FC236}">
                  <a16:creationId xmlns="" xmlns:a16="http://schemas.microsoft.com/office/drawing/2014/main" id="{43CBF729-69ED-A735-69AE-0A278634E5F6}"/>
                </a:ext>
              </a:extLst>
            </p:cNvPr>
            <p:cNvSpPr txBox="1"/>
            <p:nvPr/>
          </p:nvSpPr>
          <p:spPr>
            <a:xfrm>
              <a:off x="6334771" y="3437846"/>
              <a:ext cx="985402" cy="31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solidFill>
                    <a:schemeClr val="bg2">
                      <a:lumMod val="25000"/>
                    </a:schemeClr>
                  </a:solidFill>
                  <a:latin typeface="Exo 2 Black" panose="00000A00000000000000" pitchFamily="2" charset="-52"/>
                </a:defRPr>
              </a:lvl1pPr>
            </a:lstStyle>
            <a:p>
              <a:r>
                <a:rPr lang="ru-RU" sz="1270" b="1" dirty="0">
                  <a:solidFill>
                    <a:schemeClr val="bg1"/>
                  </a:solidFill>
                </a:rPr>
                <a:t>2,0 раза</a:t>
              </a:r>
            </a:p>
          </p:txBody>
        </p:sp>
      </p:grpSp>
      <p:grpSp>
        <p:nvGrpSpPr>
          <p:cNvPr id="191" name="Группа 190">
            <a:extLst>
              <a:ext uri="{FF2B5EF4-FFF2-40B4-BE49-F238E27FC236}">
                <a16:creationId xmlns="" xmlns:a16="http://schemas.microsoft.com/office/drawing/2014/main" id="{758483EF-5594-02C4-2D25-30E889848B81}"/>
              </a:ext>
            </a:extLst>
          </p:cNvPr>
          <p:cNvGrpSpPr/>
          <p:nvPr/>
        </p:nvGrpSpPr>
        <p:grpSpPr>
          <a:xfrm>
            <a:off x="2487079" y="3230806"/>
            <a:ext cx="1996322" cy="783783"/>
            <a:chOff x="673496" y="5137778"/>
            <a:chExt cx="2200575" cy="863976"/>
          </a:xfrm>
        </p:grpSpPr>
        <p:grpSp>
          <p:nvGrpSpPr>
            <p:cNvPr id="192" name="Группа 191">
              <a:extLst>
                <a:ext uri="{FF2B5EF4-FFF2-40B4-BE49-F238E27FC236}">
                  <a16:creationId xmlns="" xmlns:a16="http://schemas.microsoft.com/office/drawing/2014/main" id="{607EFD2D-661A-DDAC-E228-357A10A056AC}"/>
                </a:ext>
              </a:extLst>
            </p:cNvPr>
            <p:cNvGrpSpPr/>
            <p:nvPr/>
          </p:nvGrpSpPr>
          <p:grpSpPr>
            <a:xfrm>
              <a:off x="673496" y="5137778"/>
              <a:ext cx="2200575" cy="863976"/>
              <a:chOff x="535917" y="1011410"/>
              <a:chExt cx="2200575" cy="863976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="" xmlns:a16="http://schemas.microsoft.com/office/drawing/2014/main" id="{FDDC54B7-C63C-AA90-C522-8A8D9061866C}"/>
                  </a:ext>
                </a:extLst>
              </p:cNvPr>
              <p:cNvSpPr txBox="1"/>
              <p:nvPr/>
            </p:nvSpPr>
            <p:spPr>
              <a:xfrm>
                <a:off x="558925" y="1465863"/>
                <a:ext cx="1863590" cy="409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907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доля иностранных обучающихся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="" xmlns:a16="http://schemas.microsoft.com/office/drawing/2014/main" id="{F71CBCF2-A4E9-C1C8-A8FF-4E27FC54044A}"/>
                  </a:ext>
                </a:extLst>
              </p:cNvPr>
              <p:cNvSpPr txBox="1"/>
              <p:nvPr/>
            </p:nvSpPr>
            <p:spPr>
              <a:xfrm>
                <a:off x="535917" y="1011410"/>
                <a:ext cx="2200575" cy="594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>
                    <a:gradFill>
                      <a:gsLst>
                        <a:gs pos="2000">
                          <a:srgbClr val="0A81CA"/>
                        </a:gs>
                        <a:gs pos="46000">
                          <a:srgbClr val="244E96"/>
                        </a:gs>
                        <a:gs pos="100000">
                          <a:srgbClr val="382B76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2903" dirty="0">
                    <a:solidFill>
                      <a:schemeClr val="bg1"/>
                    </a:solidFill>
                  </a:rPr>
                  <a:t>8</a:t>
                </a:r>
                <a:endParaRPr lang="ru-RU" sz="108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="" xmlns:a16="http://schemas.microsoft.com/office/drawing/2014/main" id="{5ED1C6D6-5B86-831B-428E-1898166C45F3}"/>
                  </a:ext>
                </a:extLst>
              </p:cNvPr>
              <p:cNvSpPr txBox="1"/>
              <p:nvPr/>
            </p:nvSpPr>
            <p:spPr>
              <a:xfrm>
                <a:off x="811512" y="1050045"/>
                <a:ext cx="349098" cy="409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1814" dirty="0">
                    <a:solidFill>
                      <a:schemeClr val="bg1"/>
                    </a:solidFill>
                  </a:rPr>
                  <a:t>%</a:t>
                </a:r>
              </a:p>
            </p:txBody>
          </p:sp>
        </p:grpSp>
        <p:sp>
          <p:nvSpPr>
            <p:cNvPr id="193" name="Стрелка: вверх 192">
              <a:extLst>
                <a:ext uri="{FF2B5EF4-FFF2-40B4-BE49-F238E27FC236}">
                  <a16:creationId xmlns="" xmlns:a16="http://schemas.microsoft.com/office/drawing/2014/main" id="{702BD880-FB31-5CF4-FB2B-B635F25DD977}"/>
                </a:ext>
              </a:extLst>
            </p:cNvPr>
            <p:cNvSpPr/>
            <p:nvPr/>
          </p:nvSpPr>
          <p:spPr>
            <a:xfrm>
              <a:off x="1269296" y="5239660"/>
              <a:ext cx="714561" cy="369332"/>
            </a:xfrm>
            <a:prstGeom prst="upArrow">
              <a:avLst>
                <a:gd name="adj1" fmla="val 75313"/>
                <a:gd name="adj2" fmla="val 35857"/>
              </a:avLst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="" xmlns:a16="http://schemas.microsoft.com/office/drawing/2014/main" id="{3DADD9F8-48B2-FD11-C69C-9F83D825293A}"/>
                </a:ext>
              </a:extLst>
            </p:cNvPr>
            <p:cNvSpPr txBox="1"/>
            <p:nvPr/>
          </p:nvSpPr>
          <p:spPr>
            <a:xfrm>
              <a:off x="1537264" y="5330229"/>
              <a:ext cx="994130" cy="31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solidFill>
                    <a:schemeClr val="bg2">
                      <a:lumMod val="25000"/>
                    </a:schemeClr>
                  </a:solidFill>
                  <a:latin typeface="Exo 2 Black" panose="00000A00000000000000" pitchFamily="2" charset="-52"/>
                </a:defRPr>
              </a:lvl1pPr>
            </a:lstStyle>
            <a:p>
              <a:r>
                <a:rPr lang="ru-RU" sz="1270" b="1" dirty="0">
                  <a:solidFill>
                    <a:schemeClr val="bg1"/>
                  </a:solidFill>
                </a:rPr>
                <a:t>2,5 раза</a:t>
              </a:r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="" xmlns:a16="http://schemas.microsoft.com/office/drawing/2014/main" id="{273B099C-AE7C-EFA5-B34E-F4CFE6BB17ED}"/>
              </a:ext>
            </a:extLst>
          </p:cNvPr>
          <p:cNvGrpSpPr/>
          <p:nvPr/>
        </p:nvGrpSpPr>
        <p:grpSpPr>
          <a:xfrm>
            <a:off x="2487079" y="4418322"/>
            <a:ext cx="2247299" cy="680000"/>
            <a:chOff x="7920426" y="2985057"/>
            <a:chExt cx="2477231" cy="749574"/>
          </a:xfrm>
        </p:grpSpPr>
        <p:grpSp>
          <p:nvGrpSpPr>
            <p:cNvPr id="199" name="Группа 198">
              <a:extLst>
                <a:ext uri="{FF2B5EF4-FFF2-40B4-BE49-F238E27FC236}">
                  <a16:creationId xmlns="" xmlns:a16="http://schemas.microsoft.com/office/drawing/2014/main" id="{938D2281-FD20-4614-D4D5-5A551CB0197D}"/>
                </a:ext>
              </a:extLst>
            </p:cNvPr>
            <p:cNvGrpSpPr/>
            <p:nvPr/>
          </p:nvGrpSpPr>
          <p:grpSpPr>
            <a:xfrm>
              <a:off x="7920426" y="2985057"/>
              <a:ext cx="2477231" cy="749574"/>
              <a:chOff x="520059" y="1011410"/>
              <a:chExt cx="2477231" cy="749574"/>
            </a:xfrm>
          </p:grpSpPr>
          <p:sp>
            <p:nvSpPr>
              <p:cNvPr id="202" name="TextBox 201">
                <a:extLst>
                  <a:ext uri="{FF2B5EF4-FFF2-40B4-BE49-F238E27FC236}">
                    <a16:creationId xmlns="" xmlns:a16="http://schemas.microsoft.com/office/drawing/2014/main" id="{922D116D-14FF-DD8D-F432-1FB1B07B3FC5}"/>
                  </a:ext>
                </a:extLst>
              </p:cNvPr>
              <p:cNvSpPr txBox="1"/>
              <p:nvPr/>
            </p:nvSpPr>
            <p:spPr>
              <a:xfrm>
                <a:off x="520059" y="1505332"/>
                <a:ext cx="2477231" cy="25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907" dirty="0">
                    <a:solidFill>
                      <a:schemeClr val="bg1"/>
                    </a:solidFill>
                    <a:latin typeface="Montserrat" panose="00000500000000000000" pitchFamily="2" charset="-52"/>
                  </a:rPr>
                  <a:t>средний балл ЕГЭ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="" xmlns:a16="http://schemas.microsoft.com/office/drawing/2014/main" id="{387A6A50-91B0-13EF-5B95-9C11E96EC390}"/>
                  </a:ext>
                </a:extLst>
              </p:cNvPr>
              <p:cNvSpPr txBox="1"/>
              <p:nvPr/>
            </p:nvSpPr>
            <p:spPr>
              <a:xfrm>
                <a:off x="535918" y="1011410"/>
                <a:ext cx="708930" cy="594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>
                    <a:gradFill>
                      <a:gsLst>
                        <a:gs pos="2000">
                          <a:srgbClr val="0A81CA"/>
                        </a:gs>
                        <a:gs pos="46000">
                          <a:srgbClr val="244E96"/>
                        </a:gs>
                        <a:gs pos="100000">
                          <a:srgbClr val="382B76"/>
                        </a:gs>
                      </a:gsLst>
                      <a:lin ang="0" scaled="1"/>
                    </a:gra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2903" dirty="0">
                    <a:solidFill>
                      <a:schemeClr val="bg1"/>
                    </a:solidFill>
                  </a:rPr>
                  <a:t>65</a:t>
                </a:r>
              </a:p>
            </p:txBody>
          </p:sp>
          <p:sp>
            <p:nvSpPr>
              <p:cNvPr id="204" name="TextBox 203">
                <a:extLst>
                  <a:ext uri="{FF2B5EF4-FFF2-40B4-BE49-F238E27FC236}">
                    <a16:creationId xmlns="" xmlns:a16="http://schemas.microsoft.com/office/drawing/2014/main" id="{713897E6-3090-9121-7191-636F034E6255}"/>
                  </a:ext>
                </a:extLst>
              </p:cNvPr>
              <p:cNvSpPr txBox="1"/>
              <p:nvPr/>
            </p:nvSpPr>
            <p:spPr>
              <a:xfrm>
                <a:off x="1059716" y="1013629"/>
                <a:ext cx="349098" cy="409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bg2">
                        <a:lumMod val="25000"/>
                      </a:schemeClr>
                    </a:solidFill>
                    <a:latin typeface="Exo 2 Black" panose="00000A00000000000000" pitchFamily="2" charset="-52"/>
                  </a:defRPr>
                </a:lvl1pPr>
              </a:lstStyle>
              <a:p>
                <a:r>
                  <a:rPr lang="ru-RU" sz="1814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sp>
          <p:nvSpPr>
            <p:cNvPr id="200" name="Стрелка: вверх 199">
              <a:extLst>
                <a:ext uri="{FF2B5EF4-FFF2-40B4-BE49-F238E27FC236}">
                  <a16:creationId xmlns="" xmlns:a16="http://schemas.microsoft.com/office/drawing/2014/main" id="{5426E751-C898-85F0-B6D3-618CE23A6F70}"/>
                </a:ext>
              </a:extLst>
            </p:cNvPr>
            <p:cNvSpPr/>
            <p:nvPr/>
          </p:nvSpPr>
          <p:spPr>
            <a:xfrm>
              <a:off x="8714128" y="3109709"/>
              <a:ext cx="587783" cy="369333"/>
            </a:xfrm>
            <a:prstGeom prst="upArrow">
              <a:avLst>
                <a:gd name="adj1" fmla="val 72500"/>
                <a:gd name="adj2" fmla="val 35857"/>
              </a:avLst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="" xmlns:a16="http://schemas.microsoft.com/office/drawing/2014/main" id="{E78A7541-6F9F-5A5E-78F2-9090A0719040}"/>
                </a:ext>
              </a:extLst>
            </p:cNvPr>
            <p:cNvSpPr txBox="1"/>
            <p:nvPr/>
          </p:nvSpPr>
          <p:spPr>
            <a:xfrm>
              <a:off x="8962945" y="3216335"/>
              <a:ext cx="1128740" cy="31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>
                  <a:solidFill>
                    <a:schemeClr val="bg2">
                      <a:lumMod val="25000"/>
                    </a:schemeClr>
                  </a:solidFill>
                  <a:latin typeface="Exo 2 Black" panose="00000A00000000000000" pitchFamily="2" charset="-52"/>
                </a:defRPr>
              </a:lvl1pPr>
            </a:lstStyle>
            <a:p>
              <a:r>
                <a:rPr lang="ru-RU" sz="1270" b="1" dirty="0">
                  <a:solidFill>
                    <a:schemeClr val="bg1"/>
                  </a:solidFill>
                </a:rPr>
                <a:t>1,5 балла</a:t>
              </a:r>
            </a:p>
          </p:txBody>
        </p:sp>
      </p:grpSp>
      <p:sp>
        <p:nvSpPr>
          <p:cNvPr id="17" name="Блок-схема: альтернативный процесс 16">
            <a:extLst>
              <a:ext uri="{FF2B5EF4-FFF2-40B4-BE49-F238E27FC236}">
                <a16:creationId xmlns="" xmlns:a16="http://schemas.microsoft.com/office/drawing/2014/main" id="{0A334003-9B01-B8A4-BE71-1B91BAFB8DC0}"/>
              </a:ext>
            </a:extLst>
          </p:cNvPr>
          <p:cNvSpPr>
            <a:spLocks noChangeAspect="1"/>
          </p:cNvSpPr>
          <p:nvPr/>
        </p:nvSpPr>
        <p:spPr>
          <a:xfrm>
            <a:off x="11719749" y="73781"/>
            <a:ext cx="386665" cy="38329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213505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E165904-6B74-A763-FE76-8147800DE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B6F1E412-EE52-7161-7217-1395EBD22A58}"/>
              </a:ext>
            </a:extLst>
          </p:cNvPr>
          <p:cNvSpPr/>
          <p:nvPr/>
        </p:nvSpPr>
        <p:spPr>
          <a:xfrm>
            <a:off x="5148562" y="971609"/>
            <a:ext cx="6367163" cy="5702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E3FE7845-D748-B758-1185-8F84E54F4610}"/>
              </a:ext>
            </a:extLst>
          </p:cNvPr>
          <p:cNvSpPr/>
          <p:nvPr/>
        </p:nvSpPr>
        <p:spPr>
          <a:xfrm>
            <a:off x="761998" y="4771980"/>
            <a:ext cx="3579018" cy="19022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4E7D69AF-B6C6-4749-C3FF-72675A58820E}"/>
              </a:ext>
            </a:extLst>
          </p:cNvPr>
          <p:cNvSpPr/>
          <p:nvPr/>
        </p:nvSpPr>
        <p:spPr>
          <a:xfrm>
            <a:off x="770984" y="2943428"/>
            <a:ext cx="3579018" cy="17838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84254FC5-456F-ABEC-1EE6-9B15DC8276CB}"/>
              </a:ext>
            </a:extLst>
          </p:cNvPr>
          <p:cNvSpPr/>
          <p:nvPr/>
        </p:nvSpPr>
        <p:spPr>
          <a:xfrm>
            <a:off x="761999" y="933326"/>
            <a:ext cx="3579017" cy="1968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81ADDC5-7F7E-F3A5-C3F6-B6062223B351}"/>
              </a:ext>
            </a:extLst>
          </p:cNvPr>
          <p:cNvSpPr txBox="1"/>
          <p:nvPr/>
        </p:nvSpPr>
        <p:spPr>
          <a:xfrm>
            <a:off x="226239" y="132385"/>
            <a:ext cx="11880175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82C77"/>
                </a:solidFill>
                <a:effectLst/>
                <a:uLnTx/>
                <a:uFillTx/>
                <a:latin typeface="Montserrat" panose="00000500000000000000" pitchFamily="2" charset="-52"/>
              </a:rPr>
              <a:t>Прогрессивные инженерные школы (ПИШ ВГУИТ):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82C77"/>
                </a:solidFill>
                <a:effectLst/>
                <a:uLnTx/>
                <a:uFillTx/>
                <a:latin typeface="Montserrat" panose="00000500000000000000" pitchFamily="2" charset="-52"/>
              </a:rPr>
              <a:t/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382C77"/>
                </a:solidFill>
                <a:effectLst/>
                <a:uLnTx/>
                <a:uFillTx/>
                <a:latin typeface="Montserrat" panose="00000500000000000000" pitchFamily="2" charset="-52"/>
              </a:rPr>
            </a:br>
            <a:r>
              <a:rPr kumimoji="0" lang="ru-RU" sz="2000" b="1" i="0" u="none" strike="noStrike" kern="1200" cap="none" spc="-70" normalizeH="0" baseline="0" noProof="0" dirty="0">
                <a:ln>
                  <a:noFill/>
                </a:ln>
                <a:solidFill>
                  <a:srgbClr val="382C77"/>
                </a:solidFill>
                <a:effectLst/>
                <a:uLnTx/>
                <a:uFillTx/>
                <a:latin typeface="Montserrat" panose="00000500000000000000" pitchFamily="2" charset="-52"/>
              </a:rPr>
              <a:t>интеграция образования, науки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82C77"/>
                </a:solidFill>
                <a:effectLst/>
                <a:uLnTx/>
                <a:uFillTx/>
                <a:latin typeface="Montserrat" panose="00000500000000000000" pitchFamily="2" charset="-52"/>
              </a:rPr>
              <a:t>и производства как драйвер изменений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82C77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="" xmlns:a16="http://schemas.microsoft.com/office/drawing/2014/main" id="{E3127E47-F189-54A0-0087-C32334A11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23486185"/>
              </p:ext>
            </p:extLst>
          </p:nvPr>
        </p:nvGraphicFramePr>
        <p:xfrm>
          <a:off x="6096000" y="4736743"/>
          <a:ext cx="3583866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481">
                  <a:extLst>
                    <a:ext uri="{9D8B030D-6E8A-4147-A177-3AD203B41FA5}">
                      <a16:colId xmlns="" xmlns:a16="http://schemas.microsoft.com/office/drawing/2014/main" val="3844108218"/>
                    </a:ext>
                  </a:extLst>
                </a:gridCol>
                <a:gridCol w="2400300">
                  <a:extLst>
                    <a:ext uri="{9D8B030D-6E8A-4147-A177-3AD203B41FA5}">
                      <a16:colId xmlns="" xmlns:a16="http://schemas.microsoft.com/office/drawing/2014/main" val="1793358455"/>
                    </a:ext>
                  </a:extLst>
                </a:gridCol>
                <a:gridCol w="589085">
                  <a:extLst>
                    <a:ext uri="{9D8B030D-6E8A-4147-A177-3AD203B41FA5}">
                      <a16:colId xmlns="" xmlns:a16="http://schemas.microsoft.com/office/drawing/2014/main" val="1171391086"/>
                    </a:ext>
                  </a:extLst>
                </a:gridCol>
              </a:tblGrid>
              <a:tr h="490755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spc="0" dirty="0">
                          <a:solidFill>
                            <a:srgbClr val="0A81CA"/>
                          </a:solidFill>
                          <a:latin typeface="Montserrat SemiBold" panose="00000700000000000000" pitchFamily="2" charset="-52"/>
                        </a:rPr>
                        <a:t>Образовательные программы</a:t>
                      </a:r>
                    </a:p>
                  </a:txBody>
                  <a:tcPr marL="45720" marR="45720" vert="vert270" anchor="ctr">
                    <a:lnL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ontserrat SemiBold" panose="00000700000000000000" pitchFamily="2" charset="-52"/>
                        </a:rPr>
                        <a:t>Химическая технология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spc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ontserrat SemiBold" panose="00000700000000000000" pitchFamily="2" charset="-52"/>
                        </a:rPr>
                        <a:t>21 </a:t>
                      </a:r>
                      <a:r>
                        <a:rPr lang="ru-RU" sz="1400" b="1" spc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ontserrat SemiBold" panose="00000700000000000000" pitchFamily="2" charset="-52"/>
                        </a:rPr>
                        <a:t>чел.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66338904"/>
                  </a:ext>
                </a:extLst>
              </a:tr>
              <a:tr h="883166">
                <a:tc vMerge="1">
                  <a:txBody>
                    <a:bodyPr/>
                    <a:lstStyle/>
                    <a:p>
                      <a:pPr algn="l"/>
                      <a:endParaRPr lang="ru-RU" sz="1100" b="1" spc="0" baseline="0" dirty="0">
                        <a:solidFill>
                          <a:schemeClr val="bg2">
                            <a:lumMod val="25000"/>
                          </a:schemeClr>
                        </a:solidFill>
                        <a:latin typeface="Montserrat SemiBold" panose="00000700000000000000" pitchFamily="2" charset="-52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ontserrat SemiBold" panose="00000700000000000000" pitchFamily="2" charset="-52"/>
                        </a:rPr>
                        <a:t>Энерго- и ресурсосберегающие процессы  в химической технологии, нефтехимии и биотехнологии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ontserrat SemiBold" panose="00000700000000000000" pitchFamily="2" charset="-52"/>
                        </a:rPr>
                        <a:t>6</a:t>
                      </a:r>
                    </a:p>
                    <a:p>
                      <a:pPr algn="ctr"/>
                      <a:r>
                        <a:rPr lang="ru-RU" sz="1400" b="1" spc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Montserrat SemiBold" panose="00000700000000000000" pitchFamily="2" charset="-52"/>
                        </a:rPr>
                        <a:t>чел.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A8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81CA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67205656"/>
                  </a:ext>
                </a:extLst>
              </a:tr>
            </a:tbl>
          </a:graphicData>
        </a:graphic>
      </p:graphicFrame>
      <p:sp>
        <p:nvSpPr>
          <p:cNvPr id="83" name="Овал 82">
            <a:extLst>
              <a:ext uri="{FF2B5EF4-FFF2-40B4-BE49-F238E27FC236}">
                <a16:creationId xmlns="" xmlns:a16="http://schemas.microsoft.com/office/drawing/2014/main" id="{AE606EE7-F124-1D2A-77BF-0D7389EABB9C}"/>
              </a:ext>
            </a:extLst>
          </p:cNvPr>
          <p:cNvSpPr/>
          <p:nvPr/>
        </p:nvSpPr>
        <p:spPr>
          <a:xfrm>
            <a:off x="6260004" y="1711540"/>
            <a:ext cx="2880000" cy="1656000"/>
          </a:xfrm>
          <a:prstGeom prst="ellipse">
            <a:avLst/>
          </a:prstGeom>
          <a:solidFill>
            <a:srgbClr val="0A81CA"/>
          </a:solidFill>
          <a:ln w="28575">
            <a:solidFill>
              <a:srgbClr val="0A81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8A75E45D-6FCB-3C6B-207B-E0682F179018}"/>
              </a:ext>
            </a:extLst>
          </p:cNvPr>
          <p:cNvSpPr txBox="1"/>
          <p:nvPr/>
        </p:nvSpPr>
        <p:spPr>
          <a:xfrm>
            <a:off x="6353151" y="1970384"/>
            <a:ext cx="272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rPr>
              <a:t>ХимИнТех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6B1CE863-AD24-76F1-AB75-43819E6D67E0}"/>
              </a:ext>
            </a:extLst>
          </p:cNvPr>
          <p:cNvSpPr/>
          <p:nvPr/>
        </p:nvSpPr>
        <p:spPr>
          <a:xfrm>
            <a:off x="6154076" y="2499456"/>
            <a:ext cx="3131431" cy="993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Picture 2">
            <a:extLst>
              <a:ext uri="{FF2B5EF4-FFF2-40B4-BE49-F238E27FC236}">
                <a16:creationId xmlns="" xmlns:a16="http://schemas.microsoft.com/office/drawing/2014/main" id="{78E4A432-F044-A1D8-A476-D0E4A30D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5300" y="2503283"/>
            <a:ext cx="1651088" cy="58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Овал 45">
            <a:extLst>
              <a:ext uri="{FF2B5EF4-FFF2-40B4-BE49-F238E27FC236}">
                <a16:creationId xmlns="" xmlns:a16="http://schemas.microsoft.com/office/drawing/2014/main" id="{B00B6226-61C0-C4D1-99C2-F04F9A4018D8}"/>
              </a:ext>
            </a:extLst>
          </p:cNvPr>
          <p:cNvSpPr/>
          <p:nvPr/>
        </p:nvSpPr>
        <p:spPr>
          <a:xfrm>
            <a:off x="6259243" y="1712068"/>
            <a:ext cx="2880000" cy="1656000"/>
          </a:xfrm>
          <a:prstGeom prst="ellipse">
            <a:avLst/>
          </a:prstGeom>
          <a:noFill/>
          <a:ln w="28575">
            <a:solidFill>
              <a:srgbClr val="0A81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6C687A51-F5BE-E87B-2324-952F55E60E01}"/>
              </a:ext>
            </a:extLst>
          </p:cNvPr>
          <p:cNvCxnSpPr>
            <a:cxnSpLocks/>
          </p:cNvCxnSpPr>
          <p:nvPr/>
        </p:nvCxnSpPr>
        <p:spPr>
          <a:xfrm flipH="1" flipV="1">
            <a:off x="9497233" y="2248174"/>
            <a:ext cx="7674" cy="778292"/>
          </a:xfrm>
          <a:prstGeom prst="line">
            <a:avLst/>
          </a:prstGeom>
          <a:ln w="12700">
            <a:solidFill>
              <a:srgbClr val="0A81C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912E380C-5DBC-BC41-43DA-0BB837DD7383}"/>
              </a:ext>
            </a:extLst>
          </p:cNvPr>
          <p:cNvCxnSpPr>
            <a:cxnSpLocks/>
          </p:cNvCxnSpPr>
          <p:nvPr/>
        </p:nvCxnSpPr>
        <p:spPr>
          <a:xfrm>
            <a:off x="9072802" y="2248174"/>
            <a:ext cx="432105" cy="0"/>
          </a:xfrm>
          <a:prstGeom prst="line">
            <a:avLst/>
          </a:prstGeom>
          <a:ln w="12700">
            <a:solidFill>
              <a:srgbClr val="0A81C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https://minudo.ru/new_style/images/logo.png">
            <a:extLst>
              <a:ext uri="{FF2B5EF4-FFF2-40B4-BE49-F238E27FC236}">
                <a16:creationId xmlns="" xmlns:a16="http://schemas.microsoft.com/office/drawing/2014/main" id="{64B719CA-3392-D03E-32E6-4CDA9A113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4141" y="3026466"/>
            <a:ext cx="1801190" cy="585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Группа 50">
            <a:extLst>
              <a:ext uri="{FF2B5EF4-FFF2-40B4-BE49-F238E27FC236}">
                <a16:creationId xmlns="" xmlns:a16="http://schemas.microsoft.com/office/drawing/2014/main" id="{4EDAD374-BBF8-F4ED-24A0-CCB24E4E7A9F}"/>
              </a:ext>
            </a:extLst>
          </p:cNvPr>
          <p:cNvGrpSpPr/>
          <p:nvPr/>
        </p:nvGrpSpPr>
        <p:grpSpPr>
          <a:xfrm>
            <a:off x="1033425" y="989018"/>
            <a:ext cx="3131431" cy="1877623"/>
            <a:chOff x="1033425" y="989018"/>
            <a:chExt cx="3131431" cy="1877623"/>
          </a:xfrm>
        </p:grpSpPr>
        <p:sp>
          <p:nvSpPr>
            <p:cNvPr id="41" name="Овал 40">
              <a:extLst>
                <a:ext uri="{FF2B5EF4-FFF2-40B4-BE49-F238E27FC236}">
                  <a16:creationId xmlns="" xmlns:a16="http://schemas.microsoft.com/office/drawing/2014/main" id="{96ADA5B7-56BA-A0E9-D2BC-8DCCBB2C055F}"/>
                </a:ext>
              </a:extLst>
            </p:cNvPr>
            <p:cNvSpPr/>
            <p:nvPr/>
          </p:nvSpPr>
          <p:spPr>
            <a:xfrm>
              <a:off x="1068318" y="1199101"/>
              <a:ext cx="2880000" cy="1656000"/>
            </a:xfrm>
            <a:prstGeom prst="ellipse">
              <a:avLst/>
            </a:prstGeom>
            <a:solidFill>
              <a:srgbClr val="474444"/>
            </a:solidFill>
            <a:ln w="28575">
              <a:solidFill>
                <a:srgbClr val="4744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47444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6CA1CB11-E3B2-76A9-FCBE-6395F22B099E}"/>
                </a:ext>
              </a:extLst>
            </p:cNvPr>
            <p:cNvSpPr/>
            <p:nvPr/>
          </p:nvSpPr>
          <p:spPr>
            <a:xfrm>
              <a:off x="1033425" y="1894365"/>
              <a:ext cx="3131431" cy="972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Picture 12" descr="https://agrovesti.net/images/2017-content/0028745971293841-123741923-23647612873548715283.jpg">
              <a:extLst>
                <a:ext uri="{FF2B5EF4-FFF2-40B4-BE49-F238E27FC236}">
                  <a16:creationId xmlns="" xmlns:a16="http://schemas.microsoft.com/office/drawing/2014/main" id="{F8CF6389-5280-BA41-ED2D-75F8A34F6C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071" t="30537" r="15955" b="34732"/>
            <a:stretch/>
          </p:blipFill>
          <p:spPr bwMode="auto">
            <a:xfrm>
              <a:off x="1424856" y="1993251"/>
              <a:ext cx="912578" cy="306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3D1C220C-3A0B-4199-4F1D-BF80BD4F5457}"/>
                </a:ext>
              </a:extLst>
            </p:cNvPr>
            <p:cNvSpPr txBox="1"/>
            <p:nvPr/>
          </p:nvSpPr>
          <p:spPr>
            <a:xfrm>
              <a:off x="1253465" y="1348875"/>
              <a:ext cx="2588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Black" panose="00000A00000000000000" pitchFamily="2" charset="-52"/>
                  <a:ea typeface="+mn-ea"/>
                  <a:cs typeface="+mn-cs"/>
                </a:rPr>
                <a:t>МолИнТех</a:t>
              </a:r>
            </a:p>
          </p:txBody>
        </p:sp>
        <p:sp>
          <p:nvSpPr>
            <p:cNvPr id="33" name="Овал 32">
              <a:extLst>
                <a:ext uri="{FF2B5EF4-FFF2-40B4-BE49-F238E27FC236}">
                  <a16:creationId xmlns="" xmlns:a16="http://schemas.microsoft.com/office/drawing/2014/main" id="{98F63C00-2153-946F-4EE9-0B255CC4B773}"/>
                </a:ext>
              </a:extLst>
            </p:cNvPr>
            <p:cNvSpPr/>
            <p:nvPr/>
          </p:nvSpPr>
          <p:spPr>
            <a:xfrm>
              <a:off x="1064085" y="1177936"/>
              <a:ext cx="2880000" cy="1656000"/>
            </a:xfrm>
            <a:prstGeom prst="ellipse">
              <a:avLst/>
            </a:prstGeom>
            <a:noFill/>
            <a:ln w="28575">
              <a:solidFill>
                <a:srgbClr val="47444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4">
              <a:extLst>
                <a:ext uri="{FF2B5EF4-FFF2-40B4-BE49-F238E27FC236}">
                  <a16:creationId xmlns="" xmlns:a16="http://schemas.microsoft.com/office/drawing/2014/main" id="{3FC47CD5-6714-BDC8-CBEE-20937E1F3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769" y="1984669"/>
              <a:ext cx="835937" cy="49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851F99B-AAB2-115F-AEB7-DE51C110A57D}"/>
                </a:ext>
              </a:extLst>
            </p:cNvPr>
            <p:cNvSpPr txBox="1"/>
            <p:nvPr/>
          </p:nvSpPr>
          <p:spPr>
            <a:xfrm>
              <a:off x="3100258" y="989018"/>
              <a:ext cx="9943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4444"/>
                  </a:solidFill>
                  <a:effectLst/>
                  <a:uLnTx/>
                  <a:uFillTx/>
                  <a:latin typeface="Montserrat ExtraBold" panose="00000900000000000000" pitchFamily="2" charset="-52"/>
                </a:rPr>
                <a:t>ПИШ 1</a:t>
              </a:r>
              <a:endParaRPr lang="ru-RU" dirty="0">
                <a:solidFill>
                  <a:srgbClr val="474444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3AADE8F-4645-45D9-3175-675CEC6B6F2A}"/>
              </a:ext>
            </a:extLst>
          </p:cNvPr>
          <p:cNvSpPr txBox="1"/>
          <p:nvPr/>
        </p:nvSpPr>
        <p:spPr>
          <a:xfrm>
            <a:off x="5433414" y="3788561"/>
            <a:ext cx="65402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474444"/>
                </a:solidFill>
                <a:latin typeface="Montserrat ExtraBold" panose="00000900000000000000" pitchFamily="2" charset="-52"/>
              </a:rPr>
              <a:t>Приоритетное научное направление: </a:t>
            </a:r>
            <a:r>
              <a:rPr lang="ru-RU" sz="1600" dirty="0">
                <a:solidFill>
                  <a:srgbClr val="474444"/>
                </a:solidFill>
                <a:latin typeface="Montserrat Light" panose="00000400000000000000" pitchFamily="2" charset="-52"/>
              </a:rPr>
              <a:t>Модификация полимеров для улучшения эксплуатационных характеристик изделий на их основе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E862F31B-FD1D-2500-B3B0-B30D8E7FF06F}"/>
              </a:ext>
            </a:extLst>
          </p:cNvPr>
          <p:cNvGrpSpPr/>
          <p:nvPr/>
        </p:nvGrpSpPr>
        <p:grpSpPr>
          <a:xfrm>
            <a:off x="1033425" y="2880518"/>
            <a:ext cx="3412115" cy="1820389"/>
            <a:chOff x="1033425" y="2956959"/>
            <a:chExt cx="3412115" cy="1820389"/>
          </a:xfrm>
        </p:grpSpPr>
        <p:sp>
          <p:nvSpPr>
            <p:cNvPr id="73" name="Овал 72">
              <a:extLst>
                <a:ext uri="{FF2B5EF4-FFF2-40B4-BE49-F238E27FC236}">
                  <a16:creationId xmlns="" xmlns:a16="http://schemas.microsoft.com/office/drawing/2014/main" id="{B43D84F0-28FF-B78C-24ED-23D191AFA5FC}"/>
                </a:ext>
              </a:extLst>
            </p:cNvPr>
            <p:cNvSpPr/>
            <p:nvPr/>
          </p:nvSpPr>
          <p:spPr>
            <a:xfrm>
              <a:off x="1128963" y="3096668"/>
              <a:ext cx="2880000" cy="1656000"/>
            </a:xfrm>
            <a:prstGeom prst="ellipse">
              <a:avLst/>
            </a:prstGeom>
            <a:solidFill>
              <a:srgbClr val="474444"/>
            </a:solidFill>
            <a:ln w="28575">
              <a:solidFill>
                <a:srgbClr val="4744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8A45A10D-4077-E4B4-64C9-695C5DFBB1B3}"/>
                </a:ext>
              </a:extLst>
            </p:cNvPr>
            <p:cNvSpPr txBox="1"/>
            <p:nvPr/>
          </p:nvSpPr>
          <p:spPr>
            <a:xfrm>
              <a:off x="1272317" y="3317810"/>
              <a:ext cx="2578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Black" panose="00000A00000000000000" pitchFamily="2" charset="-52"/>
                  <a:ea typeface="+mn-ea"/>
                  <a:cs typeface="+mn-cs"/>
                </a:rPr>
                <a:t>АгроИнТех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="" xmlns:a16="http://schemas.microsoft.com/office/drawing/2014/main" id="{24041A1B-D8F0-B0B7-D339-AD76E2B923C1}"/>
                </a:ext>
              </a:extLst>
            </p:cNvPr>
            <p:cNvSpPr/>
            <p:nvPr/>
          </p:nvSpPr>
          <p:spPr>
            <a:xfrm>
              <a:off x="1033425" y="3857573"/>
              <a:ext cx="3131431" cy="894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="" xmlns:a16="http://schemas.microsoft.com/office/drawing/2014/main" id="{A65AE9B9-FB3E-4066-F1F1-3E218B2532E7}"/>
                </a:ext>
              </a:extLst>
            </p:cNvPr>
            <p:cNvSpPr/>
            <p:nvPr/>
          </p:nvSpPr>
          <p:spPr>
            <a:xfrm>
              <a:off x="1137437" y="3084582"/>
              <a:ext cx="2880000" cy="1656000"/>
            </a:xfrm>
            <a:prstGeom prst="ellipse">
              <a:avLst/>
            </a:prstGeom>
            <a:noFill/>
            <a:ln w="28575">
              <a:solidFill>
                <a:srgbClr val="4744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="" xmlns:a16="http://schemas.microsoft.com/office/drawing/2014/main" id="{1F3A07FD-3665-4876-B5DA-F87791D5D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256" y="3879370"/>
              <a:ext cx="922740" cy="897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A77511BC-8C78-7DD6-44AF-070434ABBA7C}"/>
                </a:ext>
              </a:extLst>
            </p:cNvPr>
            <p:cNvSpPr txBox="1"/>
            <p:nvPr/>
          </p:nvSpPr>
          <p:spPr>
            <a:xfrm>
              <a:off x="3255184" y="2956959"/>
              <a:ext cx="11903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4444"/>
                  </a:solidFill>
                  <a:effectLst/>
                  <a:uLnTx/>
                  <a:uFillTx/>
                  <a:latin typeface="Montserrat ExtraBold" panose="00000900000000000000" pitchFamily="2" charset="-52"/>
                </a:rPr>
                <a:t>ПИШ 2</a:t>
              </a:r>
              <a:endParaRPr lang="ru-RU" dirty="0">
                <a:solidFill>
                  <a:srgbClr val="474444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8F50BB9-2399-9C6F-C5B0-081407FC0AC3}"/>
              </a:ext>
            </a:extLst>
          </p:cNvPr>
          <p:cNvSpPr txBox="1"/>
          <p:nvPr/>
        </p:nvSpPr>
        <p:spPr>
          <a:xfrm>
            <a:off x="5433414" y="1002652"/>
            <a:ext cx="4901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74444"/>
                </a:solidFill>
                <a:effectLst/>
                <a:uLnTx/>
                <a:uFillTx/>
                <a:latin typeface="Montserrat ExtraBold" panose="00000900000000000000" pitchFamily="2" charset="-52"/>
              </a:rPr>
              <a:t>ПИШ 3 «Химические инновационные технологии»</a:t>
            </a:r>
            <a:endParaRPr lang="ru-RU" dirty="0">
              <a:solidFill>
                <a:srgbClr val="474444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8C9CB1-33A9-13D8-318D-F3CD0C1342B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8600" y="2567636"/>
            <a:ext cx="493933" cy="450955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2913C580-99B1-5392-E7AB-84C418D0D5F3}"/>
              </a:ext>
            </a:extLst>
          </p:cNvPr>
          <p:cNvGrpSpPr/>
          <p:nvPr/>
        </p:nvGrpSpPr>
        <p:grpSpPr>
          <a:xfrm>
            <a:off x="1033425" y="4738865"/>
            <a:ext cx="3316577" cy="1877623"/>
            <a:chOff x="1033425" y="4738865"/>
            <a:chExt cx="3316577" cy="1877623"/>
          </a:xfrm>
        </p:grpSpPr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B840DB4A-DB47-47D0-01F3-80B729A30853}"/>
                </a:ext>
              </a:extLst>
            </p:cNvPr>
            <p:cNvSpPr/>
            <p:nvPr/>
          </p:nvSpPr>
          <p:spPr>
            <a:xfrm>
              <a:off x="1068318" y="4948948"/>
              <a:ext cx="2880000" cy="1656000"/>
            </a:xfrm>
            <a:prstGeom prst="ellipse">
              <a:avLst/>
            </a:prstGeom>
            <a:solidFill>
              <a:srgbClr val="474444"/>
            </a:solidFill>
            <a:ln w="28575">
              <a:solidFill>
                <a:srgbClr val="47444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62ADF8C5-8599-799E-8E0B-3F2F22E8509A}"/>
                </a:ext>
              </a:extLst>
            </p:cNvPr>
            <p:cNvSpPr/>
            <p:nvPr/>
          </p:nvSpPr>
          <p:spPr>
            <a:xfrm>
              <a:off x="1033425" y="5644212"/>
              <a:ext cx="3131431" cy="9722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CC88155-BFB0-DDC6-BD28-6DB4E28969A2}"/>
                </a:ext>
              </a:extLst>
            </p:cNvPr>
            <p:cNvSpPr txBox="1"/>
            <p:nvPr/>
          </p:nvSpPr>
          <p:spPr>
            <a:xfrm>
              <a:off x="1253465" y="5098722"/>
              <a:ext cx="2588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dirty="0">
                  <a:solidFill>
                    <a:prstClr val="white"/>
                  </a:solidFill>
                  <a:latin typeface="Exo 2 Black" panose="00000A00000000000000" pitchFamily="2" charset="-52"/>
                </a:rPr>
                <a:t>Прод</a:t>
              </a:r>
              <a:r>
                <a:rPr kumimoji="0" lang="ru-RU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 Black" panose="00000A00000000000000" pitchFamily="2" charset="-52"/>
                  <a:ea typeface="+mn-ea"/>
                  <a:cs typeface="+mn-cs"/>
                </a:rPr>
                <a:t>ИнТех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="" xmlns:a16="http://schemas.microsoft.com/office/drawing/2014/main" id="{F49C8D0E-DAC0-D2D6-936C-A50A91DCBEF8}"/>
                </a:ext>
              </a:extLst>
            </p:cNvPr>
            <p:cNvSpPr/>
            <p:nvPr/>
          </p:nvSpPr>
          <p:spPr>
            <a:xfrm>
              <a:off x="1064085" y="4927783"/>
              <a:ext cx="2880000" cy="1656000"/>
            </a:xfrm>
            <a:prstGeom prst="ellipse">
              <a:avLst/>
            </a:prstGeom>
            <a:noFill/>
            <a:ln w="28575">
              <a:solidFill>
                <a:srgbClr val="47444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64CF16B-6D2E-3D5F-CC5A-F59730644096}"/>
                </a:ext>
              </a:extLst>
            </p:cNvPr>
            <p:cNvSpPr txBox="1"/>
            <p:nvPr/>
          </p:nvSpPr>
          <p:spPr>
            <a:xfrm>
              <a:off x="3100257" y="4738865"/>
              <a:ext cx="12497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74444"/>
                  </a:solidFill>
                  <a:effectLst/>
                  <a:uLnTx/>
                  <a:uFillTx/>
                  <a:latin typeface="Montserrat ExtraBold" panose="00000900000000000000" pitchFamily="2" charset="-52"/>
                </a:rPr>
                <a:t>ПИШ 4</a:t>
              </a:r>
              <a:endParaRPr lang="ru-RU" dirty="0">
                <a:solidFill>
                  <a:srgbClr val="474444"/>
                </a:solidFill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B1A2255A-1885-7E46-08EB-BDC497E15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9817" y="5702349"/>
              <a:ext cx="1209871" cy="364584"/>
            </a:xfrm>
            <a:prstGeom prst="rect">
              <a:avLst/>
            </a:prstGeom>
          </p:spPr>
        </p:pic>
        <p:pic>
          <p:nvPicPr>
            <p:cNvPr id="27" name="Picture 2" descr="Продимекс">
              <a:extLst>
                <a:ext uri="{FF2B5EF4-FFF2-40B4-BE49-F238E27FC236}">
                  <a16:creationId xmlns="" xmlns:a16="http://schemas.microsoft.com/office/drawing/2014/main" id="{5FD17634-8DB3-89C3-EEFD-DC99A3956F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45" t="23826" r="7969" b="15972"/>
            <a:stretch/>
          </p:blipFill>
          <p:spPr bwMode="auto">
            <a:xfrm>
              <a:off x="1793757" y="6118553"/>
              <a:ext cx="989090" cy="31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Содружество, группа компаний официальный сайт">
              <a:extLst>
                <a:ext uri="{FF2B5EF4-FFF2-40B4-BE49-F238E27FC236}">
                  <a16:creationId xmlns="" xmlns:a16="http://schemas.microsoft.com/office/drawing/2014/main" id="{AEA97DF3-3DDF-E83A-E39A-34DF6985F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800" y="5731514"/>
              <a:ext cx="676067" cy="36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Проектирование и строительство сахарных заводов - ГК &quot;Вестерос&quot; Воронеж">
              <a:extLst>
                <a:ext uri="{FF2B5EF4-FFF2-40B4-BE49-F238E27FC236}">
                  <a16:creationId xmlns="" xmlns:a16="http://schemas.microsoft.com/office/drawing/2014/main" id="{C0C96AA0-9DD8-C590-C1B5-5F3610234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166" y="5645870"/>
              <a:ext cx="551652" cy="57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FE89FC-D1C4-C5C2-739C-E80BE0AB32BE}"/>
              </a:ext>
            </a:extLst>
          </p:cNvPr>
          <p:cNvSpPr txBox="1"/>
          <p:nvPr/>
        </p:nvSpPr>
        <p:spPr>
          <a:xfrm>
            <a:off x="-132708" y="6104002"/>
            <a:ext cx="1862409" cy="7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2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0100"/>
                </a:solidFill>
                <a:effectLst/>
                <a:uLnTx/>
                <a:uFillTx/>
                <a:latin typeface="Montserrat Medium" panose="00000600000000000000" pitchFamily="2" charset="-52"/>
                <a:ea typeface="+mn-ea"/>
                <a:cs typeface="+mn-cs"/>
              </a:rPr>
              <a:t>vsuet.ru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70100"/>
              </a:solidFill>
              <a:effectLst/>
              <a:uLnTx/>
              <a:uFillTx/>
              <a:latin typeface="Montserrat Medium" panose="00000600000000000000" pitchFamily="2" charset="-52"/>
              <a:ea typeface="+mn-ea"/>
              <a:cs typeface="+mn-cs"/>
            </a:endParaRP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="" xmlns:a16="http://schemas.microsoft.com/office/drawing/2014/main" id="{FF1021F8-0DD0-0162-F0C8-CCDF60E37082}"/>
              </a:ext>
            </a:extLst>
          </p:cNvPr>
          <p:cNvSpPr>
            <a:spLocks noChangeAspect="1"/>
          </p:cNvSpPr>
          <p:nvPr/>
        </p:nvSpPr>
        <p:spPr>
          <a:xfrm>
            <a:off x="11805335" y="64978"/>
            <a:ext cx="386665" cy="38329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153715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3366880B-0160-B876-D0FF-E58D0D3475AC}"/>
              </a:ext>
            </a:extLst>
          </p:cNvPr>
          <p:cNvSpPr>
            <a:spLocks/>
          </p:cNvSpPr>
          <p:nvPr/>
        </p:nvSpPr>
        <p:spPr>
          <a:xfrm>
            <a:off x="11112000" y="5788346"/>
            <a:ext cx="1080000" cy="1080000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/>
          </a:p>
        </p:txBody>
      </p: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D31BFB10-3E96-87D9-62B3-0EE271D92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11112000" y="6109432"/>
            <a:ext cx="1030316" cy="420160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2E196C93-AF93-B2C4-9E38-4E200242B14E}"/>
              </a:ext>
            </a:extLst>
          </p:cNvPr>
          <p:cNvSpPr>
            <a:spLocks noChangeAspect="1"/>
          </p:cNvSpPr>
          <p:nvPr/>
        </p:nvSpPr>
        <p:spPr>
          <a:xfrm>
            <a:off x="7832709" y="5788346"/>
            <a:ext cx="3282450" cy="1080000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5A97571E-3E9C-46C0-AD4B-5DCC27D29D6C}"/>
              </a:ext>
            </a:extLst>
          </p:cNvPr>
          <p:cNvSpPr txBox="1"/>
          <p:nvPr/>
        </p:nvSpPr>
        <p:spPr>
          <a:xfrm>
            <a:off x="7882393" y="5990667"/>
            <a:ext cx="309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ВОРОНЕЖСКИЙ</a:t>
            </a:r>
          </a:p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ГОСУДАРСТВЕННЫЙ УНИВЕРСИТЕТ ИНЖЕНЕРНЫХ ТЕХНОЛОГИЙ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765EE56D-D504-9E50-0D28-F5A8B1BF066B}"/>
              </a:ext>
            </a:extLst>
          </p:cNvPr>
          <p:cNvSpPr txBox="1"/>
          <p:nvPr/>
        </p:nvSpPr>
        <p:spPr>
          <a:xfrm>
            <a:off x="-293628" y="5994914"/>
            <a:ext cx="1862409" cy="7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2000" dirty="0">
                <a:solidFill>
                  <a:srgbClr val="F70100"/>
                </a:solidFill>
                <a:latin typeface="Montserrat Medium" panose="00000600000000000000" pitchFamily="2" charset="-52"/>
              </a:rPr>
              <a:t>vsuet.ru</a:t>
            </a:r>
            <a:endParaRPr lang="ru-RU" sz="2000" dirty="0">
              <a:solidFill>
                <a:srgbClr val="F7010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9C533FA-CE52-81D7-7D6E-634DA9128489}"/>
              </a:ext>
            </a:extLst>
          </p:cNvPr>
          <p:cNvSpPr txBox="1"/>
          <p:nvPr/>
        </p:nvSpPr>
        <p:spPr>
          <a:xfrm>
            <a:off x="96362" y="113430"/>
            <a:ext cx="8176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ОТЛИЧИТЕЛЬНЫЕ ХАРАКТЕРИСТИКИ ПИШ ВГУИТ</a:t>
            </a:r>
            <a:endParaRPr lang="ru-RU" sz="2800" u="heavy" dirty="0">
              <a:solidFill>
                <a:srgbClr val="382C77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="" xmlns:a16="http://schemas.microsoft.com/office/drawing/2014/main" id="{1876E1F0-52D7-A7F9-45F7-8E7CBBDD9FB4}"/>
              </a:ext>
            </a:extLst>
          </p:cNvPr>
          <p:cNvGrpSpPr/>
          <p:nvPr/>
        </p:nvGrpSpPr>
        <p:grpSpPr>
          <a:xfrm>
            <a:off x="223366" y="1390282"/>
            <a:ext cx="7049910" cy="584775"/>
            <a:chOff x="260304" y="978279"/>
            <a:chExt cx="7049910" cy="584775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A8525339-E3BC-9E67-3DAA-DB6EBADA560B}"/>
                </a:ext>
              </a:extLst>
            </p:cNvPr>
            <p:cNvSpPr txBox="1"/>
            <p:nvPr/>
          </p:nvSpPr>
          <p:spPr>
            <a:xfrm>
              <a:off x="470214" y="978279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600" dirty="0">
                  <a:solidFill>
                    <a:schemeClr val="bg2">
                      <a:lumMod val="25000"/>
                    </a:schemeClr>
                  </a:solidFill>
                  <a:latin typeface="Montserrat Medium" panose="00000600000000000000" pitchFamily="2" charset="-52"/>
                </a:rPr>
                <a:t>Новые подходы к взаимодействию с индустриальными партнерами</a:t>
              </a:r>
              <a:endPara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Montserrat Medium" panose="00000600000000000000" pitchFamily="2" charset="-52"/>
              </a:endParaRPr>
            </a:p>
          </p:txBody>
        </p:sp>
        <p:sp>
          <p:nvSpPr>
            <p:cNvPr id="46" name="Овал 45">
              <a:extLst>
                <a:ext uri="{FF2B5EF4-FFF2-40B4-BE49-F238E27FC236}">
                  <a16:creationId xmlns="" xmlns:a16="http://schemas.microsoft.com/office/drawing/2014/main" id="{C2363BAB-6401-2E53-599E-449E265D9CAD}"/>
                </a:ext>
              </a:extLst>
            </p:cNvPr>
            <p:cNvSpPr/>
            <p:nvPr/>
          </p:nvSpPr>
          <p:spPr>
            <a:xfrm>
              <a:off x="260304" y="1178069"/>
              <a:ext cx="185195" cy="185195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5322D8BF-7523-E549-D2E7-4E50AEEB559F}"/>
              </a:ext>
            </a:extLst>
          </p:cNvPr>
          <p:cNvGrpSpPr/>
          <p:nvPr/>
        </p:nvGrpSpPr>
        <p:grpSpPr>
          <a:xfrm>
            <a:off x="239272" y="3205322"/>
            <a:ext cx="7034004" cy="584775"/>
            <a:chOff x="260304" y="2519296"/>
            <a:chExt cx="7034004" cy="584775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87931F0C-6A01-B182-649C-791FB6DDF00B}"/>
                </a:ext>
              </a:extLst>
            </p:cNvPr>
            <p:cNvSpPr txBox="1"/>
            <p:nvPr/>
          </p:nvSpPr>
          <p:spPr>
            <a:xfrm>
              <a:off x="454308" y="2519296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defRPr>
              </a:lvl1pPr>
            </a:lstStyle>
            <a:p>
              <a:r>
                <a:rPr lang="ru-RU" dirty="0">
                  <a:latin typeface="Montserrat Medium" panose="00000600000000000000" pitchFamily="2" charset="-52"/>
                </a:rPr>
                <a:t>Индивидуальные образовательные траектории с усиленной подготовкой обучающихся в области ИКТ-технологий</a:t>
              </a:r>
            </a:p>
          </p:txBody>
        </p:sp>
        <p:sp>
          <p:nvSpPr>
            <p:cNvPr id="49" name="Овал 48">
              <a:extLst>
                <a:ext uri="{FF2B5EF4-FFF2-40B4-BE49-F238E27FC236}">
                  <a16:creationId xmlns="" xmlns:a16="http://schemas.microsoft.com/office/drawing/2014/main" id="{7A7E8784-9687-D795-2AA8-C8A0CFC26A91}"/>
                </a:ext>
              </a:extLst>
            </p:cNvPr>
            <p:cNvSpPr/>
            <p:nvPr/>
          </p:nvSpPr>
          <p:spPr>
            <a:xfrm>
              <a:off x="260304" y="2719087"/>
              <a:ext cx="185195" cy="185195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="" xmlns:a16="http://schemas.microsoft.com/office/drawing/2014/main" id="{F216964F-C80A-A6B6-01E1-EC224FFDE654}"/>
              </a:ext>
            </a:extLst>
          </p:cNvPr>
          <p:cNvGrpSpPr/>
          <p:nvPr/>
        </p:nvGrpSpPr>
        <p:grpSpPr>
          <a:xfrm>
            <a:off x="223366" y="4112842"/>
            <a:ext cx="7609341" cy="830997"/>
            <a:chOff x="285018" y="3266146"/>
            <a:chExt cx="7609341" cy="830997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8CC86024-8D50-A6A1-1385-2A491AE95172}"/>
                </a:ext>
              </a:extLst>
            </p:cNvPr>
            <p:cNvSpPr txBox="1"/>
            <p:nvPr/>
          </p:nvSpPr>
          <p:spPr>
            <a:xfrm>
              <a:off x="506278" y="3266146"/>
              <a:ext cx="7388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defRPr>
              </a:lvl1pPr>
            </a:lstStyle>
            <a:p>
              <a:r>
                <a:rPr lang="ru-RU" dirty="0">
                  <a:latin typeface="Montserrat Medium" panose="00000600000000000000" pitchFamily="2" charset="-52"/>
                </a:rPr>
                <a:t>Синхронизация подготовки инженерных кадров нового поколения с потребностями каждого индустриального партнера из числа ведущих предприятий Воронежской области</a:t>
              </a:r>
            </a:p>
          </p:txBody>
        </p:sp>
        <p:sp>
          <p:nvSpPr>
            <p:cNvPr id="56" name="Овал 55">
              <a:extLst>
                <a:ext uri="{FF2B5EF4-FFF2-40B4-BE49-F238E27FC236}">
                  <a16:creationId xmlns="" xmlns:a16="http://schemas.microsoft.com/office/drawing/2014/main" id="{8446D1CC-855F-3A6E-C039-1C0DE899AC76}"/>
                </a:ext>
              </a:extLst>
            </p:cNvPr>
            <p:cNvSpPr/>
            <p:nvPr/>
          </p:nvSpPr>
          <p:spPr>
            <a:xfrm>
              <a:off x="285018" y="3589047"/>
              <a:ext cx="185195" cy="185195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="" xmlns:a16="http://schemas.microsoft.com/office/drawing/2014/main" id="{9B75058C-DC90-3A7A-8922-B94C2C482058}"/>
              </a:ext>
            </a:extLst>
          </p:cNvPr>
          <p:cNvGrpSpPr/>
          <p:nvPr/>
        </p:nvGrpSpPr>
        <p:grpSpPr>
          <a:xfrm>
            <a:off x="223366" y="2297802"/>
            <a:ext cx="7049910" cy="584775"/>
            <a:chOff x="260304" y="1665881"/>
            <a:chExt cx="7049910" cy="584775"/>
          </a:xfrm>
        </p:grpSpPr>
        <p:sp>
          <p:nvSpPr>
            <p:cNvPr id="58" name="Овал 57">
              <a:extLst>
                <a:ext uri="{FF2B5EF4-FFF2-40B4-BE49-F238E27FC236}">
                  <a16:creationId xmlns="" xmlns:a16="http://schemas.microsoft.com/office/drawing/2014/main" id="{51619B04-C022-66BF-F40C-D9877CEAFE76}"/>
                </a:ext>
              </a:extLst>
            </p:cNvPr>
            <p:cNvSpPr/>
            <p:nvPr/>
          </p:nvSpPr>
          <p:spPr>
            <a:xfrm>
              <a:off x="260304" y="1865671"/>
              <a:ext cx="185195" cy="185195"/>
            </a:xfrm>
            <a:prstGeom prst="ellipse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7C1996EC-270A-ADCF-11BD-5D0825CCE1E9}"/>
                </a:ext>
              </a:extLst>
            </p:cNvPr>
            <p:cNvSpPr txBox="1"/>
            <p:nvPr/>
          </p:nvSpPr>
          <p:spPr>
            <a:xfrm>
              <a:off x="470214" y="1665881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i="0" u="none" strike="noStrike" cap="none" spc="0" normalizeH="0" baseline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Montserrat Light" panose="00000400000000000000" pitchFamily="2" charset="-52"/>
                </a:defRPr>
              </a:lvl1pPr>
            </a:lstStyle>
            <a:p>
              <a:r>
                <a:rPr lang="ru-RU" dirty="0">
                  <a:latin typeface="Montserrat Medium" panose="00000600000000000000" pitchFamily="2" charset="-52"/>
                </a:rPr>
                <a:t>Практико-ориентированность, масштабный переход подготовки инженерных кадров на проектный подход</a:t>
              </a:r>
            </a:p>
          </p:txBody>
        </p:sp>
      </p:grpSp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D30D6F70-FBCE-A6DC-FBFA-D795FD9D8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801"/>
          <a:stretch/>
        </p:blipFill>
        <p:spPr>
          <a:xfrm>
            <a:off x="7832709" y="1"/>
            <a:ext cx="4359290" cy="5788346"/>
          </a:xfrm>
          <a:prstGeom prst="rect">
            <a:avLst/>
          </a:prstGeom>
        </p:spPr>
      </p:pic>
      <p:sp>
        <p:nvSpPr>
          <p:cNvPr id="2" name="Блок-схема: альтернативный процесс 1">
            <a:extLst>
              <a:ext uri="{FF2B5EF4-FFF2-40B4-BE49-F238E27FC236}">
                <a16:creationId xmlns="" xmlns:a16="http://schemas.microsoft.com/office/drawing/2014/main" id="{C88ABDB2-844F-5767-0518-602D263A8CF8}"/>
              </a:ext>
            </a:extLst>
          </p:cNvPr>
          <p:cNvSpPr>
            <a:spLocks noChangeAspect="1"/>
          </p:cNvSpPr>
          <p:nvPr/>
        </p:nvSpPr>
        <p:spPr>
          <a:xfrm>
            <a:off x="11688793" y="73780"/>
            <a:ext cx="417622" cy="413979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12689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>
            <a:extLst>
              <a:ext uri="{FF2B5EF4-FFF2-40B4-BE49-F238E27FC236}">
                <a16:creationId xmlns="" xmlns:a16="http://schemas.microsoft.com/office/drawing/2014/main" id="{6F4DDE3B-A35D-2241-A20D-CC04E110AFBF}"/>
              </a:ext>
            </a:extLst>
          </p:cNvPr>
          <p:cNvGrpSpPr/>
          <p:nvPr/>
        </p:nvGrpSpPr>
        <p:grpSpPr>
          <a:xfrm>
            <a:off x="-17773" y="1229904"/>
            <a:ext cx="12192000" cy="3346558"/>
            <a:chOff x="0" y="2463227"/>
            <a:chExt cx="12192000" cy="334655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F97A23F9-3B85-2243-8FCD-FC8D925D05F5}"/>
                </a:ext>
              </a:extLst>
            </p:cNvPr>
            <p:cNvSpPr/>
            <p:nvPr/>
          </p:nvSpPr>
          <p:spPr>
            <a:xfrm>
              <a:off x="9122880" y="2463227"/>
              <a:ext cx="3069120" cy="73598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Кольцо 10">
              <a:extLst>
                <a:ext uri="{FF2B5EF4-FFF2-40B4-BE49-F238E27FC236}">
                  <a16:creationId xmlns="" xmlns:a16="http://schemas.microsoft.com/office/drawing/2014/main" id="{442EDC01-3852-744E-B0B7-7971FC7B140D}"/>
                </a:ext>
              </a:extLst>
            </p:cNvPr>
            <p:cNvSpPr/>
            <p:nvPr/>
          </p:nvSpPr>
          <p:spPr>
            <a:xfrm>
              <a:off x="7437863" y="2464419"/>
              <a:ext cx="3345366" cy="3345366"/>
            </a:xfrm>
            <a:prstGeom prst="donut">
              <a:avLst>
                <a:gd name="adj" fmla="val 21992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CFC6243E-A6B4-A745-8D28-04083BF7AAA6}"/>
                </a:ext>
              </a:extLst>
            </p:cNvPr>
            <p:cNvSpPr/>
            <p:nvPr/>
          </p:nvSpPr>
          <p:spPr>
            <a:xfrm>
              <a:off x="0" y="5073805"/>
              <a:ext cx="9125146" cy="73598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="" xmlns:a16="http://schemas.microsoft.com/office/drawing/2014/main" id="{A8502869-B191-EA44-BC67-E2E4714B9EB1}"/>
                </a:ext>
              </a:extLst>
            </p:cNvPr>
            <p:cNvSpPr/>
            <p:nvPr/>
          </p:nvSpPr>
          <p:spPr>
            <a:xfrm flipV="1">
              <a:off x="7437864" y="2464419"/>
              <a:ext cx="1687283" cy="2609385"/>
            </a:xfrm>
            <a:custGeom>
              <a:avLst/>
              <a:gdLst>
                <a:gd name="connsiteX0" fmla="*/ 1687283 w 1687283"/>
                <a:gd name="connsiteY0" fmla="*/ 470 h 2609385"/>
                <a:gd name="connsiteX1" fmla="*/ 1687283 w 1687283"/>
                <a:gd name="connsiteY1" fmla="*/ 0 h 2609385"/>
                <a:gd name="connsiteX2" fmla="*/ 1677989 w 1687283"/>
                <a:gd name="connsiteY2" fmla="*/ 0 h 2609385"/>
                <a:gd name="connsiteX3" fmla="*/ 1672683 w 1687283"/>
                <a:gd name="connsiteY3" fmla="*/ 2609385 h 2609385"/>
                <a:gd name="connsiteX4" fmla="*/ 1687283 w 1687283"/>
                <a:gd name="connsiteY4" fmla="*/ 2608648 h 2609385"/>
                <a:gd name="connsiteX5" fmla="*/ 1687283 w 1687283"/>
                <a:gd name="connsiteY5" fmla="*/ 1872935 h 2609385"/>
                <a:gd name="connsiteX6" fmla="*/ 1672683 w 1687283"/>
                <a:gd name="connsiteY6" fmla="*/ 1873672 h 2609385"/>
                <a:gd name="connsiteX7" fmla="*/ 735713 w 1687283"/>
                <a:gd name="connsiteY7" fmla="*/ 936702 h 2609385"/>
                <a:gd name="connsiteX8" fmla="*/ 1576883 w 1687283"/>
                <a:gd name="connsiteY8" fmla="*/ 4570 h 2609385"/>
                <a:gd name="connsiteX9" fmla="*/ 1667377 w 1687283"/>
                <a:gd name="connsiteY9" fmla="*/ 0 h 2609385"/>
                <a:gd name="connsiteX10" fmla="*/ 286782 w 1687283"/>
                <a:gd name="connsiteY10" fmla="*/ 0 h 2609385"/>
                <a:gd name="connsiteX11" fmla="*/ 285668 w 1687283"/>
                <a:gd name="connsiteY11" fmla="*/ 1489 h 2609385"/>
                <a:gd name="connsiteX12" fmla="*/ 0 w 1687283"/>
                <a:gd name="connsiteY12" fmla="*/ 936702 h 2609385"/>
                <a:gd name="connsiteX13" fmla="*/ 1672683 w 1687283"/>
                <a:gd name="connsiteY13" fmla="*/ 2609385 h 260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7283" h="2609385">
                  <a:moveTo>
                    <a:pt x="1687283" y="470"/>
                  </a:moveTo>
                  <a:lnTo>
                    <a:pt x="1687283" y="0"/>
                  </a:lnTo>
                  <a:lnTo>
                    <a:pt x="1677989" y="0"/>
                  </a:lnTo>
                  <a:close/>
                  <a:moveTo>
                    <a:pt x="1672683" y="2609385"/>
                  </a:moveTo>
                  <a:lnTo>
                    <a:pt x="1687283" y="2608648"/>
                  </a:lnTo>
                  <a:lnTo>
                    <a:pt x="1687283" y="1872935"/>
                  </a:lnTo>
                  <a:lnTo>
                    <a:pt x="1672683" y="1873672"/>
                  </a:lnTo>
                  <a:cubicBezTo>
                    <a:pt x="1155209" y="1873672"/>
                    <a:pt x="735713" y="1454176"/>
                    <a:pt x="735713" y="936702"/>
                  </a:cubicBezTo>
                  <a:cubicBezTo>
                    <a:pt x="735713" y="451570"/>
                    <a:pt x="1104411" y="52552"/>
                    <a:pt x="1576883" y="4570"/>
                  </a:cubicBezTo>
                  <a:lnTo>
                    <a:pt x="1667377" y="0"/>
                  </a:lnTo>
                  <a:lnTo>
                    <a:pt x="286782" y="0"/>
                  </a:lnTo>
                  <a:lnTo>
                    <a:pt x="285668" y="1489"/>
                  </a:lnTo>
                  <a:cubicBezTo>
                    <a:pt x="105312" y="268451"/>
                    <a:pt x="0" y="590278"/>
                    <a:pt x="0" y="936702"/>
                  </a:cubicBezTo>
                  <a:cubicBezTo>
                    <a:pt x="0" y="1860499"/>
                    <a:pt x="748886" y="2609385"/>
                    <a:pt x="1672683" y="2609385"/>
                  </a:cubicBez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68000">
                  <a:schemeClr val="tx2">
                    <a:lumMod val="90000"/>
                    <a:lumOff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="" xmlns:a16="http://schemas.microsoft.com/office/drawing/2014/main" id="{958E6BCA-9B63-B440-8823-EDA89D300663}"/>
                </a:ext>
              </a:extLst>
            </p:cNvPr>
            <p:cNvSpPr/>
            <p:nvPr/>
          </p:nvSpPr>
          <p:spPr>
            <a:xfrm>
              <a:off x="7802741" y="2829298"/>
              <a:ext cx="2615610" cy="2614873"/>
            </a:xfrm>
            <a:custGeom>
              <a:avLst/>
              <a:gdLst>
                <a:gd name="connsiteX0" fmla="*/ 1307805 w 2615610"/>
                <a:gd name="connsiteY0" fmla="*/ 0 h 2614873"/>
                <a:gd name="connsiteX1" fmla="*/ 2615610 w 2615610"/>
                <a:gd name="connsiteY1" fmla="*/ 1307805 h 2614873"/>
                <a:gd name="connsiteX2" fmla="*/ 1441520 w 2615610"/>
                <a:gd name="connsiteY2" fmla="*/ 2608858 h 2614873"/>
                <a:gd name="connsiteX3" fmla="*/ 1322404 w 2615610"/>
                <a:gd name="connsiteY3" fmla="*/ 2614873 h 2614873"/>
                <a:gd name="connsiteX4" fmla="*/ 1322404 w 2615610"/>
                <a:gd name="connsiteY4" fmla="*/ 2244507 h 2614873"/>
                <a:gd name="connsiteX5" fmla="*/ 396189 w 2615610"/>
                <a:gd name="connsiteY5" fmla="*/ 2244507 h 2614873"/>
                <a:gd name="connsiteX6" fmla="*/ 383047 w 2615610"/>
                <a:gd name="connsiteY6" fmla="*/ 2232563 h 2614873"/>
                <a:gd name="connsiteX7" fmla="*/ 0 w 2615610"/>
                <a:gd name="connsiteY7" fmla="*/ 1307805 h 2614873"/>
                <a:gd name="connsiteX8" fmla="*/ 1307805 w 2615610"/>
                <a:gd name="connsiteY8" fmla="*/ 0 h 2614873"/>
                <a:gd name="connsiteX0" fmla="*/ 1322404 w 2615610"/>
                <a:gd name="connsiteY0" fmla="*/ 2244507 h 2614873"/>
                <a:gd name="connsiteX1" fmla="*/ 396189 w 2615610"/>
                <a:gd name="connsiteY1" fmla="*/ 2244507 h 2614873"/>
                <a:gd name="connsiteX2" fmla="*/ 383047 w 2615610"/>
                <a:gd name="connsiteY2" fmla="*/ 2232563 h 2614873"/>
                <a:gd name="connsiteX3" fmla="*/ 0 w 2615610"/>
                <a:gd name="connsiteY3" fmla="*/ 1307805 h 2614873"/>
                <a:gd name="connsiteX4" fmla="*/ 1307805 w 2615610"/>
                <a:gd name="connsiteY4" fmla="*/ 0 h 2614873"/>
                <a:gd name="connsiteX5" fmla="*/ 2615610 w 2615610"/>
                <a:gd name="connsiteY5" fmla="*/ 1307805 h 2614873"/>
                <a:gd name="connsiteX6" fmla="*/ 1441520 w 2615610"/>
                <a:gd name="connsiteY6" fmla="*/ 2608858 h 2614873"/>
                <a:gd name="connsiteX7" fmla="*/ 1322404 w 2615610"/>
                <a:gd name="connsiteY7" fmla="*/ 2614873 h 2614873"/>
                <a:gd name="connsiteX8" fmla="*/ 1413844 w 2615610"/>
                <a:gd name="connsiteY8" fmla="*/ 2335947 h 2614873"/>
                <a:gd name="connsiteX0" fmla="*/ 396189 w 2615610"/>
                <a:gd name="connsiteY0" fmla="*/ 2244507 h 2614873"/>
                <a:gd name="connsiteX1" fmla="*/ 383047 w 2615610"/>
                <a:gd name="connsiteY1" fmla="*/ 2232563 h 2614873"/>
                <a:gd name="connsiteX2" fmla="*/ 0 w 2615610"/>
                <a:gd name="connsiteY2" fmla="*/ 1307805 h 2614873"/>
                <a:gd name="connsiteX3" fmla="*/ 1307805 w 2615610"/>
                <a:gd name="connsiteY3" fmla="*/ 0 h 2614873"/>
                <a:gd name="connsiteX4" fmla="*/ 2615610 w 2615610"/>
                <a:gd name="connsiteY4" fmla="*/ 1307805 h 2614873"/>
                <a:gd name="connsiteX5" fmla="*/ 1441520 w 2615610"/>
                <a:gd name="connsiteY5" fmla="*/ 2608858 h 2614873"/>
                <a:gd name="connsiteX6" fmla="*/ 1322404 w 2615610"/>
                <a:gd name="connsiteY6" fmla="*/ 2614873 h 2614873"/>
                <a:gd name="connsiteX7" fmla="*/ 1413844 w 2615610"/>
                <a:gd name="connsiteY7" fmla="*/ 2335947 h 2614873"/>
                <a:gd name="connsiteX0" fmla="*/ 396189 w 2615610"/>
                <a:gd name="connsiteY0" fmla="*/ 2244507 h 2614873"/>
                <a:gd name="connsiteX1" fmla="*/ 383047 w 2615610"/>
                <a:gd name="connsiteY1" fmla="*/ 2232563 h 2614873"/>
                <a:gd name="connsiteX2" fmla="*/ 0 w 2615610"/>
                <a:gd name="connsiteY2" fmla="*/ 1307805 h 2614873"/>
                <a:gd name="connsiteX3" fmla="*/ 1307805 w 2615610"/>
                <a:gd name="connsiteY3" fmla="*/ 0 h 2614873"/>
                <a:gd name="connsiteX4" fmla="*/ 2615610 w 2615610"/>
                <a:gd name="connsiteY4" fmla="*/ 1307805 h 2614873"/>
                <a:gd name="connsiteX5" fmla="*/ 1441520 w 2615610"/>
                <a:gd name="connsiteY5" fmla="*/ 2608858 h 2614873"/>
                <a:gd name="connsiteX6" fmla="*/ 1322404 w 2615610"/>
                <a:gd name="connsiteY6" fmla="*/ 2614873 h 261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5610" h="2614873">
                  <a:moveTo>
                    <a:pt x="396189" y="2244507"/>
                  </a:moveTo>
                  <a:lnTo>
                    <a:pt x="383047" y="2232563"/>
                  </a:lnTo>
                  <a:cubicBezTo>
                    <a:pt x="146381" y="1995897"/>
                    <a:pt x="0" y="1668946"/>
                    <a:pt x="0" y="1307805"/>
                  </a:cubicBezTo>
                  <a:cubicBezTo>
                    <a:pt x="0" y="585524"/>
                    <a:pt x="585524" y="0"/>
                    <a:pt x="1307805" y="0"/>
                  </a:cubicBezTo>
                  <a:cubicBezTo>
                    <a:pt x="2030086" y="0"/>
                    <a:pt x="2615610" y="585524"/>
                    <a:pt x="2615610" y="1307805"/>
                  </a:cubicBezTo>
                  <a:cubicBezTo>
                    <a:pt x="2615610" y="1984944"/>
                    <a:pt x="2100989" y="2541886"/>
                    <a:pt x="1441520" y="2608858"/>
                  </a:cubicBezTo>
                  <a:lnTo>
                    <a:pt x="1322404" y="2614873"/>
                  </a:ln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AD578C1E-4FD7-D748-81FE-F9F43E90F8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444171"/>
              <a:ext cx="9125146" cy="0"/>
            </a:xfrm>
            <a:prstGeom prst="lin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="" xmlns:a16="http://schemas.microsoft.com/office/drawing/2014/main" id="{446886A5-099E-F641-8169-9CBF5A5CB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1424" y="2831088"/>
              <a:ext cx="1910576" cy="0"/>
            </a:xfrm>
            <a:prstGeom prst="lin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817DBFA9-67FF-8441-AB76-D4FB0A809D01}"/>
              </a:ext>
            </a:extLst>
          </p:cNvPr>
          <p:cNvGrpSpPr/>
          <p:nvPr/>
        </p:nvGrpSpPr>
        <p:grpSpPr>
          <a:xfrm>
            <a:off x="1838351" y="2557664"/>
            <a:ext cx="2055547" cy="2989801"/>
            <a:chOff x="3035438" y="3256164"/>
            <a:chExt cx="2055547" cy="2989801"/>
          </a:xfrm>
        </p:grpSpPr>
        <p:sp>
          <p:nvSpPr>
            <p:cNvPr id="19" name="Текст 2">
              <a:extLst>
                <a:ext uri="{FF2B5EF4-FFF2-40B4-BE49-F238E27FC236}">
                  <a16:creationId xmlns="" xmlns:a16="http://schemas.microsoft.com/office/drawing/2014/main" id="{20003F53-695F-1940-BE59-21E377A3253F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035438" y="5319740"/>
              <a:ext cx="2055547" cy="926225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defPPr>
                <a:defRPr lang="ru-RU"/>
              </a:defPPr>
              <a:lvl1pPr marL="13970" indent="-22860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>
                  <a:latin typeface="Montserrat" panose="00000500000000000000" pitchFamily="2" charset="-52"/>
                  <a:ea typeface="Times New Roman"/>
                  <a:cs typeface="Times New Roman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Сырьевая база производств синтетического каучука</a:t>
              </a:r>
            </a:p>
          </p:txBody>
        </p:sp>
        <p:grpSp>
          <p:nvGrpSpPr>
            <p:cNvPr id="5" name="Группа 19">
              <a:extLst>
                <a:ext uri="{FF2B5EF4-FFF2-40B4-BE49-F238E27FC236}">
                  <a16:creationId xmlns="" xmlns:a16="http://schemas.microsoft.com/office/drawing/2014/main" id="{7D8C9658-4BDC-AD41-82A2-381C0B57BAA2}"/>
                </a:ext>
              </a:extLst>
            </p:cNvPr>
            <p:cNvGrpSpPr/>
            <p:nvPr/>
          </p:nvGrpSpPr>
          <p:grpSpPr>
            <a:xfrm>
              <a:off x="3596257" y="3256164"/>
              <a:ext cx="929271" cy="929271"/>
              <a:chOff x="6579218" y="2219093"/>
              <a:chExt cx="1025912" cy="1025912"/>
            </a:xfrm>
          </p:grpSpPr>
          <p:sp>
            <p:nvSpPr>
              <p:cNvPr id="21" name="Капля 20">
                <a:extLst>
                  <a:ext uri="{FF2B5EF4-FFF2-40B4-BE49-F238E27FC236}">
                    <a16:creationId xmlns="" xmlns:a16="http://schemas.microsoft.com/office/drawing/2014/main" id="{A7CC05D0-7F34-6D40-B8DF-E8E09122110C}"/>
                  </a:ext>
                </a:extLst>
              </p:cNvPr>
              <p:cNvSpPr/>
              <p:nvPr/>
            </p:nvSpPr>
            <p:spPr>
              <a:xfrm rot="8100000">
                <a:off x="6579218" y="2219093"/>
                <a:ext cx="1025912" cy="1025912"/>
              </a:xfrm>
              <a:prstGeom prst="teardrop">
                <a:avLst>
                  <a:gd name="adj" fmla="val 171150"/>
                </a:avLst>
              </a:prstGeom>
              <a:solidFill>
                <a:srgbClr val="F7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="" xmlns:a16="http://schemas.microsoft.com/office/drawing/2014/main" id="{D4AC409C-90EB-F649-84C9-B4E24EF3C794}"/>
                  </a:ext>
                </a:extLst>
              </p:cNvPr>
              <p:cNvSpPr/>
              <p:nvPr/>
            </p:nvSpPr>
            <p:spPr>
              <a:xfrm>
                <a:off x="6708265" y="2360492"/>
                <a:ext cx="755134" cy="755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>
                  <a:solidFill>
                    <a:srgbClr val="F70100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" name="Группа 4">
            <a:extLst>
              <a:ext uri="{FF2B5EF4-FFF2-40B4-BE49-F238E27FC236}">
                <a16:creationId xmlns="" xmlns:a16="http://schemas.microsoft.com/office/drawing/2014/main" id="{14FB4609-BBEF-3449-BA0B-C639EDF9281A}"/>
              </a:ext>
            </a:extLst>
          </p:cNvPr>
          <p:cNvGrpSpPr/>
          <p:nvPr/>
        </p:nvGrpSpPr>
        <p:grpSpPr>
          <a:xfrm>
            <a:off x="3703413" y="2557664"/>
            <a:ext cx="2055547" cy="2989801"/>
            <a:chOff x="5453593" y="3256164"/>
            <a:chExt cx="2055547" cy="2989801"/>
          </a:xfrm>
        </p:grpSpPr>
        <p:sp>
          <p:nvSpPr>
            <p:cNvPr id="24" name="Текст 2">
              <a:extLst>
                <a:ext uri="{FF2B5EF4-FFF2-40B4-BE49-F238E27FC236}">
                  <a16:creationId xmlns="" xmlns:a16="http://schemas.microsoft.com/office/drawing/2014/main" id="{E91B5054-153E-B143-B832-61ABA8CA615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453593" y="5319740"/>
              <a:ext cx="2055547" cy="92622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ru-RU"/>
              </a:defPPr>
              <a:lvl1pPr marL="13970" indent="-22860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>
                  <a:latin typeface="Montserrat" panose="00000500000000000000" pitchFamily="2" charset="-52"/>
                  <a:ea typeface="Times New Roman"/>
                  <a:cs typeface="Times New Roman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Спецоборудование производств органического синтеза и синтетического каучука</a:t>
              </a:r>
            </a:p>
          </p:txBody>
        </p:sp>
        <p:grpSp>
          <p:nvGrpSpPr>
            <p:cNvPr id="7" name="Группа 24">
              <a:extLst>
                <a:ext uri="{FF2B5EF4-FFF2-40B4-BE49-F238E27FC236}">
                  <a16:creationId xmlns="" xmlns:a16="http://schemas.microsoft.com/office/drawing/2014/main" id="{14859B98-517A-754F-8684-667009C388AC}"/>
                </a:ext>
              </a:extLst>
            </p:cNvPr>
            <p:cNvGrpSpPr/>
            <p:nvPr/>
          </p:nvGrpSpPr>
          <p:grpSpPr>
            <a:xfrm>
              <a:off x="5990052" y="3256164"/>
              <a:ext cx="929271" cy="929271"/>
              <a:chOff x="6579218" y="2219093"/>
              <a:chExt cx="1025912" cy="1025912"/>
            </a:xfrm>
          </p:grpSpPr>
          <p:sp>
            <p:nvSpPr>
              <p:cNvPr id="26" name="Капля 25">
                <a:extLst>
                  <a:ext uri="{FF2B5EF4-FFF2-40B4-BE49-F238E27FC236}">
                    <a16:creationId xmlns="" xmlns:a16="http://schemas.microsoft.com/office/drawing/2014/main" id="{1218A3DE-4D41-6E4B-8F65-DB337BBEADBC}"/>
                  </a:ext>
                </a:extLst>
              </p:cNvPr>
              <p:cNvSpPr/>
              <p:nvPr/>
            </p:nvSpPr>
            <p:spPr>
              <a:xfrm rot="8100000">
                <a:off x="6579218" y="2219093"/>
                <a:ext cx="1025912" cy="1025912"/>
              </a:xfrm>
              <a:prstGeom prst="teardrop">
                <a:avLst>
                  <a:gd name="adj" fmla="val 171150"/>
                </a:avLst>
              </a:prstGeom>
              <a:solidFill>
                <a:srgbClr val="0A81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9F26F973-BEA8-F24A-B10C-F39BE54432FC}"/>
                  </a:ext>
                </a:extLst>
              </p:cNvPr>
              <p:cNvSpPr/>
              <p:nvPr/>
            </p:nvSpPr>
            <p:spPr>
              <a:xfrm>
                <a:off x="6708265" y="2360492"/>
                <a:ext cx="755134" cy="755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>
                  <a:solidFill>
                    <a:schemeClr val="bg1">
                      <a:lumMod val="50000"/>
                    </a:schemeClr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8" name="Группа 1">
            <a:extLst>
              <a:ext uri="{FF2B5EF4-FFF2-40B4-BE49-F238E27FC236}">
                <a16:creationId xmlns="" xmlns:a16="http://schemas.microsoft.com/office/drawing/2014/main" id="{ED8F5A15-E3F1-B24C-98A2-C7B9F4A673A7}"/>
              </a:ext>
            </a:extLst>
          </p:cNvPr>
          <p:cNvGrpSpPr/>
          <p:nvPr/>
        </p:nvGrpSpPr>
        <p:grpSpPr>
          <a:xfrm>
            <a:off x="-17773" y="2557664"/>
            <a:ext cx="2055547" cy="2989801"/>
            <a:chOff x="617026" y="3256163"/>
            <a:chExt cx="2055547" cy="2989802"/>
          </a:xfrm>
        </p:grpSpPr>
        <p:sp>
          <p:nvSpPr>
            <p:cNvPr id="23" name="Текст 2">
              <a:extLst>
                <a:ext uri="{FF2B5EF4-FFF2-40B4-BE49-F238E27FC236}">
                  <a16:creationId xmlns="" xmlns:a16="http://schemas.microsoft.com/office/drawing/2014/main" id="{07CA91DD-488A-314C-88BD-56F526FC564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17026" y="5319740"/>
              <a:ext cx="2055547" cy="92622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970" algn="ctr">
                <a:lnSpc>
                  <a:spcPct val="115000"/>
                </a:lnSpc>
                <a:spcAft>
                  <a:spcPts val="0"/>
                </a:spcAft>
                <a:buNone/>
              </a:pPr>
              <a:r>
                <a:rPr lang="ru-RU" sz="1200" b="1" dirty="0">
                  <a:latin typeface="Montserrat" panose="00000500000000000000" pitchFamily="2" charset="-52"/>
                  <a:ea typeface="Times New Roman"/>
                  <a:cs typeface="Times New Roman"/>
                </a:rPr>
                <a:t>Введение в профессиональную деятельность </a:t>
              </a:r>
            </a:p>
          </p:txBody>
        </p:sp>
        <p:grpSp>
          <p:nvGrpSpPr>
            <p:cNvPr id="9" name="Группа 27">
              <a:extLst>
                <a:ext uri="{FF2B5EF4-FFF2-40B4-BE49-F238E27FC236}">
                  <a16:creationId xmlns="" xmlns:a16="http://schemas.microsoft.com/office/drawing/2014/main" id="{7C5333FC-0082-6C4D-ABD1-0F4E2C6892CF}"/>
                </a:ext>
              </a:extLst>
            </p:cNvPr>
            <p:cNvGrpSpPr/>
            <p:nvPr/>
          </p:nvGrpSpPr>
          <p:grpSpPr>
            <a:xfrm>
              <a:off x="1202460" y="3256163"/>
              <a:ext cx="929271" cy="929271"/>
              <a:chOff x="6579215" y="2219092"/>
              <a:chExt cx="1025912" cy="1025912"/>
            </a:xfrm>
          </p:grpSpPr>
          <p:sp>
            <p:nvSpPr>
              <p:cNvPr id="29" name="Капля 28">
                <a:extLst>
                  <a:ext uri="{FF2B5EF4-FFF2-40B4-BE49-F238E27FC236}">
                    <a16:creationId xmlns="" xmlns:a16="http://schemas.microsoft.com/office/drawing/2014/main" id="{45B2776A-AC3D-DB40-BA01-C61E9F598AEE}"/>
                  </a:ext>
                </a:extLst>
              </p:cNvPr>
              <p:cNvSpPr/>
              <p:nvPr/>
            </p:nvSpPr>
            <p:spPr>
              <a:xfrm rot="8100000">
                <a:off x="6579215" y="2219092"/>
                <a:ext cx="1025912" cy="1025912"/>
              </a:xfrm>
              <a:prstGeom prst="teardrop">
                <a:avLst>
                  <a:gd name="adj" fmla="val 171150"/>
                </a:avLst>
              </a:prstGeom>
              <a:solidFill>
                <a:srgbClr val="382C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DD951025-66F6-F243-9DAC-3308E7117747}"/>
                  </a:ext>
                </a:extLst>
              </p:cNvPr>
              <p:cNvSpPr/>
              <p:nvPr/>
            </p:nvSpPr>
            <p:spPr>
              <a:xfrm>
                <a:off x="6715985" y="2344470"/>
                <a:ext cx="755134" cy="755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00" b="1" dirty="0">
                  <a:solidFill>
                    <a:srgbClr val="382C77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17" name="Группа 5">
            <a:extLst>
              <a:ext uri="{FF2B5EF4-FFF2-40B4-BE49-F238E27FC236}">
                <a16:creationId xmlns="" xmlns:a16="http://schemas.microsoft.com/office/drawing/2014/main" id="{60F8A600-40A6-284B-AC3F-84C97BC6F8BC}"/>
              </a:ext>
            </a:extLst>
          </p:cNvPr>
          <p:cNvGrpSpPr/>
          <p:nvPr/>
        </p:nvGrpSpPr>
        <p:grpSpPr>
          <a:xfrm>
            <a:off x="5632230" y="2512886"/>
            <a:ext cx="2055547" cy="2975543"/>
            <a:chOff x="8173109" y="3256164"/>
            <a:chExt cx="2055547" cy="2975543"/>
          </a:xfrm>
        </p:grpSpPr>
        <p:sp>
          <p:nvSpPr>
            <p:cNvPr id="35" name="Текст 2">
              <a:extLst>
                <a:ext uri="{FF2B5EF4-FFF2-40B4-BE49-F238E27FC236}">
                  <a16:creationId xmlns="" xmlns:a16="http://schemas.microsoft.com/office/drawing/2014/main" id="{908552B2-E353-0548-B7EC-BE9BB7909245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173109" y="5305482"/>
              <a:ext cx="2055547" cy="926225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ru-RU"/>
              </a:defPPr>
              <a:lvl1pPr marL="13970" indent="-22860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>
                  <a:latin typeface="Montserrat" panose="00000500000000000000" pitchFamily="2" charset="-52"/>
                  <a:ea typeface="Times New Roman"/>
                  <a:cs typeface="Times New Roman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Цифровизация и автоматизация химико-технологических процессов</a:t>
              </a:r>
            </a:p>
          </p:txBody>
        </p:sp>
        <p:grpSp>
          <p:nvGrpSpPr>
            <p:cNvPr id="18" name="Группа 35">
              <a:extLst>
                <a:ext uri="{FF2B5EF4-FFF2-40B4-BE49-F238E27FC236}">
                  <a16:creationId xmlns="" xmlns:a16="http://schemas.microsoft.com/office/drawing/2014/main" id="{E143D2B3-CECF-444C-9B10-722D61F666D7}"/>
                </a:ext>
              </a:extLst>
            </p:cNvPr>
            <p:cNvGrpSpPr/>
            <p:nvPr/>
          </p:nvGrpSpPr>
          <p:grpSpPr>
            <a:xfrm>
              <a:off x="8673779" y="3256164"/>
              <a:ext cx="929271" cy="929271"/>
              <a:chOff x="6579218" y="2219093"/>
              <a:chExt cx="1025912" cy="1025912"/>
            </a:xfrm>
          </p:grpSpPr>
          <p:sp>
            <p:nvSpPr>
              <p:cNvPr id="37" name="Капля 36">
                <a:extLst>
                  <a:ext uri="{FF2B5EF4-FFF2-40B4-BE49-F238E27FC236}">
                    <a16:creationId xmlns="" xmlns:a16="http://schemas.microsoft.com/office/drawing/2014/main" id="{6A859023-FA72-2849-8EFC-127DA48C6EAA}"/>
                  </a:ext>
                </a:extLst>
              </p:cNvPr>
              <p:cNvSpPr/>
              <p:nvPr/>
            </p:nvSpPr>
            <p:spPr>
              <a:xfrm rot="8100000">
                <a:off x="6579218" y="2219093"/>
                <a:ext cx="1025912" cy="1025912"/>
              </a:xfrm>
              <a:prstGeom prst="teardrop">
                <a:avLst>
                  <a:gd name="adj" fmla="val 171150"/>
                </a:avLst>
              </a:prstGeom>
              <a:solidFill>
                <a:srgbClr val="382C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="" xmlns:a16="http://schemas.microsoft.com/office/drawing/2014/main" id="{3DF64FA7-9B33-FA4E-8395-F9AD92ACA0EF}"/>
                  </a:ext>
                </a:extLst>
              </p:cNvPr>
              <p:cNvSpPr/>
              <p:nvPr/>
            </p:nvSpPr>
            <p:spPr>
              <a:xfrm>
                <a:off x="6725090" y="2360492"/>
                <a:ext cx="755134" cy="755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b="1" dirty="0">
                  <a:solidFill>
                    <a:srgbClr val="0A81CA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46" name="Прямоугольник 45"/>
          <p:cNvSpPr/>
          <p:nvPr/>
        </p:nvSpPr>
        <p:spPr>
          <a:xfrm>
            <a:off x="297631" y="1940924"/>
            <a:ext cx="178359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latin typeface="Montserrat" panose="00000500000000000000" pitchFamily="2" charset="-52"/>
              </a:rPr>
              <a:t>профессиональное самоопределение студентов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201457" y="1794088"/>
            <a:ext cx="1937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latin typeface="Montserrat" panose="00000500000000000000" pitchFamily="2" charset="-52"/>
              </a:rPr>
              <a:t>формирование базовых профессиональных навыков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015849" y="1881980"/>
            <a:ext cx="18690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latin typeface="Montserrat" panose="00000500000000000000" pitchFamily="2" charset="-52"/>
              </a:rPr>
              <a:t>развитие ключевых профессиональных навыков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919997" y="1739900"/>
            <a:ext cx="21805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latin typeface="Montserrat" panose="00000500000000000000" pitchFamily="2" charset="-52"/>
              </a:rPr>
              <a:t>решение инженерных задач в условиях, приближенных к реальной практике</a:t>
            </a:r>
          </a:p>
        </p:txBody>
      </p:sp>
      <p:grpSp>
        <p:nvGrpSpPr>
          <p:cNvPr id="20" name="Группа 35">
            <a:extLst>
              <a:ext uri="{FF2B5EF4-FFF2-40B4-BE49-F238E27FC236}">
                <a16:creationId xmlns="" xmlns:a16="http://schemas.microsoft.com/office/drawing/2014/main" id="{E143D2B3-CECF-444C-9B10-722D61F666D7}"/>
              </a:ext>
            </a:extLst>
          </p:cNvPr>
          <p:cNvGrpSpPr/>
          <p:nvPr/>
        </p:nvGrpSpPr>
        <p:grpSpPr>
          <a:xfrm>
            <a:off x="8282099" y="694024"/>
            <a:ext cx="1650550" cy="1607541"/>
            <a:chOff x="6040916" y="2720169"/>
            <a:chExt cx="1025912" cy="1774721"/>
          </a:xfrm>
        </p:grpSpPr>
        <p:sp>
          <p:nvSpPr>
            <p:cNvPr id="59" name="Капля 58">
              <a:extLst>
                <a:ext uri="{FF2B5EF4-FFF2-40B4-BE49-F238E27FC236}">
                  <a16:creationId xmlns="" xmlns:a16="http://schemas.microsoft.com/office/drawing/2014/main" id="{6A859023-FA72-2849-8EFC-127DA48C6EAA}"/>
                </a:ext>
              </a:extLst>
            </p:cNvPr>
            <p:cNvSpPr/>
            <p:nvPr/>
          </p:nvSpPr>
          <p:spPr>
            <a:xfrm rot="8100000">
              <a:off x="6040916" y="2720169"/>
              <a:ext cx="1025912" cy="1774721"/>
            </a:xfrm>
            <a:prstGeom prst="teardrop">
              <a:avLst>
                <a:gd name="adj" fmla="val 171150"/>
              </a:avLst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0" name="Овал 59">
              <a:extLst>
                <a:ext uri="{FF2B5EF4-FFF2-40B4-BE49-F238E27FC236}">
                  <a16:creationId xmlns="" xmlns:a16="http://schemas.microsoft.com/office/drawing/2014/main" id="{3DF64FA7-9B33-FA4E-8395-F9AD92ACA0EF}"/>
                </a:ext>
              </a:extLst>
            </p:cNvPr>
            <p:cNvSpPr/>
            <p:nvPr/>
          </p:nvSpPr>
          <p:spPr>
            <a:xfrm>
              <a:off x="6149787" y="2869540"/>
              <a:ext cx="827915" cy="1470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dirty="0">
                <a:solidFill>
                  <a:srgbClr val="0A81CA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955464" y="4576462"/>
            <a:ext cx="3791693" cy="120032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marL="13970" indent="-22860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>
                <a:latin typeface="Montserrat" panose="00000500000000000000" pitchFamily="2" charset="-52"/>
                <a:ea typeface="Times New Roman"/>
                <a:cs typeface="Times New Roman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0" dirty="0">
                <a:solidFill>
                  <a:srgbClr val="F70100"/>
                </a:solidFill>
              </a:rPr>
              <a:t>Получение  дополнительных квалификаций, рабочих профессий (кафедры, ИДО ВГУИТ); проектное обучение; выполнение курсовых работ/проектов по темам работодателя</a:t>
            </a:r>
          </a:p>
        </p:txBody>
      </p:sp>
      <p:grpSp>
        <p:nvGrpSpPr>
          <p:cNvPr id="25" name="Группа 65">
            <a:extLst>
              <a:ext uri="{FF2B5EF4-FFF2-40B4-BE49-F238E27FC236}">
                <a16:creationId xmlns="" xmlns:a16="http://schemas.microsoft.com/office/drawing/2014/main" id="{14FB4609-BBEF-3449-BA0B-C639EDF9281A}"/>
              </a:ext>
            </a:extLst>
          </p:cNvPr>
          <p:cNvGrpSpPr/>
          <p:nvPr/>
        </p:nvGrpSpPr>
        <p:grpSpPr>
          <a:xfrm>
            <a:off x="10529415" y="92183"/>
            <a:ext cx="1709056" cy="2801104"/>
            <a:chOff x="5763911" y="3256164"/>
            <a:chExt cx="1709056" cy="2801104"/>
          </a:xfrm>
        </p:grpSpPr>
        <p:sp>
          <p:nvSpPr>
            <p:cNvPr id="67" name="Текст 2">
              <a:extLst>
                <a:ext uri="{FF2B5EF4-FFF2-40B4-BE49-F238E27FC236}">
                  <a16:creationId xmlns="" xmlns:a16="http://schemas.microsoft.com/office/drawing/2014/main" id="{E91B5054-153E-B143-B832-61ABA8CA6153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763911" y="5131043"/>
              <a:ext cx="1709056" cy="926225"/>
            </a:xfrm>
            <a:prstGeom prst="rect">
              <a:avLst/>
            </a:prstGeom>
          </p:spPr>
          <p:txBody>
            <a:bodyPr>
              <a:normAutofit lnSpcReduction="10000"/>
            </a:bodyPr>
            <a:lstStyle>
              <a:defPPr>
                <a:defRPr lang="ru-RU"/>
              </a:defPPr>
              <a:lvl1pPr marL="13970" indent="-228600" algn="ctr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>
                  <a:latin typeface="Montserrat" panose="00000500000000000000" pitchFamily="2" charset="-52"/>
                  <a:ea typeface="Times New Roman"/>
                  <a:cs typeface="Times New Roman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spcBef>
                  <a:spcPts val="0"/>
                </a:spcBef>
              </a:pPr>
              <a:r>
                <a:rPr lang="ru-RU" dirty="0">
                  <a:solidFill>
                    <a:srgbClr val="F70100"/>
                  </a:solidFill>
                </a:rPr>
                <a:t>Тематика ВКР по заказу</a:t>
              </a:r>
            </a:p>
            <a:p>
              <a:pPr>
                <a:spcBef>
                  <a:spcPts val="0"/>
                </a:spcBef>
              </a:pPr>
              <a:r>
                <a:rPr lang="ru-RU" dirty="0">
                  <a:solidFill>
                    <a:srgbClr val="F70100"/>
                  </a:solidFill>
                </a:rPr>
                <a:t>ПАО «Сибур Холдинг»</a:t>
              </a:r>
            </a:p>
          </p:txBody>
        </p:sp>
        <p:grpSp>
          <p:nvGrpSpPr>
            <p:cNvPr id="28" name="Группа 24">
              <a:extLst>
                <a:ext uri="{FF2B5EF4-FFF2-40B4-BE49-F238E27FC236}">
                  <a16:creationId xmlns="" xmlns:a16="http://schemas.microsoft.com/office/drawing/2014/main" id="{14859B98-517A-754F-8684-667009C388AC}"/>
                </a:ext>
              </a:extLst>
            </p:cNvPr>
            <p:cNvGrpSpPr/>
            <p:nvPr/>
          </p:nvGrpSpPr>
          <p:grpSpPr>
            <a:xfrm>
              <a:off x="5990052" y="3256164"/>
              <a:ext cx="929271" cy="929271"/>
              <a:chOff x="6579218" y="2219093"/>
              <a:chExt cx="1025912" cy="1025912"/>
            </a:xfrm>
          </p:grpSpPr>
          <p:sp>
            <p:nvSpPr>
              <p:cNvPr id="69" name="Капля 68">
                <a:extLst>
                  <a:ext uri="{FF2B5EF4-FFF2-40B4-BE49-F238E27FC236}">
                    <a16:creationId xmlns="" xmlns:a16="http://schemas.microsoft.com/office/drawing/2014/main" id="{1218A3DE-4D41-6E4B-8F65-DB337BBEADBC}"/>
                  </a:ext>
                </a:extLst>
              </p:cNvPr>
              <p:cNvSpPr/>
              <p:nvPr/>
            </p:nvSpPr>
            <p:spPr>
              <a:xfrm rot="8100000">
                <a:off x="6579218" y="2219093"/>
                <a:ext cx="1025912" cy="1025912"/>
              </a:xfrm>
              <a:prstGeom prst="teardrop">
                <a:avLst>
                  <a:gd name="adj" fmla="val 171150"/>
                </a:avLst>
              </a:prstGeom>
              <a:solidFill>
                <a:srgbClr val="0A81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0" name="Овал 69">
                <a:extLst>
                  <a:ext uri="{FF2B5EF4-FFF2-40B4-BE49-F238E27FC236}">
                    <a16:creationId xmlns="" xmlns:a16="http://schemas.microsoft.com/office/drawing/2014/main" id="{9F26F973-BEA8-F24A-B10C-F39BE54432FC}"/>
                  </a:ext>
                </a:extLst>
              </p:cNvPr>
              <p:cNvSpPr/>
              <p:nvPr/>
            </p:nvSpPr>
            <p:spPr>
              <a:xfrm>
                <a:off x="6708265" y="2360492"/>
                <a:ext cx="755134" cy="755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b="1" dirty="0">
                  <a:solidFill>
                    <a:schemeClr val="bg1">
                      <a:lumMod val="50000"/>
                    </a:schemeClr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D4B0AE2-E7D6-698C-FB51-676D4F1BE27F}"/>
              </a:ext>
            </a:extLst>
          </p:cNvPr>
          <p:cNvSpPr txBox="1"/>
          <p:nvPr/>
        </p:nvSpPr>
        <p:spPr>
          <a:xfrm>
            <a:off x="96362" y="113430"/>
            <a:ext cx="9887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ОСОБЕННОСТИ ОБРАЗОВАТЕЛЬНЫХ ПРОГРАММ ПИШ ВГУИТ</a:t>
            </a:r>
            <a:endParaRPr lang="ru-RU" sz="2800" u="heavy" dirty="0">
              <a:solidFill>
                <a:srgbClr val="382C77"/>
              </a:solidFill>
              <a:uFill>
                <a:solidFill>
                  <a:srgbClr val="FF0000"/>
                </a:solidFill>
              </a:uFill>
              <a:latin typeface="Montserrat ExtraBold" panose="00000900000000000000" pitchFamily="2" charset="-52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90F2735D-397D-B597-29F2-EF3363CB3E4B}"/>
              </a:ext>
            </a:extLst>
          </p:cNvPr>
          <p:cNvSpPr>
            <a:spLocks/>
          </p:cNvSpPr>
          <p:nvPr/>
        </p:nvSpPr>
        <p:spPr>
          <a:xfrm>
            <a:off x="11112000" y="5788346"/>
            <a:ext cx="1080000" cy="1080000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1ADE9B46-728E-DFF1-8506-CB3C3ECD5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11112000" y="6109432"/>
            <a:ext cx="1030316" cy="42016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1DB277C3-6095-C366-1643-5E3F554F5445}"/>
              </a:ext>
            </a:extLst>
          </p:cNvPr>
          <p:cNvSpPr>
            <a:spLocks noChangeAspect="1"/>
          </p:cNvSpPr>
          <p:nvPr/>
        </p:nvSpPr>
        <p:spPr>
          <a:xfrm>
            <a:off x="7832709" y="5788346"/>
            <a:ext cx="3282450" cy="1080000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24763BC-1901-A188-400C-919B4FE543D5}"/>
              </a:ext>
            </a:extLst>
          </p:cNvPr>
          <p:cNvSpPr txBox="1"/>
          <p:nvPr/>
        </p:nvSpPr>
        <p:spPr>
          <a:xfrm>
            <a:off x="7882393" y="5990667"/>
            <a:ext cx="309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ВОРОНЕЖСКИЙ</a:t>
            </a:r>
          </a:p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ГОСУДАРСТВЕННЫЙ УНИВЕРСИТЕТ ИНЖЕНЕРНЫХ ТЕХНОЛОГИЙ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24825CC-0E83-95AF-1B1A-36AB7253E6F8}"/>
              </a:ext>
            </a:extLst>
          </p:cNvPr>
          <p:cNvSpPr txBox="1"/>
          <p:nvPr/>
        </p:nvSpPr>
        <p:spPr>
          <a:xfrm>
            <a:off x="-293628" y="5994914"/>
            <a:ext cx="1862409" cy="75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245"/>
              </a:lnSpc>
            </a:pPr>
            <a:r>
              <a:rPr lang="en-US" sz="2000" dirty="0">
                <a:solidFill>
                  <a:srgbClr val="F70100"/>
                </a:solidFill>
                <a:latin typeface="Montserrat Medium" panose="00000600000000000000" pitchFamily="2" charset="-52"/>
              </a:rPr>
              <a:t>vsuet.ru</a:t>
            </a:r>
            <a:endParaRPr lang="ru-RU" sz="2000" dirty="0">
              <a:solidFill>
                <a:srgbClr val="F7010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6406F42-F880-5184-FD33-8A61B0F8FEF0}"/>
              </a:ext>
            </a:extLst>
          </p:cNvPr>
          <p:cNvSpPr txBox="1"/>
          <p:nvPr/>
        </p:nvSpPr>
        <p:spPr>
          <a:xfrm>
            <a:off x="6236134" y="2735401"/>
            <a:ext cx="105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82C77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4/5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51D42E5-516D-B95E-FE13-82AE84D9DBD0}"/>
              </a:ext>
            </a:extLst>
          </p:cNvPr>
          <p:cNvSpPr txBox="1"/>
          <p:nvPr/>
        </p:nvSpPr>
        <p:spPr>
          <a:xfrm>
            <a:off x="4513204" y="2791466"/>
            <a:ext cx="105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A81CA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8FABAD3-A3F8-F8CA-B62F-D7EAC35B848D}"/>
              </a:ext>
            </a:extLst>
          </p:cNvPr>
          <p:cNvSpPr txBox="1"/>
          <p:nvPr/>
        </p:nvSpPr>
        <p:spPr>
          <a:xfrm>
            <a:off x="2661125" y="2782398"/>
            <a:ext cx="40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70100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F465865-ED06-5886-C9FE-FDBFD1C01D35}"/>
              </a:ext>
            </a:extLst>
          </p:cNvPr>
          <p:cNvSpPr txBox="1"/>
          <p:nvPr/>
        </p:nvSpPr>
        <p:spPr>
          <a:xfrm>
            <a:off x="873034" y="2782398"/>
            <a:ext cx="39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82C77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18A6BF6-D3A5-99D6-B486-651ED6EA99F2}"/>
              </a:ext>
            </a:extLst>
          </p:cNvPr>
          <p:cNvSpPr txBox="1"/>
          <p:nvPr/>
        </p:nvSpPr>
        <p:spPr>
          <a:xfrm>
            <a:off x="10838534" y="356068"/>
            <a:ext cx="1055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A81CA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ВКР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EFE9E4E2-EB88-D380-EC7E-762748C96FC7}"/>
              </a:ext>
            </a:extLst>
          </p:cNvPr>
          <p:cNvSpPr txBox="1"/>
          <p:nvPr/>
        </p:nvSpPr>
        <p:spPr>
          <a:xfrm>
            <a:off x="8376228" y="970751"/>
            <a:ext cx="149405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F70100"/>
                </a:solidFill>
                <a:uFill>
                  <a:solidFill>
                    <a:srgbClr val="FF0000"/>
                  </a:solidFill>
                </a:uFill>
                <a:latin typeface="Montserrat ExtraBold" panose="00000900000000000000" pitchFamily="2" charset="-52"/>
              </a:rPr>
              <a:t>Весь период обучения</a:t>
            </a:r>
          </a:p>
        </p:txBody>
      </p:sp>
      <p:sp>
        <p:nvSpPr>
          <p:cNvPr id="3" name="Блок-схема: альтернативный процесс 2">
            <a:extLst>
              <a:ext uri="{FF2B5EF4-FFF2-40B4-BE49-F238E27FC236}">
                <a16:creationId xmlns="" xmlns:a16="http://schemas.microsoft.com/office/drawing/2014/main" id="{BEE7833E-7122-9DB1-5C75-72CAD95E41BC}"/>
              </a:ext>
            </a:extLst>
          </p:cNvPr>
          <p:cNvSpPr>
            <a:spLocks noChangeAspect="1"/>
          </p:cNvSpPr>
          <p:nvPr/>
        </p:nvSpPr>
        <p:spPr>
          <a:xfrm>
            <a:off x="11805335" y="64978"/>
            <a:ext cx="386665" cy="38329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xmlns="" val="229071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CFCD409F-0416-24BF-29C8-4301B75B8763}"/>
              </a:ext>
            </a:extLst>
          </p:cNvPr>
          <p:cNvSpPr/>
          <p:nvPr/>
        </p:nvSpPr>
        <p:spPr>
          <a:xfrm>
            <a:off x="9060910" y="608194"/>
            <a:ext cx="2843317" cy="1931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837270D-30F4-E2D5-4356-560C0A01908E}"/>
              </a:ext>
            </a:extLst>
          </p:cNvPr>
          <p:cNvSpPr/>
          <p:nvPr/>
        </p:nvSpPr>
        <p:spPr>
          <a:xfrm>
            <a:off x="4256437" y="2598491"/>
            <a:ext cx="3600000" cy="18102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3FBB89C-43E2-44AB-8CB1-A0DDF7D87BE0}"/>
              </a:ext>
            </a:extLst>
          </p:cNvPr>
          <p:cNvSpPr/>
          <p:nvPr/>
        </p:nvSpPr>
        <p:spPr>
          <a:xfrm>
            <a:off x="8321478" y="2598491"/>
            <a:ext cx="3600000" cy="18102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722EE07-3007-EC96-1606-5705B9B7E32B}"/>
              </a:ext>
            </a:extLst>
          </p:cNvPr>
          <p:cNvSpPr/>
          <p:nvPr/>
        </p:nvSpPr>
        <p:spPr>
          <a:xfrm>
            <a:off x="191396" y="2598491"/>
            <a:ext cx="3600000" cy="18102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tx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953" tIns="41476" rIns="82953" bIns="414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89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AA17A2BF-A83E-FBB8-EB1E-ACFA0F74331C}"/>
              </a:ext>
            </a:extLst>
          </p:cNvPr>
          <p:cNvSpPr/>
          <p:nvPr/>
        </p:nvSpPr>
        <p:spPr>
          <a:xfrm>
            <a:off x="1857076" y="1183969"/>
            <a:ext cx="7175510" cy="1104446"/>
          </a:xfrm>
          <a:prstGeom prst="roundRect">
            <a:avLst>
              <a:gd name="adj" fmla="val 50000"/>
            </a:avLst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4C343A-5397-4E09-AD38-58171E085040}"/>
              </a:ext>
            </a:extLst>
          </p:cNvPr>
          <p:cNvSpPr txBox="1"/>
          <p:nvPr/>
        </p:nvSpPr>
        <p:spPr>
          <a:xfrm>
            <a:off x="2209502" y="1248198"/>
            <a:ext cx="6543675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 Выпускник ВГУИТ – химик-технолог с мультикомпетенциями механика, автоматчика,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Montserrat" panose="00000500000000000000" pitchFamily="2" charset="-52"/>
              </a:rPr>
              <a:t>ИТ-специалиста и руководителя проекта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89C409-F5E3-412C-B9FF-F6C1BF19DAB8}"/>
              </a:ext>
            </a:extLst>
          </p:cNvPr>
          <p:cNvSpPr txBox="1"/>
          <p:nvPr/>
        </p:nvSpPr>
        <p:spPr>
          <a:xfrm>
            <a:off x="502497" y="2843875"/>
            <a:ext cx="3025552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-52"/>
              </a:rPr>
              <a:t>Сетевой междисциплинарный подход в высшем образовании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21C6587-9770-4BC4-B5C4-781292534B44}"/>
              </a:ext>
            </a:extLst>
          </p:cNvPr>
          <p:cNvSpPr txBox="1"/>
          <p:nvPr/>
        </p:nvSpPr>
        <p:spPr>
          <a:xfrm>
            <a:off x="4359214" y="2871072"/>
            <a:ext cx="3600000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-52"/>
              </a:rPr>
              <a:t>Интенсивная практика по решению прикладных инженерных и технологических задач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43C542A-3604-4CCA-BB35-92BEDC187ADD}"/>
              </a:ext>
            </a:extLst>
          </p:cNvPr>
          <p:cNvSpPr txBox="1"/>
          <p:nvPr/>
        </p:nvSpPr>
        <p:spPr>
          <a:xfrm>
            <a:off x="8527940" y="2885387"/>
            <a:ext cx="3427698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-52"/>
              </a:rPr>
              <a:t>Сфокусированная научно-исследовательская  и проектная деятельность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BB2618C-8CCA-4FEE-9EFC-43FA4E168102}"/>
              </a:ext>
            </a:extLst>
          </p:cNvPr>
          <p:cNvSpPr txBox="1"/>
          <p:nvPr/>
        </p:nvSpPr>
        <p:spPr>
          <a:xfrm>
            <a:off x="995675" y="4820462"/>
            <a:ext cx="201409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u="heavy" dirty="0">
                <a:solidFill>
                  <a:srgbClr val="474444"/>
                </a:solidFill>
                <a:uFill>
                  <a:solidFill>
                    <a:srgbClr val="F70100"/>
                  </a:solidFill>
                </a:uFill>
                <a:latin typeface="Montserrat" panose="00000500000000000000" pitchFamily="2" charset="-52"/>
              </a:rPr>
              <a:t>ФГОС ВО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BD5DE4-50C5-43D0-8547-5BF08E3B4D58}"/>
              </a:ext>
            </a:extLst>
          </p:cNvPr>
          <p:cNvSpPr txBox="1"/>
          <p:nvPr/>
        </p:nvSpPr>
        <p:spPr>
          <a:xfrm>
            <a:off x="4269175" y="4820462"/>
            <a:ext cx="3600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 u="heavy">
                <a:solidFill>
                  <a:srgbClr val="474444"/>
                </a:solidFill>
                <a:uFill>
                  <a:solidFill>
                    <a:srgbClr val="F70100"/>
                  </a:solidFill>
                </a:u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Требования  ключевого работодателя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78003E9-7C89-4C8B-BACE-C5A0A774B113}"/>
              </a:ext>
            </a:extLst>
          </p:cNvPr>
          <p:cNvSpPr txBox="1"/>
          <p:nvPr/>
        </p:nvSpPr>
        <p:spPr>
          <a:xfrm>
            <a:off x="8334423" y="4820462"/>
            <a:ext cx="3600000" cy="93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 u="heavy">
                <a:solidFill>
                  <a:srgbClr val="474444"/>
                </a:solidFill>
                <a:uFill>
                  <a:solidFill>
                    <a:srgbClr val="F70100"/>
                  </a:solidFill>
                </a:u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Профессиональный стандарт , должностные инструкции инженера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E7EA8F7-5AF3-6DC9-0721-BF6F38B4AF01}"/>
              </a:ext>
            </a:extLst>
          </p:cNvPr>
          <p:cNvSpPr txBox="1"/>
          <p:nvPr/>
        </p:nvSpPr>
        <p:spPr>
          <a:xfrm>
            <a:off x="108858" y="38938"/>
            <a:ext cx="12083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382C77"/>
                </a:solidFill>
                <a:latin typeface="Montserrat ExtraBold" panose="00000900000000000000" pitchFamily="2" charset="-52"/>
              </a:rPr>
              <a:t>ФОРМИРОВАНИЕ КОМПЕТЕНТНОСТНОГО  ПРОФИЛЯ  ВЫПУСКНИКА ПИШ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49F8D08-6809-6D94-8042-D116BEC57C73}"/>
              </a:ext>
            </a:extLst>
          </p:cNvPr>
          <p:cNvSpPr>
            <a:spLocks/>
          </p:cNvSpPr>
          <p:nvPr/>
        </p:nvSpPr>
        <p:spPr>
          <a:xfrm>
            <a:off x="0" y="5779512"/>
            <a:ext cx="1080000" cy="1080000"/>
          </a:xfrm>
          <a:prstGeom prst="rect">
            <a:avLst/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1B181F9D-5F8B-BCD4-FC0D-2D1254438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031"/>
          <a:stretch/>
        </p:blipFill>
        <p:spPr>
          <a:xfrm>
            <a:off x="0" y="6107920"/>
            <a:ext cx="1030316" cy="420160"/>
          </a:xfrm>
          <a:prstGeom prst="rect">
            <a:avLst/>
          </a:prstGeom>
        </p:spPr>
      </p:pic>
      <p:sp>
        <p:nvSpPr>
          <p:cNvPr id="37" name="Двойная стрелка влево/вправо 36"/>
          <p:cNvSpPr/>
          <p:nvPr/>
        </p:nvSpPr>
        <p:spPr>
          <a:xfrm>
            <a:off x="3620380" y="3118981"/>
            <a:ext cx="729172" cy="512595"/>
          </a:xfrm>
          <a:prstGeom prst="leftRightArrow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E2C1950A-3636-FD98-A781-4B01A70D3BBF}"/>
              </a:ext>
            </a:extLst>
          </p:cNvPr>
          <p:cNvSpPr>
            <a:spLocks noChangeAspect="1"/>
          </p:cNvSpPr>
          <p:nvPr/>
        </p:nvSpPr>
        <p:spPr>
          <a:xfrm>
            <a:off x="1068498" y="5778000"/>
            <a:ext cx="3282450" cy="1080000"/>
          </a:xfrm>
          <a:prstGeom prst="rect">
            <a:avLst/>
          </a:prstGeom>
          <a:solidFill>
            <a:srgbClr val="382C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75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BF11BD6-0CCF-37FC-D151-8B8CD3F1DD90}"/>
              </a:ext>
            </a:extLst>
          </p:cNvPr>
          <p:cNvSpPr txBox="1"/>
          <p:nvPr/>
        </p:nvSpPr>
        <p:spPr>
          <a:xfrm>
            <a:off x="1129684" y="5994835"/>
            <a:ext cx="309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ВОРОНЕЖСКИЙ</a:t>
            </a:r>
          </a:p>
          <a:p>
            <a:r>
              <a:rPr lang="ru-RU" sz="1200" spc="99" dirty="0">
                <a:solidFill>
                  <a:schemeClr val="bg1"/>
                </a:solidFill>
                <a:latin typeface="Exo 2" panose="00000500000000000000" pitchFamily="2" charset="-52"/>
              </a:rPr>
              <a:t>ГОСУДАРСТВЕННЫЙ УНИВЕРСИТЕТ ИНЖЕНЕРНЫХ ТЕХНОЛОГИЙ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4A9E2750-5281-0BB9-DB03-7610A249F3FA}"/>
              </a:ext>
            </a:extLst>
          </p:cNvPr>
          <p:cNvSpPr/>
          <p:nvPr/>
        </p:nvSpPr>
        <p:spPr>
          <a:xfrm>
            <a:off x="4362450" y="5778000"/>
            <a:ext cx="7829550" cy="1080000"/>
          </a:xfrm>
          <a:prstGeom prst="rect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875"/>
          </a:p>
        </p:txBody>
      </p:sp>
      <p:grpSp>
        <p:nvGrpSpPr>
          <p:cNvPr id="45" name="Группа 44">
            <a:extLst>
              <a:ext uri="{FF2B5EF4-FFF2-40B4-BE49-F238E27FC236}">
                <a16:creationId xmlns="" xmlns:a16="http://schemas.microsoft.com/office/drawing/2014/main" id="{BA62672F-EF84-D02F-9206-B4A4457059ED}"/>
              </a:ext>
            </a:extLst>
          </p:cNvPr>
          <p:cNvGrpSpPr/>
          <p:nvPr/>
        </p:nvGrpSpPr>
        <p:grpSpPr>
          <a:xfrm>
            <a:off x="0" y="5756462"/>
            <a:ext cx="12372413" cy="1103050"/>
            <a:chOff x="0" y="5779512"/>
            <a:chExt cx="12372413" cy="1080000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="" xmlns:a16="http://schemas.microsoft.com/office/drawing/2014/main" id="{4A9E2750-5281-0BB9-DB03-7610A249F3FA}"/>
                </a:ext>
              </a:extLst>
            </p:cNvPr>
            <p:cNvSpPr/>
            <p:nvPr/>
          </p:nvSpPr>
          <p:spPr>
            <a:xfrm>
              <a:off x="4362450" y="5779512"/>
              <a:ext cx="7829550" cy="1080000"/>
            </a:xfrm>
            <a:prstGeom prst="rect">
              <a:avLst/>
            </a:prstGeom>
            <a:solidFill>
              <a:srgbClr val="0A81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875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="" xmlns:a16="http://schemas.microsoft.com/office/drawing/2014/main" id="{B5B2CC83-C0C0-BD1C-F818-31BA518C38BA}"/>
                </a:ext>
              </a:extLst>
            </p:cNvPr>
            <p:cNvSpPr>
              <a:spLocks/>
            </p:cNvSpPr>
            <p:nvPr/>
          </p:nvSpPr>
          <p:spPr>
            <a:xfrm>
              <a:off x="0" y="5779512"/>
              <a:ext cx="1080000" cy="1080000"/>
            </a:xfrm>
            <a:prstGeom prst="rect">
              <a:avLst/>
            </a:prstGeom>
            <a:solidFill>
              <a:srgbClr val="F70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1B181F9D-5F8B-BCD4-FC0D-2D1254438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2031"/>
            <a:stretch/>
          </p:blipFill>
          <p:spPr>
            <a:xfrm>
              <a:off x="0" y="6109432"/>
              <a:ext cx="1030316" cy="420160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E2C1950A-3636-FD98-A781-4B01A70D3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00" y="5779512"/>
              <a:ext cx="3282450" cy="1080000"/>
            </a:xfrm>
            <a:prstGeom prst="rect">
              <a:avLst/>
            </a:prstGeom>
            <a:solidFill>
              <a:srgbClr val="382C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75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BF11BD6-0CCF-37FC-D151-8B8CD3F1DD90}"/>
                </a:ext>
              </a:extLst>
            </p:cNvPr>
            <p:cNvSpPr txBox="1"/>
            <p:nvPr/>
          </p:nvSpPr>
          <p:spPr>
            <a:xfrm>
              <a:off x="1129684" y="5996347"/>
              <a:ext cx="3090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ВОРОНЕЖСКИЙ</a:t>
              </a:r>
            </a:p>
            <a:p>
              <a:r>
                <a:rPr lang="ru-RU" sz="1200" spc="99" dirty="0">
                  <a:solidFill>
                    <a:schemeClr val="bg1"/>
                  </a:solidFill>
                  <a:latin typeface="Exo 2" panose="00000500000000000000" pitchFamily="2" charset="-52"/>
                </a:rPr>
                <a:t>ГОСУДАРСТВЕННЫЙ УНИВЕРСИТЕТ ИНЖЕНЕРНЫХ ТЕХНОЛОГИЙ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5D13F618-01C1-443E-0BDF-5DFBCB83C48C}"/>
                </a:ext>
              </a:extLst>
            </p:cNvPr>
            <p:cNvSpPr txBox="1"/>
            <p:nvPr/>
          </p:nvSpPr>
          <p:spPr>
            <a:xfrm>
              <a:off x="10510004" y="5966550"/>
              <a:ext cx="1862409" cy="7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245"/>
                </a:lnSpc>
              </a:pPr>
              <a:r>
                <a:rPr lang="en-US" sz="2000" dirty="0">
                  <a:solidFill>
                    <a:srgbClr val="F70100"/>
                  </a:solidFill>
                  <a:latin typeface="Montserrat Medium" panose="00000600000000000000" pitchFamily="2" charset="-52"/>
                </a:rPr>
                <a:t>vsuet.ru</a:t>
              </a:r>
              <a:endParaRPr lang="ru-RU" sz="2000" dirty="0">
                <a:solidFill>
                  <a:srgbClr val="F70100"/>
                </a:solidFill>
                <a:latin typeface="Montserrat Medium" panose="00000600000000000000" pitchFamily="2" charset="-52"/>
              </a:endParaRPr>
            </a:p>
          </p:txBody>
        </p:sp>
      </p:grpSp>
      <p:sp>
        <p:nvSpPr>
          <p:cNvPr id="14" name="Двойная стрелка влево/вправо 36">
            <a:extLst>
              <a:ext uri="{FF2B5EF4-FFF2-40B4-BE49-F238E27FC236}">
                <a16:creationId xmlns="" xmlns:a16="http://schemas.microsoft.com/office/drawing/2014/main" id="{A5D9B099-EB4F-CD0F-50E8-8F24AE1EDE47}"/>
              </a:ext>
            </a:extLst>
          </p:cNvPr>
          <p:cNvSpPr/>
          <p:nvPr/>
        </p:nvSpPr>
        <p:spPr>
          <a:xfrm>
            <a:off x="7740078" y="3118981"/>
            <a:ext cx="729172" cy="512595"/>
          </a:xfrm>
          <a:prstGeom prst="leftRightArrow">
            <a:avLst/>
          </a:prstGeom>
          <a:solidFill>
            <a:srgbClr val="0A8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изогнутая влево 15">
            <a:extLst>
              <a:ext uri="{FF2B5EF4-FFF2-40B4-BE49-F238E27FC236}">
                <a16:creationId xmlns="" xmlns:a16="http://schemas.microsoft.com/office/drawing/2014/main" id="{C649684A-D4E1-B76A-6CB9-E67248AB1ECA}"/>
              </a:ext>
            </a:extLst>
          </p:cNvPr>
          <p:cNvSpPr/>
          <p:nvPr/>
        </p:nvSpPr>
        <p:spPr>
          <a:xfrm flipV="1">
            <a:off x="11157185" y="2066925"/>
            <a:ext cx="865924" cy="1274734"/>
          </a:xfrm>
          <a:prstGeom prst="curvedLeftArrow">
            <a:avLst>
              <a:gd name="adj1" fmla="val 25000"/>
              <a:gd name="adj2" fmla="val 55092"/>
              <a:gd name="adj3" fmla="val 43700"/>
            </a:avLst>
          </a:prstGeom>
          <a:solidFill>
            <a:srgbClr val="F70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44FB65F0-610F-0AA3-93E1-07CF0583F33D}"/>
              </a:ext>
            </a:extLst>
          </p:cNvPr>
          <p:cNvCxnSpPr>
            <a:cxnSpLocks/>
          </p:cNvCxnSpPr>
          <p:nvPr/>
        </p:nvCxnSpPr>
        <p:spPr>
          <a:xfrm flipH="1" flipV="1">
            <a:off x="2015273" y="4106067"/>
            <a:ext cx="5498" cy="656064"/>
          </a:xfrm>
          <a:prstGeom prst="straightConnector1">
            <a:avLst/>
          </a:prstGeom>
          <a:ln w="22225" cap="rnd">
            <a:solidFill>
              <a:srgbClr val="F701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9C70F1F1-1846-1B5F-C667-0E7970FE4C2B}"/>
              </a:ext>
            </a:extLst>
          </p:cNvPr>
          <p:cNvCxnSpPr>
            <a:cxnSpLocks/>
          </p:cNvCxnSpPr>
          <p:nvPr/>
        </p:nvCxnSpPr>
        <p:spPr>
          <a:xfrm flipH="1" flipV="1">
            <a:off x="6092142" y="4106067"/>
            <a:ext cx="5498" cy="656064"/>
          </a:xfrm>
          <a:prstGeom prst="straightConnector1">
            <a:avLst/>
          </a:prstGeom>
          <a:ln w="22225" cap="rnd">
            <a:solidFill>
              <a:srgbClr val="F701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856D4983-A9CD-FFBC-0B23-3FDD6B07FBD1}"/>
              </a:ext>
            </a:extLst>
          </p:cNvPr>
          <p:cNvCxnSpPr>
            <a:cxnSpLocks/>
          </p:cNvCxnSpPr>
          <p:nvPr/>
        </p:nvCxnSpPr>
        <p:spPr>
          <a:xfrm flipH="1" flipV="1">
            <a:off x="10169011" y="4106067"/>
            <a:ext cx="5498" cy="656064"/>
          </a:xfrm>
          <a:prstGeom prst="straightConnector1">
            <a:avLst/>
          </a:prstGeom>
          <a:ln w="22225" cap="rnd">
            <a:solidFill>
              <a:srgbClr val="F70100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DE5FBA3-03E1-3DA6-CA00-ADAF680DC02E}"/>
              </a:ext>
            </a:extLst>
          </p:cNvPr>
          <p:cNvSpPr txBox="1"/>
          <p:nvPr/>
        </p:nvSpPr>
        <p:spPr>
          <a:xfrm>
            <a:off x="9032586" y="618797"/>
            <a:ext cx="2881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1"/>
                </a:solidFill>
                <a:latin typeface="Montserrat" panose="00000500000000000000" pitchFamily="2" charset="-52"/>
              </a:rPr>
              <a:t>Темы НИОКР «ХимИнТех ВГУИТ» </a:t>
            </a:r>
          </a:p>
          <a:p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1) Повышение эффективности очистки сточных вод</a:t>
            </a:r>
          </a:p>
          <a:p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2) Разработка бутадиеновых и бутадиен-стирольных каучуков эмульсионной и растворной полимеризации, включающих в состав </a:t>
            </a:r>
            <a:r>
              <a:rPr lang="ru-RU" sz="900" dirty="0" err="1">
                <a:solidFill>
                  <a:schemeClr val="tx1"/>
                </a:solidFill>
                <a:latin typeface="Montserrat" panose="00000500000000000000" pitchFamily="2" charset="-52"/>
              </a:rPr>
              <a:t>рецикловое</a:t>
            </a:r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 и </a:t>
            </a:r>
            <a:r>
              <a:rPr lang="ru-RU" sz="900" dirty="0" err="1">
                <a:solidFill>
                  <a:schemeClr val="tx1"/>
                </a:solidFill>
                <a:latin typeface="Montserrat" panose="00000500000000000000" pitchFamily="2" charset="-52"/>
              </a:rPr>
              <a:t>биосырье</a:t>
            </a:r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.</a:t>
            </a:r>
          </a:p>
          <a:p>
            <a:r>
              <a:rPr lang="ru-RU" sz="900" dirty="0">
                <a:solidFill>
                  <a:schemeClr val="tx1"/>
                </a:solidFill>
                <a:latin typeface="Montserrat" panose="00000500000000000000" pitchFamily="2" charset="-52"/>
              </a:rPr>
              <a:t>3) Разработка технических решений по рациональному использованию сырья и расширению областей применения каучуков и ТЭП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="" xmlns:a16="http://schemas.microsoft.com/office/drawing/2014/main" id="{29DD9115-F8F7-884F-D20E-75D5EEAEDE71}"/>
              </a:ext>
            </a:extLst>
          </p:cNvPr>
          <p:cNvCxnSpPr>
            <a:cxnSpLocks/>
          </p:cNvCxnSpPr>
          <p:nvPr/>
        </p:nvCxnSpPr>
        <p:spPr>
          <a:xfrm flipV="1">
            <a:off x="2525596" y="2288415"/>
            <a:ext cx="0" cy="472217"/>
          </a:xfrm>
          <a:prstGeom prst="straightConnector1">
            <a:avLst/>
          </a:prstGeom>
          <a:ln w="22225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="" xmlns:a16="http://schemas.microsoft.com/office/drawing/2014/main" id="{F0BFAD01-CEAA-F414-0AE4-92C4AD466A82}"/>
              </a:ext>
            </a:extLst>
          </p:cNvPr>
          <p:cNvCxnSpPr>
            <a:cxnSpLocks/>
          </p:cNvCxnSpPr>
          <p:nvPr/>
        </p:nvCxnSpPr>
        <p:spPr>
          <a:xfrm flipV="1">
            <a:off x="4973521" y="2288415"/>
            <a:ext cx="0" cy="472217"/>
          </a:xfrm>
          <a:prstGeom prst="straightConnector1">
            <a:avLst/>
          </a:prstGeom>
          <a:ln w="22225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="" xmlns:a16="http://schemas.microsoft.com/office/drawing/2014/main" id="{C5A22724-23DE-327E-849D-7DBE0124442A}"/>
              </a:ext>
            </a:extLst>
          </p:cNvPr>
          <p:cNvCxnSpPr>
            <a:cxnSpLocks/>
          </p:cNvCxnSpPr>
          <p:nvPr/>
        </p:nvCxnSpPr>
        <p:spPr>
          <a:xfrm flipV="1">
            <a:off x="8470721" y="2288415"/>
            <a:ext cx="0" cy="472217"/>
          </a:xfrm>
          <a:prstGeom prst="straightConnector1">
            <a:avLst/>
          </a:prstGeom>
          <a:ln w="22225" cap="rnd">
            <a:solidFill>
              <a:srgbClr val="382C77"/>
            </a:solidFill>
            <a:prstDash val="sysDot"/>
            <a:round/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3">
            <a:extLst>
              <a:ext uri="{FF2B5EF4-FFF2-40B4-BE49-F238E27FC236}">
                <a16:creationId xmlns="" xmlns:a16="http://schemas.microsoft.com/office/drawing/2014/main" id="{F57C86FE-C14C-F786-A29F-26C7694E3873}"/>
              </a:ext>
            </a:extLst>
          </p:cNvPr>
          <p:cNvSpPr txBox="1">
            <a:spLocks/>
          </p:cNvSpPr>
          <p:nvPr/>
        </p:nvSpPr>
        <p:spPr bwMode="auto">
          <a:xfrm>
            <a:off x="3426295" y="6347300"/>
            <a:ext cx="2844800" cy="36458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uk-UA" altLang="ru-RU" sz="1200" b="1" dirty="0">
              <a:solidFill>
                <a:schemeClr val="tx1">
                  <a:tint val="75000"/>
                </a:schemeClr>
              </a:solidFill>
              <a:latin typeface="+mj-lt"/>
            </a:endParaRPr>
          </a:p>
        </p:txBody>
      </p:sp>
      <p:sp>
        <p:nvSpPr>
          <p:cNvPr id="4" name="Блок-схема: альтернативный процесс 3">
            <a:extLst>
              <a:ext uri="{FF2B5EF4-FFF2-40B4-BE49-F238E27FC236}">
                <a16:creationId xmlns="" xmlns:a16="http://schemas.microsoft.com/office/drawing/2014/main" id="{33AE0CEA-C527-85E8-1199-AF07B41BCC24}"/>
              </a:ext>
            </a:extLst>
          </p:cNvPr>
          <p:cNvSpPr>
            <a:spLocks noChangeAspect="1"/>
          </p:cNvSpPr>
          <p:nvPr/>
        </p:nvSpPr>
        <p:spPr>
          <a:xfrm>
            <a:off x="11766431" y="64978"/>
            <a:ext cx="425570" cy="421858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xmlns="" val="924239842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14107</TotalTime>
  <Words>1707</Words>
  <Application>Microsoft Office PowerPoint</Application>
  <PresentationFormat>Произвольный</PresentationFormat>
  <Paragraphs>474</Paragraphs>
  <Slides>18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40" baseType="lpstr">
      <vt:lpstr>Arial</vt:lpstr>
      <vt:lpstr>Montserrat</vt:lpstr>
      <vt:lpstr>Exo 2 Extra Bold</vt:lpstr>
      <vt:lpstr>Cascadia Mono ExtraLight</vt:lpstr>
      <vt:lpstr>Calibri</vt:lpstr>
      <vt:lpstr>Exo 2.0</vt:lpstr>
      <vt:lpstr>Montserrat ExtraBold</vt:lpstr>
      <vt:lpstr>Exo 2.0 Medium</vt:lpstr>
      <vt:lpstr>Exo 2 Black</vt:lpstr>
      <vt:lpstr>Montserrat Medium</vt:lpstr>
      <vt:lpstr>Montserrat SemiBold</vt:lpstr>
      <vt:lpstr>Exo 2</vt:lpstr>
      <vt:lpstr>Wingdings</vt:lpstr>
      <vt:lpstr>Times New Roman</vt:lpstr>
      <vt:lpstr>Montserrat Light</vt:lpstr>
      <vt:lpstr>Exo 2 Medium</vt:lpstr>
      <vt:lpstr>Open Sans</vt:lpstr>
      <vt:lpstr>Calibri Light</vt:lpstr>
      <vt:lpstr>Tahoma</vt:lpstr>
      <vt:lpstr>Roboto Light</vt:lpstr>
      <vt:lpstr>Aktifo-A Medium</vt:lpstr>
      <vt:lpstr>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Юрова</dc:creator>
  <cp:lastModifiedBy>ЮРИСТ</cp:lastModifiedBy>
  <cp:revision>414</cp:revision>
  <cp:lastPrinted>2025-01-27T21:14:22Z</cp:lastPrinted>
  <dcterms:created xsi:type="dcterms:W3CDTF">2024-02-21T16:18:41Z</dcterms:created>
  <dcterms:modified xsi:type="dcterms:W3CDTF">2025-02-19T15:03:15Z</dcterms:modified>
</cp:coreProperties>
</file>