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1" r:id="rId2"/>
    <p:sldId id="256" r:id="rId3"/>
    <p:sldId id="257" r:id="rId4"/>
    <p:sldId id="282" r:id="rId5"/>
    <p:sldId id="258" r:id="rId6"/>
    <p:sldId id="261" r:id="rId7"/>
    <p:sldId id="265" r:id="rId8"/>
    <p:sldId id="284" r:id="rId9"/>
    <p:sldId id="283" r:id="rId10"/>
    <p:sldId id="274" r:id="rId11"/>
    <p:sldId id="268" r:id="rId12"/>
    <p:sldId id="285" r:id="rId13"/>
    <p:sldId id="271" r:id="rId14"/>
    <p:sldId id="275" r:id="rId15"/>
    <p:sldId id="276" r:id="rId16"/>
    <p:sldId id="277" r:id="rId17"/>
    <p:sldId id="279" r:id="rId18"/>
    <p:sldId id="287" r:id="rId19"/>
    <p:sldId id="280" r:id="rId20"/>
    <p:sldId id="288" r:id="rId21"/>
    <p:sldId id="28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21.04.2022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21.04.2022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21.04.2022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21.04.2022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21.04.2022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21.04.2022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21.04.2022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21.04.2022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21.04.2022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000108"/>
            <a:ext cx="8062912" cy="1470025"/>
          </a:xfrm>
        </p:spPr>
        <p:txBody>
          <a:bodyPr>
            <a:noAutofit/>
          </a:bodyPr>
          <a:lstStyle/>
          <a:p>
            <a:r>
              <a:rPr lang="ru-RU" sz="6000" b="1" dirty="0" smtClean="0">
                <a:solidFill>
                  <a:srgbClr val="FF0000"/>
                </a:solidFill>
              </a:rPr>
              <a:t>ВОЕВАЛИ ОНИ БЕЗ ПРИСЯГИ</a:t>
            </a:r>
            <a:endParaRPr lang="ru-RU" sz="6000" b="1" dirty="0">
              <a:solidFill>
                <a:srgbClr val="FF0000"/>
              </a:solidFill>
            </a:endParaRPr>
          </a:p>
        </p:txBody>
      </p:sp>
      <p:sp>
        <p:nvSpPr>
          <p:cNvPr id="3" name="Подзаголовок 2"/>
          <p:cNvSpPr>
            <a:spLocks noGrp="1"/>
          </p:cNvSpPr>
          <p:nvPr>
            <p:ph type="subTitle" idx="1"/>
          </p:nvPr>
        </p:nvSpPr>
        <p:spPr>
          <a:xfrm>
            <a:off x="642910" y="4500570"/>
            <a:ext cx="8062912" cy="1752600"/>
          </a:xfrm>
        </p:spPr>
        <p:txBody>
          <a:bodyPr>
            <a:normAutofit lnSpcReduction="10000"/>
          </a:bodyPr>
          <a:lstStyle/>
          <a:p>
            <a:r>
              <a:rPr lang="ru-RU" dirty="0" smtClean="0"/>
              <a:t>ВГУИТ,</a:t>
            </a:r>
          </a:p>
          <a:p>
            <a:r>
              <a:rPr lang="ru-RU" dirty="0" smtClean="0"/>
              <a:t>Кафедра философии и истории,</a:t>
            </a:r>
          </a:p>
          <a:p>
            <a:r>
              <a:rPr lang="ru-RU" dirty="0" smtClean="0"/>
              <a:t>Центр </a:t>
            </a:r>
            <a:r>
              <a:rPr lang="ru-RU" dirty="0" err="1" smtClean="0"/>
              <a:t>довузовской</a:t>
            </a:r>
            <a:r>
              <a:rPr lang="ru-RU" dirty="0" smtClean="0"/>
              <a:t> подготовки и организации приема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Что мы не знаем об операции «УРАН»</a:t>
            </a:r>
            <a:endParaRPr lang="ru-RU" b="1" dirty="0">
              <a:solidFill>
                <a:srgbClr val="FF0000"/>
              </a:solidFill>
            </a:endParaRPr>
          </a:p>
        </p:txBody>
      </p:sp>
      <p:sp>
        <p:nvSpPr>
          <p:cNvPr id="3" name="Содержимое 2"/>
          <p:cNvSpPr>
            <a:spLocks noGrp="1"/>
          </p:cNvSpPr>
          <p:nvPr>
            <p:ph sz="half" idx="1"/>
          </p:nvPr>
        </p:nvSpPr>
        <p:spPr>
          <a:xfrm>
            <a:off x="0" y="1928802"/>
            <a:ext cx="5072098" cy="5212080"/>
          </a:xfrm>
        </p:spPr>
        <p:txBody>
          <a:bodyPr>
            <a:normAutofit fontScale="55000" lnSpcReduction="20000"/>
          </a:bodyPr>
          <a:lstStyle/>
          <a:p>
            <a:r>
              <a:rPr lang="ru-RU" sz="2800" dirty="0" smtClean="0"/>
              <a:t>Грызуны помогли отстоять Сталинград. Всю ночь и утро 19 ноября 1942 года немецкие и румынские позиции к северу от Сталинграда подвергались массированному артиллерийскому обстрелу с участием гаубиц и «Катюш». После артподготовки войска Юго-Западного и Донского фронтов перешли в наступление, с ходу прорвав оборону и опрокинув 3-ю румынскую армию. На помощь ей поспешили немецкие войска. Остановить советское наступление планировалось мощным контрударом 22 танковой дивизии. Командовал прорывом генерал-лейтенант Фердинанд Гейм. </a:t>
            </a:r>
            <a:r>
              <a:rPr lang="ru-RU" sz="2800" dirty="0" smtClean="0"/>
              <a:t>Он вспоминал, что «22-я </a:t>
            </a:r>
            <a:r>
              <a:rPr lang="ru-RU" sz="2800" dirty="0" smtClean="0"/>
              <a:t>танковая дивизия как резервное формирование не обеспечивалась горючим и простояла без движения так долго, что мыши соорудили себе норы внутри боевых машин. Зверьки перегрызли всю электропроводку, и танки, естественно, не могли быть немедленно отправлены в бой».</a:t>
            </a:r>
          </a:p>
          <a:p>
            <a:endParaRPr lang="ru-RU" dirty="0" smtClean="0"/>
          </a:p>
          <a:p>
            <a:endParaRPr lang="ru-RU" dirty="0"/>
          </a:p>
        </p:txBody>
      </p:sp>
      <p:pic>
        <p:nvPicPr>
          <p:cNvPr id="7" name="Содержимое 6" descr="f34ff61c845684a463970df5889971b3.jpg"/>
          <p:cNvPicPr>
            <a:picLocks noGrp="1" noChangeAspect="1"/>
          </p:cNvPicPr>
          <p:nvPr>
            <p:ph sz="half" idx="2"/>
          </p:nvPr>
        </p:nvPicPr>
        <p:blipFill>
          <a:blip r:embed="rId2"/>
          <a:stretch>
            <a:fillRect/>
          </a:stretch>
        </p:blipFill>
        <p:spPr>
          <a:xfrm>
            <a:off x="5000628" y="2500306"/>
            <a:ext cx="3808949" cy="28567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Лошадиные силы</a:t>
            </a:r>
            <a:endParaRPr lang="ru-RU" b="1" dirty="0">
              <a:solidFill>
                <a:srgbClr val="FF0000"/>
              </a:solidFill>
            </a:endParaRPr>
          </a:p>
        </p:txBody>
      </p:sp>
      <p:sp>
        <p:nvSpPr>
          <p:cNvPr id="3" name="Содержимое 2"/>
          <p:cNvSpPr>
            <a:spLocks noGrp="1"/>
          </p:cNvSpPr>
          <p:nvPr>
            <p:ph sz="half" idx="1"/>
          </p:nvPr>
        </p:nvSpPr>
        <p:spPr>
          <a:xfrm>
            <a:off x="0" y="1722437"/>
            <a:ext cx="4495800" cy="5278463"/>
          </a:xfrm>
        </p:spPr>
        <p:txBody>
          <a:bodyPr>
            <a:normAutofit fontScale="55000" lnSpcReduction="20000"/>
          </a:bodyPr>
          <a:lstStyle/>
          <a:p>
            <a:r>
              <a:rPr lang="ru-RU" b="1" dirty="0" smtClean="0"/>
              <a:t>Табуны монгольских лошадей в подарок красной армии. </a:t>
            </a:r>
            <a:endParaRPr lang="ru-RU" dirty="0" smtClean="0"/>
          </a:p>
          <a:p>
            <a:r>
              <a:rPr lang="ru-RU" dirty="0" smtClean="0"/>
              <a:t>Мало кто знает, что первой страной, официально объявившей о поддержке Советского Союза после начала Великой Отечественной войны, стала Монголия. Заседание президиума народного Хурала и ЦК Монгольской народно-революционной партии состоялось в первый день войны, 22 июня 1941 года. Единогласно решено: оказать всестороннюю помощь советскому народу в борьбе с фашизмом. Монголия помогала Советскому Союзу, в первую очередь, товарными поставками. Очень важной помощью была передача СССР 500 000 монгольских лошадей – сильных, выносливых, неприхотливых животных. Да, Вторая мировая война была войной моторов, но всеми воюющими сторонами очень активно использовались лошади – и в кавалерии, и особенно в качестве тяговой силы. Лошади на уровне взводов и рот нередко были </a:t>
            </a:r>
            <a:r>
              <a:rPr lang="ru-RU" dirty="0" smtClean="0"/>
              <a:t>единственным ресурсом - </a:t>
            </a:r>
            <a:r>
              <a:rPr lang="ru-RU" dirty="0" smtClean="0"/>
              <a:t>грузовиков не хватало! </a:t>
            </a:r>
          </a:p>
          <a:p>
            <a:endParaRPr lang="ru-RU" dirty="0"/>
          </a:p>
        </p:txBody>
      </p:sp>
      <p:pic>
        <p:nvPicPr>
          <p:cNvPr id="5" name="Содержимое 4" descr="ESXtvnmWAAgM-nr.jpg"/>
          <p:cNvPicPr>
            <a:picLocks noGrp="1" noChangeAspect="1"/>
          </p:cNvPicPr>
          <p:nvPr>
            <p:ph sz="half" idx="2"/>
          </p:nvPr>
        </p:nvPicPr>
        <p:blipFill>
          <a:blip r:embed="rId2"/>
          <a:stretch>
            <a:fillRect/>
          </a:stretch>
        </p:blipFill>
        <p:spPr>
          <a:xfrm>
            <a:off x="4857752" y="2357430"/>
            <a:ext cx="4038600" cy="286740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Память о подвиге лошадей</a:t>
            </a:r>
            <a:endParaRPr lang="ru-RU" b="1" dirty="0">
              <a:solidFill>
                <a:srgbClr val="FF0000"/>
              </a:solidFill>
            </a:endParaRPr>
          </a:p>
        </p:txBody>
      </p:sp>
      <p:sp>
        <p:nvSpPr>
          <p:cNvPr id="3" name="Содержимое 2"/>
          <p:cNvSpPr>
            <a:spLocks noGrp="1"/>
          </p:cNvSpPr>
          <p:nvPr>
            <p:ph sz="half" idx="1"/>
          </p:nvPr>
        </p:nvSpPr>
        <p:spPr>
          <a:xfrm>
            <a:off x="0" y="1357298"/>
            <a:ext cx="4038600" cy="4525963"/>
          </a:xfrm>
        </p:spPr>
        <p:txBody>
          <a:bodyPr>
            <a:normAutofit fontScale="77500" lnSpcReduction="20000"/>
          </a:bodyPr>
          <a:lstStyle/>
          <a:p>
            <a:r>
              <a:rPr lang="ru-RU" dirty="0" smtClean="0"/>
              <a:t>Многие лошади погибли на полях сражений. Имена этих тружеников фронта практически никому неизвестны. Но трудно представить себе нашу победу без этих благородных животных. </a:t>
            </a:r>
          </a:p>
          <a:p>
            <a:r>
              <a:rPr lang="ru-RU" dirty="0" smtClean="0"/>
              <a:t>Памятник «Скорбящий конь» установлен в Северной Осетии в память о воинах </a:t>
            </a:r>
            <a:r>
              <a:rPr lang="ru-RU" dirty="0" err="1" smtClean="0"/>
              <a:t>Куртатинского</a:t>
            </a:r>
            <a:r>
              <a:rPr lang="ru-RU" dirty="0" smtClean="0"/>
              <a:t> ущелья, павших в годы Великой Отечественной войны, и их верных скакунах.</a:t>
            </a:r>
          </a:p>
          <a:p>
            <a:endParaRPr lang="ru-RU" dirty="0"/>
          </a:p>
        </p:txBody>
      </p:sp>
      <p:pic>
        <p:nvPicPr>
          <p:cNvPr id="5" name="Содержимое 4" descr="5084192.jpg"/>
          <p:cNvPicPr>
            <a:picLocks noGrp="1" noChangeAspect="1"/>
          </p:cNvPicPr>
          <p:nvPr>
            <p:ph sz="half" idx="2"/>
          </p:nvPr>
        </p:nvPicPr>
        <p:blipFill>
          <a:blip r:embed="rId2"/>
          <a:stretch>
            <a:fillRect/>
          </a:stretch>
        </p:blipFill>
        <p:spPr>
          <a:xfrm>
            <a:off x="3857620" y="2500306"/>
            <a:ext cx="5047742" cy="307071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«Живые радары»</a:t>
            </a:r>
            <a:endParaRPr lang="ru-RU" b="1" dirty="0">
              <a:solidFill>
                <a:srgbClr val="FF0000"/>
              </a:solidFill>
            </a:endParaRPr>
          </a:p>
        </p:txBody>
      </p:sp>
      <p:pic>
        <p:nvPicPr>
          <p:cNvPr id="5" name="Содержимое 4" descr="img21.jpg"/>
          <p:cNvPicPr>
            <a:picLocks noGrp="1" noChangeAspect="1"/>
          </p:cNvPicPr>
          <p:nvPr>
            <p:ph sz="half" idx="1"/>
          </p:nvPr>
        </p:nvPicPr>
        <p:blipFill>
          <a:blip r:embed="rId2"/>
          <a:stretch>
            <a:fillRect/>
          </a:stretch>
        </p:blipFill>
        <p:spPr>
          <a:xfrm>
            <a:off x="214282" y="2143116"/>
            <a:ext cx="4078828" cy="3059122"/>
          </a:xfrm>
        </p:spPr>
      </p:pic>
      <p:sp>
        <p:nvSpPr>
          <p:cNvPr id="4" name="Содержимое 3"/>
          <p:cNvSpPr>
            <a:spLocks noGrp="1"/>
          </p:cNvSpPr>
          <p:nvPr>
            <p:ph sz="half" idx="2"/>
          </p:nvPr>
        </p:nvSpPr>
        <p:spPr>
          <a:xfrm>
            <a:off x="4143372" y="1571612"/>
            <a:ext cx="4757742" cy="4526280"/>
          </a:xfrm>
        </p:spPr>
        <p:txBody>
          <a:bodyPr>
            <a:normAutofit fontScale="77500" lnSpcReduction="20000"/>
          </a:bodyPr>
          <a:lstStyle/>
          <a:p>
            <a:r>
              <a:rPr lang="ru-RU" dirty="0" smtClean="0"/>
              <a:t>Кошки безошибочно определяли приближение надвигающейся бомбардировки и, проявляя беспокойство, предупреждали об этом людей. В свободные минуты радовали солдат, напоминая о мирной жизни. </a:t>
            </a:r>
          </a:p>
          <a:p>
            <a:r>
              <a:rPr lang="ru-RU" dirty="0" smtClean="0"/>
              <a:t>В блокадном Ленинграде были истреблены практически все кошки. Кот Максим (на фото), единственный, выживший в блокадном городе. После снятия блокады из Сибири в Ленинград для борьбы с грызунами была доставлена «мяукающая» дивизия.</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Рогатые воины</a:t>
            </a:r>
            <a:endParaRPr lang="ru-RU" b="1" dirty="0">
              <a:solidFill>
                <a:srgbClr val="FF0000"/>
              </a:solidFill>
            </a:endParaRPr>
          </a:p>
        </p:txBody>
      </p:sp>
      <p:sp>
        <p:nvSpPr>
          <p:cNvPr id="3" name="Содержимое 2"/>
          <p:cNvSpPr>
            <a:spLocks noGrp="1"/>
          </p:cNvSpPr>
          <p:nvPr>
            <p:ph sz="half" idx="1"/>
          </p:nvPr>
        </p:nvSpPr>
        <p:spPr>
          <a:xfrm>
            <a:off x="142844" y="1285860"/>
            <a:ext cx="4038600" cy="5135563"/>
          </a:xfrm>
        </p:spPr>
        <p:txBody>
          <a:bodyPr>
            <a:normAutofit fontScale="92500" lnSpcReduction="20000"/>
          </a:bodyPr>
          <a:lstStyle/>
          <a:p>
            <a:r>
              <a:rPr lang="ru-RU" dirty="0" smtClean="0"/>
              <a:t>Успех борьбы за эти места обеспечил защиту и Ленинградского направления. Воевали здесь и собаки, и олени. Всего из тундры на фронт было призвано 1400 каюров и </a:t>
            </a:r>
            <a:r>
              <a:rPr lang="ru-RU" dirty="0" smtClean="0"/>
              <a:t>10 000 </a:t>
            </a:r>
            <a:r>
              <a:rPr lang="ru-RU" dirty="0" smtClean="0"/>
              <a:t>оленей. </a:t>
            </a:r>
          </a:p>
          <a:p>
            <a:r>
              <a:rPr lang="ru-RU" dirty="0" smtClean="0"/>
              <a:t>Заполярье 1942 год. </a:t>
            </a:r>
            <a:r>
              <a:rPr lang="ru-RU" dirty="0" smtClean="0"/>
              <a:t>О</a:t>
            </a:r>
            <a:r>
              <a:rPr lang="ru-RU" dirty="0" smtClean="0"/>
              <a:t>ленья упряжка, доставившая боеприпасы. </a:t>
            </a:r>
            <a:endParaRPr lang="ru-RU" dirty="0" smtClean="0"/>
          </a:p>
          <a:p>
            <a:endParaRPr lang="ru-RU" dirty="0"/>
          </a:p>
        </p:txBody>
      </p:sp>
      <p:pic>
        <p:nvPicPr>
          <p:cNvPr id="5" name="Содержимое 4" descr="3-nNFjSmjSu90.jpg"/>
          <p:cNvPicPr>
            <a:picLocks noGrp="1" noChangeAspect="1"/>
          </p:cNvPicPr>
          <p:nvPr>
            <p:ph sz="half" idx="2"/>
          </p:nvPr>
        </p:nvPicPr>
        <p:blipFill>
          <a:blip r:embed="rId2"/>
          <a:stretch>
            <a:fillRect/>
          </a:stretch>
        </p:blipFill>
        <p:spPr>
          <a:xfrm>
            <a:off x="4071934" y="2143116"/>
            <a:ext cx="4892717" cy="325862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Мишка-боец</a:t>
            </a:r>
            <a:endParaRPr lang="ru-RU" b="1" dirty="0">
              <a:solidFill>
                <a:srgbClr val="FF0000"/>
              </a:solidFill>
            </a:endParaRPr>
          </a:p>
        </p:txBody>
      </p:sp>
      <p:pic>
        <p:nvPicPr>
          <p:cNvPr id="5" name="Содержимое 4" descr="медведь-3234876(%).jpg"/>
          <p:cNvPicPr>
            <a:picLocks noGrp="1" noChangeAspect="1"/>
          </p:cNvPicPr>
          <p:nvPr>
            <p:ph sz="half" idx="1"/>
          </p:nvPr>
        </p:nvPicPr>
        <p:blipFill>
          <a:blip r:embed="rId2"/>
          <a:stretch>
            <a:fillRect/>
          </a:stretch>
        </p:blipFill>
        <p:spPr>
          <a:xfrm>
            <a:off x="214282" y="2643182"/>
            <a:ext cx="4786500" cy="2692407"/>
          </a:xfrm>
        </p:spPr>
      </p:pic>
      <p:sp>
        <p:nvSpPr>
          <p:cNvPr id="4" name="Содержимое 3"/>
          <p:cNvSpPr>
            <a:spLocks noGrp="1"/>
          </p:cNvSpPr>
          <p:nvPr>
            <p:ph sz="half" idx="2"/>
          </p:nvPr>
        </p:nvSpPr>
        <p:spPr/>
        <p:txBody>
          <a:bodyPr>
            <a:normAutofit fontScale="85000" lnSpcReduction="20000"/>
          </a:bodyPr>
          <a:lstStyle/>
          <a:p>
            <a:r>
              <a:rPr lang="ru-RU" dirty="0" smtClean="0"/>
              <a:t>Медведь, который воевал.</a:t>
            </a:r>
          </a:p>
          <a:p>
            <a:pPr>
              <a:buNone/>
            </a:pPr>
            <a:r>
              <a:rPr lang="ru-RU" dirty="0" smtClean="0"/>
              <a:t>    В истории Второй мировой войны известен случай, когда медведь </a:t>
            </a:r>
            <a:r>
              <a:rPr lang="ru-RU" dirty="0" err="1" smtClean="0"/>
              <a:t>Войтек</a:t>
            </a:r>
            <a:r>
              <a:rPr lang="ru-RU" dirty="0" smtClean="0"/>
              <a:t> помогал польским </a:t>
            </a:r>
            <a:r>
              <a:rPr lang="ru-RU" dirty="0" smtClean="0"/>
              <a:t>артиллеристам, которые тогда воевали против фашистов вместе с СССР, </a:t>
            </a:r>
            <a:r>
              <a:rPr lang="ru-RU" dirty="0" smtClean="0"/>
              <a:t>разгружать боеприпасы и даже подносил снаряды во время боев.</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От Баскунчака до Берлина </a:t>
            </a:r>
            <a:endParaRPr lang="ru-RU" b="1" dirty="0">
              <a:solidFill>
                <a:srgbClr val="FF0000"/>
              </a:solidFill>
            </a:endParaRPr>
          </a:p>
        </p:txBody>
      </p:sp>
      <p:sp>
        <p:nvSpPr>
          <p:cNvPr id="3" name="Содержимое 2"/>
          <p:cNvSpPr>
            <a:spLocks noGrp="1"/>
          </p:cNvSpPr>
          <p:nvPr>
            <p:ph sz="half" idx="1"/>
          </p:nvPr>
        </p:nvSpPr>
        <p:spPr>
          <a:xfrm>
            <a:off x="142844" y="1722437"/>
            <a:ext cx="4352956" cy="4525963"/>
          </a:xfrm>
        </p:spPr>
        <p:txBody>
          <a:bodyPr>
            <a:normAutofit fontScale="92500" lnSpcReduction="10000"/>
          </a:bodyPr>
          <a:lstStyle/>
          <a:p>
            <a:r>
              <a:rPr lang="ru-RU" dirty="0" smtClean="0"/>
              <a:t>На юге воевали верблюды. </a:t>
            </a:r>
          </a:p>
          <a:p>
            <a:r>
              <a:rPr lang="ru-RU" dirty="0" smtClean="0"/>
              <a:t>Памятник «Мы </a:t>
            </a:r>
            <a:r>
              <a:rPr lang="ru-RU" dirty="0" smtClean="0"/>
              <a:t>победили!», установленный </a:t>
            </a:r>
            <a:r>
              <a:rPr lang="ru-RU" dirty="0" smtClean="0"/>
              <a:t>в </a:t>
            </a:r>
            <a:r>
              <a:rPr lang="ru-RU" dirty="0" smtClean="0"/>
              <a:t>Актюбинске (</a:t>
            </a:r>
            <a:r>
              <a:rPr lang="ru-RU" dirty="0" err="1" smtClean="0"/>
              <a:t>Актобе</a:t>
            </a:r>
            <a:r>
              <a:rPr lang="ru-RU" dirty="0" smtClean="0"/>
              <a:t>) </a:t>
            </a:r>
            <a:r>
              <a:rPr lang="ru-RU" dirty="0" smtClean="0"/>
              <a:t>в честь знаменитых верблюдов Мишки и Машки, дошедших с победой до Берлина в составе 902-го стрелкового полка 248-й стрелковой дивизии.</a:t>
            </a:r>
          </a:p>
          <a:p>
            <a:endParaRPr lang="ru-RU" dirty="0"/>
          </a:p>
        </p:txBody>
      </p:sp>
      <p:pic>
        <p:nvPicPr>
          <p:cNvPr id="5" name="Содержимое 4" descr="2636009074.jpg"/>
          <p:cNvPicPr>
            <a:picLocks noGrp="1" noChangeAspect="1"/>
          </p:cNvPicPr>
          <p:nvPr>
            <p:ph sz="half" idx="2"/>
          </p:nvPr>
        </p:nvPicPr>
        <p:blipFill>
          <a:blip r:embed="rId2"/>
          <a:stretch>
            <a:fillRect/>
          </a:stretch>
        </p:blipFill>
        <p:spPr>
          <a:xfrm>
            <a:off x="4429124" y="2285992"/>
            <a:ext cx="4570955" cy="342821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Ежик-спаситель</a:t>
            </a:r>
            <a:endParaRPr lang="ru-RU" b="1" dirty="0">
              <a:solidFill>
                <a:srgbClr val="FF0000"/>
              </a:solidFill>
            </a:endParaRPr>
          </a:p>
        </p:txBody>
      </p:sp>
      <p:sp>
        <p:nvSpPr>
          <p:cNvPr id="3" name="Содержимое 2"/>
          <p:cNvSpPr>
            <a:spLocks noGrp="1"/>
          </p:cNvSpPr>
          <p:nvPr>
            <p:ph sz="half" idx="1"/>
          </p:nvPr>
        </p:nvSpPr>
        <p:spPr>
          <a:xfrm>
            <a:off x="0" y="1643050"/>
            <a:ext cx="4395758" cy="5000636"/>
          </a:xfrm>
        </p:spPr>
        <p:txBody>
          <a:bodyPr>
            <a:normAutofit fontScale="62500" lnSpcReduction="20000"/>
          </a:bodyPr>
          <a:lstStyle/>
          <a:p>
            <a:r>
              <a:rPr lang="ru-RU" sz="2900" dirty="0" smtClean="0"/>
              <a:t>Совсем легендарная, но правдивая история Великой Отечественной войны. В Белорусских лесах, в начале войны скрывался раненый советский солдат. Он страдал, </a:t>
            </a:r>
            <a:r>
              <a:rPr lang="ru-RU" sz="2900" dirty="0" smtClean="0"/>
              <a:t> голодал, </a:t>
            </a:r>
            <a:r>
              <a:rPr lang="ru-RU" sz="2900" dirty="0" smtClean="0"/>
              <a:t>и тут случилось чудо. Рядом с ним пробегал ежик. Запах раненого солдата </a:t>
            </a:r>
            <a:r>
              <a:rPr lang="ru-RU" sz="2900" dirty="0" smtClean="0"/>
              <a:t>чем-то его </a:t>
            </a:r>
            <a:r>
              <a:rPr lang="ru-RU" sz="2900" dirty="0" smtClean="0"/>
              <a:t>привлек. И ежик начал подносить ему лесные яблоки, ягоды, грибы. Солдат, благодарный своему спасителю, питался его дарами. Со временем его обнаружили наши воины, госпитализировали. Солдат выздоровел, затем воевал на фронтах. Он всю жизнь помнил чудесную заботу лесного ежика.</a:t>
            </a:r>
          </a:p>
          <a:p>
            <a:endParaRPr lang="ru-RU" dirty="0"/>
          </a:p>
        </p:txBody>
      </p:sp>
      <p:pic>
        <p:nvPicPr>
          <p:cNvPr id="5" name="Содержимое 4" descr="40860104_2d1c439146ec1ff1a423d730e700bc1e.jpg"/>
          <p:cNvPicPr>
            <a:picLocks noGrp="1" noChangeAspect="1"/>
          </p:cNvPicPr>
          <p:nvPr>
            <p:ph sz="half" idx="2"/>
          </p:nvPr>
        </p:nvPicPr>
        <p:blipFill>
          <a:blip r:embed="rId2"/>
          <a:stretch>
            <a:fillRect/>
          </a:stretch>
        </p:blipFill>
        <p:spPr>
          <a:xfrm>
            <a:off x="4648200" y="1966119"/>
            <a:ext cx="4038600" cy="40386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Почтальоны</a:t>
            </a:r>
            <a:endParaRPr lang="ru-RU" b="1" dirty="0">
              <a:solidFill>
                <a:srgbClr val="FF0000"/>
              </a:solidFill>
            </a:endParaRPr>
          </a:p>
        </p:txBody>
      </p:sp>
      <p:sp>
        <p:nvSpPr>
          <p:cNvPr id="3" name="Содержимое 2"/>
          <p:cNvSpPr>
            <a:spLocks noGrp="1"/>
          </p:cNvSpPr>
          <p:nvPr>
            <p:ph sz="half" idx="1"/>
          </p:nvPr>
        </p:nvSpPr>
        <p:spPr>
          <a:xfrm>
            <a:off x="0" y="1714488"/>
            <a:ext cx="4038600" cy="4525963"/>
          </a:xfrm>
        </p:spPr>
        <p:txBody>
          <a:bodyPr/>
          <a:lstStyle/>
          <a:p>
            <a:r>
              <a:rPr lang="ru-RU" dirty="0" smtClean="0"/>
              <a:t>Голуби во время войны несли почтовую службу, как это часто бывало в истории.</a:t>
            </a:r>
            <a:endParaRPr lang="ru-RU" dirty="0"/>
          </a:p>
        </p:txBody>
      </p:sp>
      <p:pic>
        <p:nvPicPr>
          <p:cNvPr id="5" name="Содержимое 4" descr="61a88c4885600a61e654cc04.jpg"/>
          <p:cNvPicPr>
            <a:picLocks noGrp="1" noChangeAspect="1"/>
          </p:cNvPicPr>
          <p:nvPr>
            <p:ph sz="half" idx="2"/>
          </p:nvPr>
        </p:nvPicPr>
        <p:blipFill>
          <a:blip r:embed="rId2"/>
          <a:stretch>
            <a:fillRect/>
          </a:stretch>
        </p:blipFill>
        <p:spPr>
          <a:xfrm>
            <a:off x="3786182" y="1857364"/>
            <a:ext cx="5197136" cy="371395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lstStyle/>
          <a:p>
            <a:pPr algn="ctr"/>
            <a:r>
              <a:rPr lang="ru-RU" b="1" dirty="0" smtClean="0">
                <a:solidFill>
                  <a:srgbClr val="FF0000"/>
                </a:solidFill>
              </a:rPr>
              <a:t>Козел на Параде</a:t>
            </a:r>
            <a:endParaRPr lang="ru-RU" b="1" dirty="0">
              <a:solidFill>
                <a:srgbClr val="FF0000"/>
              </a:solidFill>
            </a:endParaRPr>
          </a:p>
        </p:txBody>
      </p:sp>
      <p:sp>
        <p:nvSpPr>
          <p:cNvPr id="3" name="Содержимое 2"/>
          <p:cNvSpPr>
            <a:spLocks noGrp="1"/>
          </p:cNvSpPr>
          <p:nvPr>
            <p:ph sz="half" idx="1"/>
          </p:nvPr>
        </p:nvSpPr>
        <p:spPr>
          <a:xfrm>
            <a:off x="-428660" y="785794"/>
            <a:ext cx="5500726" cy="5786454"/>
          </a:xfrm>
        </p:spPr>
        <p:txBody>
          <a:bodyPr>
            <a:normAutofit fontScale="40000" lnSpcReduction="20000"/>
          </a:bodyPr>
          <a:lstStyle/>
          <a:p>
            <a:r>
              <a:rPr lang="ru-RU" sz="3500" dirty="0" smtClean="0"/>
              <a:t>В ночь с 31 октября на 1 ноября 1943 года партизанские соединения произвели атаку на железнодорожную станцию Куренец. Немцы беспорядочно отступили и оставили много ценного имущества. Среди всего прочего был обнаружен козел. Первоначальные планы партизан в отношении козла были кровожадны: его планировали банально съесть. Но с питанием ситуация была более-менее сносной, козла решили приберечь на «черный день». Козел почуял уготованную участь и решил втереться к партизанам в доверие. Постепенно он стал даже не любимцем, а талисманом партизанского отряда «Борьба». Получил имя и должностные обязанности, при переходах вез на себе сумку с медикаментами. При надвигающейся опасности прятался за кусты или деревья, а по ее прошествии выходил.  Партизанскими тропами наш герой попал в освобожденную столицу Белоруссии прямо  накануне  проведения парада. Козла на парад не пригласили. А вот его подразделение попросили принять участие. Отказать командующему 3-м Белорусским фронтом генералу армии И.Д. Черняховскому было невозможно, а бросать боевого товарища </a:t>
            </a:r>
            <a:r>
              <a:rPr lang="ru-RU" sz="3500" dirty="0" smtClean="0"/>
              <a:t> </a:t>
            </a:r>
            <a:r>
              <a:rPr lang="ru-RU" sz="3500" dirty="0" smtClean="0"/>
              <a:t>нельзя. Выход из ситуации был найден. Козла решили провести в середине парадной колонны на поводке. Перед парадом его помыли, причесали и принарядили. Надели ленту с немецкими наградами. План удался наполовину. В смысле, в колонну его завели, а вот на поводке не удержали. Кто ж знал, что козлы не любят ходить строем? При первом же удобном случае Малыш рванул и выбился во главу колонны.</a:t>
            </a:r>
          </a:p>
          <a:p>
            <a:endParaRPr lang="ru-RU" dirty="0"/>
          </a:p>
        </p:txBody>
      </p:sp>
      <p:pic>
        <p:nvPicPr>
          <p:cNvPr id="7" name="Содержимое 6" descr="parad_s_kozlom_default_d_850.jpg"/>
          <p:cNvPicPr>
            <a:picLocks noGrp="1" noChangeAspect="1"/>
          </p:cNvPicPr>
          <p:nvPr>
            <p:ph sz="half" idx="2"/>
          </p:nvPr>
        </p:nvPicPr>
        <p:blipFill>
          <a:blip r:embed="rId2"/>
          <a:stretch>
            <a:fillRect/>
          </a:stretch>
        </p:blipFill>
        <p:spPr>
          <a:xfrm>
            <a:off x="5000628" y="2000240"/>
            <a:ext cx="3843763" cy="312882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399032"/>
          </a:xfrm>
        </p:spPr>
        <p:txBody>
          <a:bodyPr/>
          <a:lstStyle/>
          <a:p>
            <a:pPr algn="ctr"/>
            <a:r>
              <a:rPr lang="ru-RU" b="1" dirty="0" smtClean="0">
                <a:solidFill>
                  <a:srgbClr val="FF0000"/>
                </a:solidFill>
              </a:rPr>
              <a:t>Собаки в Красной армии</a:t>
            </a:r>
            <a:endParaRPr lang="ru-RU" b="1" dirty="0">
              <a:solidFill>
                <a:srgbClr val="FF0000"/>
              </a:solidFill>
            </a:endParaRPr>
          </a:p>
        </p:txBody>
      </p:sp>
      <p:sp>
        <p:nvSpPr>
          <p:cNvPr id="3" name="Содержимое 2"/>
          <p:cNvSpPr>
            <a:spLocks noGrp="1"/>
          </p:cNvSpPr>
          <p:nvPr>
            <p:ph sz="half" idx="1"/>
          </p:nvPr>
        </p:nvSpPr>
        <p:spPr>
          <a:xfrm>
            <a:off x="0" y="1357298"/>
            <a:ext cx="5715008" cy="5357849"/>
          </a:xfrm>
        </p:spPr>
        <p:txBody>
          <a:bodyPr>
            <a:normAutofit fontScale="70000" lnSpcReduction="20000"/>
          </a:bodyPr>
          <a:lstStyle/>
          <a:p>
            <a:r>
              <a:rPr lang="ru-RU" sz="3200" dirty="0" smtClean="0"/>
              <a:t>В годы Великой Отечественной войны бойцам помогали четвероногие друзья. </a:t>
            </a:r>
          </a:p>
          <a:p>
            <a:r>
              <a:rPr lang="ru-RU" sz="3200" dirty="0" smtClean="0"/>
              <a:t>Около 60000 собак были призваны в армию. Четвероногие связисты доставили свыше 120 000 донесений. Собаки-миноискатели обнаружили 4 миллиона мин. Ездовые и санитарные упряжки вывезли с поля боя около 700 тысяч раненых, доставили на передовую 3500 тонн боеприпасов. </a:t>
            </a:r>
          </a:p>
          <a:p>
            <a:r>
              <a:rPr lang="ru-RU" sz="3200" dirty="0" smtClean="0"/>
              <a:t>В самый тяжелый период войны было сформировано 13 подразделений собак-истребителей танков, каждый из которых насчитывал 120 «противотанковых» собак. </a:t>
            </a:r>
          </a:p>
          <a:p>
            <a:endParaRPr lang="ru-RU" dirty="0"/>
          </a:p>
        </p:txBody>
      </p:sp>
      <p:pic>
        <p:nvPicPr>
          <p:cNvPr id="5" name="Содержимое 4" descr="maxresdefault.jpg"/>
          <p:cNvPicPr>
            <a:picLocks noGrp="1" noChangeAspect="1"/>
          </p:cNvPicPr>
          <p:nvPr>
            <p:ph sz="half" idx="2"/>
          </p:nvPr>
        </p:nvPicPr>
        <p:blipFill>
          <a:blip r:embed="rId2" cstate="print"/>
          <a:stretch>
            <a:fillRect/>
          </a:stretch>
        </p:blipFill>
        <p:spPr>
          <a:xfrm>
            <a:off x="5286380" y="4500570"/>
            <a:ext cx="3646757" cy="2051301"/>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7901014" cy="1214446"/>
          </a:xfrm>
        </p:spPr>
        <p:txBody>
          <a:bodyPr>
            <a:normAutofit fontScale="90000"/>
          </a:bodyPr>
          <a:lstStyle/>
          <a:p>
            <a:pPr algn="ctr"/>
            <a:r>
              <a:rPr lang="ru-RU" sz="5400" b="1" dirty="0" smtClean="0">
                <a:solidFill>
                  <a:srgbClr val="FF0000"/>
                </a:solidFill>
              </a:rPr>
              <a:t>Вопросы викторины</a:t>
            </a:r>
            <a:r>
              <a:rPr lang="en-US" sz="5400" b="1" dirty="0" smtClean="0">
                <a:solidFill>
                  <a:srgbClr val="FF0000"/>
                </a:solidFill>
              </a:rPr>
              <a:t/>
            </a:r>
            <a:br>
              <a:rPr lang="en-US" sz="5400" b="1" dirty="0" smtClean="0">
                <a:solidFill>
                  <a:srgbClr val="FF0000"/>
                </a:solidFill>
              </a:rPr>
            </a:br>
            <a:r>
              <a:rPr lang="ru-RU" sz="4000" b="1" dirty="0" smtClean="0">
                <a:solidFill>
                  <a:srgbClr val="FF0000"/>
                </a:solidFill>
              </a:rPr>
              <a:t>Ответы присылайте на адрес</a:t>
            </a:r>
            <a:br>
              <a:rPr lang="ru-RU" sz="4000" b="1" dirty="0" smtClean="0">
                <a:solidFill>
                  <a:srgbClr val="FF0000"/>
                </a:solidFill>
              </a:rPr>
            </a:br>
            <a:r>
              <a:rPr lang="en-US" sz="4000" b="1" dirty="0" smtClean="0">
                <a:solidFill>
                  <a:srgbClr val="FF0000"/>
                </a:solidFill>
              </a:rPr>
              <a:t>kaf15_vrn@mail.ru</a:t>
            </a:r>
            <a:r>
              <a:rPr lang="ru-RU" sz="5400" dirty="0" smtClean="0"/>
              <a:t/>
            </a:r>
            <a:br>
              <a:rPr lang="ru-RU" sz="5400" dirty="0" smtClean="0"/>
            </a:br>
            <a:endParaRPr lang="ru-RU" sz="5400" dirty="0"/>
          </a:p>
        </p:txBody>
      </p:sp>
      <p:sp>
        <p:nvSpPr>
          <p:cNvPr id="3" name="Содержимое 2"/>
          <p:cNvSpPr>
            <a:spLocks noGrp="1"/>
          </p:cNvSpPr>
          <p:nvPr>
            <p:ph idx="1"/>
          </p:nvPr>
        </p:nvSpPr>
        <p:spPr>
          <a:xfrm>
            <a:off x="457200" y="2000240"/>
            <a:ext cx="8229600" cy="5000660"/>
          </a:xfrm>
        </p:spPr>
        <p:txBody>
          <a:bodyPr>
            <a:normAutofit fontScale="55000" lnSpcReduction="20000"/>
          </a:bodyPr>
          <a:lstStyle/>
          <a:p>
            <a:pPr lvl="0" indent="360000">
              <a:buNone/>
            </a:pPr>
            <a:r>
              <a:rPr lang="ru-RU" sz="3600" b="1" dirty="0" smtClean="0"/>
              <a:t>1. Какие животные использовались на фронтах Великой Отечественной войны?</a:t>
            </a:r>
          </a:p>
          <a:p>
            <a:pPr lvl="0" indent="360000">
              <a:buNone/>
            </a:pPr>
            <a:r>
              <a:rPr lang="ru-RU" sz="3600" b="1" dirty="0" smtClean="0"/>
              <a:t>2. Где установлен памятник «Скорбящий конь» ?</a:t>
            </a:r>
          </a:p>
          <a:p>
            <a:pPr lvl="0" indent="360000">
              <a:buNone/>
            </a:pPr>
            <a:r>
              <a:rPr lang="ru-RU" sz="3600" b="1" dirty="0" smtClean="0"/>
              <a:t>3. Каким еще воевавшим животным установлен памятник в Актюбинске?</a:t>
            </a:r>
          </a:p>
          <a:p>
            <a:pPr lvl="0" indent="360000">
              <a:buNone/>
            </a:pPr>
            <a:r>
              <a:rPr lang="ru-RU" sz="3600" b="1" dirty="0" smtClean="0"/>
              <a:t>4. Сколько собак было призвано в армию в годы ВОВ?</a:t>
            </a:r>
          </a:p>
          <a:p>
            <a:pPr lvl="0" indent="360000">
              <a:buNone/>
            </a:pPr>
            <a:r>
              <a:rPr lang="ru-RU" sz="3600" b="1" dirty="0" smtClean="0"/>
              <a:t>5. Как звали собаку, принимавшую участию в Параде Победы 1945 г., награжденную медалью «За боевые заслуги»?</a:t>
            </a:r>
          </a:p>
          <a:p>
            <a:pPr lvl="0" indent="360000">
              <a:buNone/>
            </a:pPr>
            <a:r>
              <a:rPr lang="ru-RU" sz="3600" b="1" dirty="0" smtClean="0"/>
              <a:t>6. Какая собака спасла жизни жителей целого дома в блокадном Ленинграде?</a:t>
            </a:r>
          </a:p>
          <a:p>
            <a:pPr lvl="0" indent="360000">
              <a:buNone/>
            </a:pPr>
            <a:r>
              <a:rPr lang="ru-RU" sz="3600" b="1" dirty="0" smtClean="0"/>
              <a:t>7. Назовите дрессировщика, который всю блокаду показывал представления с собачками для маленьких ленинградцев?</a:t>
            </a:r>
          </a:p>
          <a:p>
            <a:pPr lvl="0" indent="360000">
              <a:buNone/>
            </a:pPr>
            <a:r>
              <a:rPr lang="ru-RU" sz="3600" b="1" dirty="0" smtClean="0"/>
              <a:t>8. Кот, переживший блокаду?</a:t>
            </a:r>
          </a:p>
          <a:p>
            <a:pPr lvl="0" indent="360000">
              <a:buNone/>
            </a:pPr>
            <a:r>
              <a:rPr lang="ru-RU" sz="3600" b="1" dirty="0" smtClean="0"/>
              <a:t>9. В каком партизанском отряде воевал козел?</a:t>
            </a:r>
          </a:p>
          <a:p>
            <a:pPr lvl="0" indent="360000">
              <a:buNone/>
            </a:pPr>
            <a:r>
              <a:rPr lang="ru-RU" sz="3600" b="1" dirty="0" smtClean="0"/>
              <a:t>10. Для чего нужны были в войсках голуби?</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500306"/>
            <a:ext cx="8229600" cy="1399032"/>
          </a:xfrm>
        </p:spPr>
        <p:txBody>
          <a:bodyPr/>
          <a:lstStyle/>
          <a:p>
            <a:pPr algn="ctr"/>
            <a:r>
              <a:rPr lang="ru-RU" b="1" dirty="0" smtClean="0">
                <a:solidFill>
                  <a:srgbClr val="FF0000"/>
                </a:solidFill>
              </a:rPr>
              <a:t>Спасибо за внимание!</a:t>
            </a:r>
            <a:endParaRPr lang="ru-RU"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pPr algn="ctr"/>
            <a:r>
              <a:rPr lang="ru-RU" b="1" dirty="0" smtClean="0">
                <a:solidFill>
                  <a:srgbClr val="FF0000"/>
                </a:solidFill>
              </a:rPr>
              <a:t>Лохматый спецназ</a:t>
            </a:r>
            <a:endParaRPr lang="ru-RU" b="1" dirty="0">
              <a:solidFill>
                <a:srgbClr val="FF0000"/>
              </a:solidFill>
            </a:endParaRPr>
          </a:p>
        </p:txBody>
      </p:sp>
      <p:sp>
        <p:nvSpPr>
          <p:cNvPr id="3" name="Содержимое 2"/>
          <p:cNvSpPr>
            <a:spLocks noGrp="1"/>
          </p:cNvSpPr>
          <p:nvPr>
            <p:ph sz="half" idx="1"/>
          </p:nvPr>
        </p:nvSpPr>
        <p:spPr>
          <a:xfrm>
            <a:off x="0" y="1357298"/>
            <a:ext cx="5500726" cy="4992711"/>
          </a:xfrm>
        </p:spPr>
        <p:txBody>
          <a:bodyPr>
            <a:noAutofit/>
          </a:bodyPr>
          <a:lstStyle/>
          <a:p>
            <a:r>
              <a:rPr lang="ru-RU" sz="1800" dirty="0" smtClean="0"/>
              <a:t>Собаки были саперами, подрывниками, связистами, санитарами и курьерами. В начале </a:t>
            </a:r>
            <a:r>
              <a:rPr lang="ru-RU" sz="1800" dirty="0" err="1" smtClean="0"/>
              <a:t>Beликой</a:t>
            </a:r>
            <a:r>
              <a:rPr lang="ru-RU" sz="1800" dirty="0" smtClean="0"/>
              <a:t> Отечественной собаки уничтожали вражеские танки — конечно, ценой своей жизни. Собаки для подрыва танков использовались до 1942 года. Собаки проложили 8000 километров телефонного провода, доставили в боевой обстановке 200 000 документов, нашли 4 миллиона мин и фугасов.</a:t>
            </a:r>
          </a:p>
          <a:p>
            <a:r>
              <a:rPr lang="ru-RU" sz="1800" dirty="0" smtClean="0"/>
              <a:t>Собаки участвовали в разминировании 300 больших городов. </a:t>
            </a:r>
          </a:p>
          <a:p>
            <a:r>
              <a:rPr lang="ru-RU" sz="1800" dirty="0" smtClean="0"/>
              <a:t>Собаки — удивительные существа. Единственные животные, которые могут до последнего сражаться за людей, и отдать свою жизнь. </a:t>
            </a:r>
            <a:endParaRPr lang="ru-RU" sz="1800" dirty="0"/>
          </a:p>
        </p:txBody>
      </p:sp>
      <p:pic>
        <p:nvPicPr>
          <p:cNvPr id="7" name="Содержимое 6" descr="pic (1).jpg"/>
          <p:cNvPicPr>
            <a:picLocks noGrp="1" noChangeAspect="1"/>
          </p:cNvPicPr>
          <p:nvPr>
            <p:ph sz="half" idx="2"/>
          </p:nvPr>
        </p:nvPicPr>
        <p:blipFill>
          <a:blip r:embed="rId2"/>
          <a:stretch>
            <a:fillRect/>
          </a:stretch>
        </p:blipFill>
        <p:spPr>
          <a:xfrm>
            <a:off x="5429256" y="2500306"/>
            <a:ext cx="3550047" cy="235745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pPr algn="ctr"/>
            <a:r>
              <a:rPr lang="ru-RU" b="1" dirty="0" err="1" smtClean="0">
                <a:solidFill>
                  <a:srgbClr val="FF0000"/>
                </a:solidFill>
              </a:rPr>
              <a:t>Джульбарс</a:t>
            </a:r>
            <a:endParaRPr lang="ru-RU" b="1" dirty="0">
              <a:solidFill>
                <a:srgbClr val="FF0000"/>
              </a:solidFill>
            </a:endParaRPr>
          </a:p>
        </p:txBody>
      </p:sp>
      <p:sp>
        <p:nvSpPr>
          <p:cNvPr id="3" name="Содержимое 2"/>
          <p:cNvSpPr>
            <a:spLocks noGrp="1"/>
          </p:cNvSpPr>
          <p:nvPr>
            <p:ph sz="half" idx="1"/>
          </p:nvPr>
        </p:nvSpPr>
        <p:spPr>
          <a:xfrm>
            <a:off x="-142908" y="928670"/>
            <a:ext cx="5214974" cy="6500858"/>
          </a:xfrm>
        </p:spPr>
        <p:txBody>
          <a:bodyPr>
            <a:noAutofit/>
          </a:bodyPr>
          <a:lstStyle/>
          <a:p>
            <a:r>
              <a:rPr lang="ru-RU" sz="1400" dirty="0" err="1" smtClean="0"/>
              <a:t>Джульбарс</a:t>
            </a:r>
            <a:r>
              <a:rPr lang="ru-RU" sz="1400" dirty="0" smtClean="0"/>
              <a:t> – легендарная собака-сапёр, боец 14-й штурмовой инженерно-сапёрной бригады, награжденный медалью «За боевые заслуги». Обнаружила 7468 мин  и около 150 снарядов. За подвиги во время войны </a:t>
            </a:r>
            <a:r>
              <a:rPr lang="ru-RU" sz="1400" dirty="0" err="1" smtClean="0"/>
              <a:t>Джульбарс</a:t>
            </a:r>
            <a:r>
              <a:rPr lang="ru-RU" sz="1400" dirty="0" smtClean="0"/>
              <a:t>  был награжден медалью «За боевые заслуги». Он стал  единственной  собакой, удостоенной боевой награды.  </a:t>
            </a:r>
          </a:p>
          <a:p>
            <a:r>
              <a:rPr lang="ru-RU" sz="1400" dirty="0" smtClean="0"/>
              <a:t>В конце войны </a:t>
            </a:r>
            <a:r>
              <a:rPr lang="ru-RU" sz="1400" dirty="0" err="1" smtClean="0"/>
              <a:t>Джульбарс</a:t>
            </a:r>
            <a:r>
              <a:rPr lang="ru-RU" sz="1400" dirty="0" smtClean="0"/>
              <a:t>  был ранен, и долго не мог встать на лапы. Поэтому на Параде Победы его несли на носилках, которые были сделаны из кителя Верховного главнокомандующего. Сталин предложил это сам, в знак уважения к подвигам </a:t>
            </a:r>
            <a:r>
              <a:rPr lang="ru-RU" sz="1400" dirty="0" err="1" smtClean="0"/>
              <a:t>Джульбарса</a:t>
            </a:r>
            <a:r>
              <a:rPr lang="ru-RU" sz="1400" dirty="0" smtClean="0"/>
              <a:t>. </a:t>
            </a:r>
          </a:p>
          <a:p>
            <a:r>
              <a:rPr lang="ru-RU" sz="1400" dirty="0" smtClean="0"/>
              <a:t>Главный кинолог СССР, командир отдельного 37-го батальона разминирования Александр </a:t>
            </a:r>
            <a:r>
              <a:rPr lang="ru-RU" sz="1400" dirty="0" err="1" smtClean="0"/>
              <a:t>Мазовер</a:t>
            </a:r>
            <a:r>
              <a:rPr lang="ru-RU" sz="1400" dirty="0" smtClean="0"/>
              <a:t> и его бойцы шли вслед за колонной саперов. Они единственные не чеканили шаг во время парада, и не отдавали честь людям на трибуне Мавзолея. В том числе Сталину. Кинологам это было разрешено — потому что на носилках они торжественно несли раненого бойца 14 штурмовой инженерно-саперной бригады — восточно-европейскую овчарку по кличке </a:t>
            </a:r>
            <a:r>
              <a:rPr lang="ru-RU" sz="1400" dirty="0" err="1" smtClean="0"/>
              <a:t>Джульбарс</a:t>
            </a:r>
            <a:r>
              <a:rPr lang="ru-RU" sz="1400" dirty="0" smtClean="0"/>
              <a:t>. </a:t>
            </a:r>
          </a:p>
          <a:p>
            <a:endParaRPr lang="ru-RU" sz="1600" dirty="0" smtClean="0"/>
          </a:p>
          <a:p>
            <a:endParaRPr lang="ru-RU" sz="1800" dirty="0"/>
          </a:p>
        </p:txBody>
      </p:sp>
      <p:pic>
        <p:nvPicPr>
          <p:cNvPr id="5" name="Содержимое 4" descr="ebuyc2kxqaa2qgr-1.jpg"/>
          <p:cNvPicPr>
            <a:picLocks noGrp="1" noChangeAspect="1"/>
          </p:cNvPicPr>
          <p:nvPr>
            <p:ph sz="half" idx="2"/>
          </p:nvPr>
        </p:nvPicPr>
        <p:blipFill>
          <a:blip r:embed="rId2"/>
          <a:stretch>
            <a:fillRect/>
          </a:stretch>
        </p:blipFill>
        <p:spPr>
          <a:xfrm>
            <a:off x="5072066" y="1071546"/>
            <a:ext cx="3909517" cy="3357586"/>
          </a:xfrm>
        </p:spPr>
      </p:pic>
      <p:sp>
        <p:nvSpPr>
          <p:cNvPr id="7" name="Прямоугольник 6"/>
          <p:cNvSpPr/>
          <p:nvPr/>
        </p:nvSpPr>
        <p:spPr>
          <a:xfrm>
            <a:off x="5072066" y="4549676"/>
            <a:ext cx="4071934" cy="2308324"/>
          </a:xfrm>
          <a:prstGeom prst="rect">
            <a:avLst/>
          </a:prstGeom>
        </p:spPr>
        <p:txBody>
          <a:bodyPr wrap="square">
            <a:spAutoFit/>
          </a:bodyPr>
          <a:lstStyle/>
          <a:p>
            <a:r>
              <a:rPr lang="ru-RU" dirty="0" smtClean="0"/>
              <a:t>Потом пес все же оправился от ранений, и сыграл главную роль в фильме Александра </a:t>
            </a:r>
            <a:r>
              <a:rPr lang="ru-RU" dirty="0" err="1" smtClean="0"/>
              <a:t>Згуриди</a:t>
            </a:r>
            <a:r>
              <a:rPr lang="ru-RU" dirty="0" smtClean="0"/>
              <a:t> по роману Джека Лондона «Белый клык». Он прожил достойную жизнь, и сделал столько, сколько удается далеко не каждому человеку.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089804"/>
          </a:xfrm>
        </p:spPr>
        <p:txBody>
          <a:bodyPr/>
          <a:lstStyle/>
          <a:p>
            <a:pPr algn="ctr"/>
            <a:r>
              <a:rPr lang="ru-RU" b="1" dirty="0" smtClean="0">
                <a:solidFill>
                  <a:srgbClr val="FF0000"/>
                </a:solidFill>
              </a:rPr>
              <a:t>Смертельный бой</a:t>
            </a:r>
            <a:endParaRPr lang="ru-RU" b="1" dirty="0">
              <a:solidFill>
                <a:srgbClr val="FF0000"/>
              </a:solidFill>
            </a:endParaRPr>
          </a:p>
        </p:txBody>
      </p:sp>
      <p:sp>
        <p:nvSpPr>
          <p:cNvPr id="3" name="Содержимое 2"/>
          <p:cNvSpPr>
            <a:spLocks noGrp="1"/>
          </p:cNvSpPr>
          <p:nvPr>
            <p:ph sz="half" idx="1"/>
          </p:nvPr>
        </p:nvSpPr>
        <p:spPr>
          <a:xfrm>
            <a:off x="0" y="1071546"/>
            <a:ext cx="4214810" cy="5929354"/>
          </a:xfrm>
        </p:spPr>
        <p:txBody>
          <a:bodyPr>
            <a:noAutofit/>
          </a:bodyPr>
          <a:lstStyle/>
          <a:p>
            <a:r>
              <a:rPr lang="ru-RU" sz="1600" dirty="0" smtClean="0"/>
              <a:t>В1941 году, в Черкасской области, в районе Зеленая Брама, 150 собак приняли участие в рукопашной схватке с фашистами. Погранотряд под командованием майора Лопатина, прикрывая отступление частей Красной Армии, принял бой с фашистскими войсками. 500 пограничников и 150 служебных псов стояли против полка фашистов. Все они погибли: и люди, и собаки. В СССР этого не забыли. Собак чествовали, как равных, на Параде Победы 24 июня 1945 года. Четвероногие солдаты шли по Красной Площади с колонной саперов. Все эти псы участвовали в боевых действиях, у них были огромные послужные списки. </a:t>
            </a:r>
            <a:endParaRPr lang="ru-RU" sz="1600" dirty="0"/>
          </a:p>
        </p:txBody>
      </p:sp>
      <p:pic>
        <p:nvPicPr>
          <p:cNvPr id="7" name="Содержимое 6" descr="pic.jpg"/>
          <p:cNvPicPr>
            <a:picLocks noGrp="1" noChangeAspect="1"/>
          </p:cNvPicPr>
          <p:nvPr>
            <p:ph sz="half" idx="2"/>
          </p:nvPr>
        </p:nvPicPr>
        <p:blipFill>
          <a:blip r:embed="rId2"/>
          <a:stretch>
            <a:fillRect/>
          </a:stretch>
        </p:blipFill>
        <p:spPr>
          <a:xfrm>
            <a:off x="4143372" y="1785926"/>
            <a:ext cx="4710193" cy="361395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01156" cy="1161242"/>
          </a:xfrm>
        </p:spPr>
        <p:txBody>
          <a:bodyPr/>
          <a:lstStyle/>
          <a:p>
            <a:pPr algn="ctr"/>
            <a:r>
              <a:rPr lang="ru-RU" b="1" dirty="0" smtClean="0">
                <a:solidFill>
                  <a:srgbClr val="FF0000"/>
                </a:solidFill>
              </a:rPr>
              <a:t>Пес, кормивший ленинградцев</a:t>
            </a:r>
            <a:endParaRPr lang="ru-RU" b="1" dirty="0">
              <a:solidFill>
                <a:srgbClr val="FF0000"/>
              </a:solidFill>
            </a:endParaRPr>
          </a:p>
        </p:txBody>
      </p:sp>
      <p:sp>
        <p:nvSpPr>
          <p:cNvPr id="3" name="Содержимое 2"/>
          <p:cNvSpPr>
            <a:spLocks noGrp="1"/>
          </p:cNvSpPr>
          <p:nvPr>
            <p:ph sz="half" idx="1"/>
          </p:nvPr>
        </p:nvSpPr>
        <p:spPr>
          <a:xfrm>
            <a:off x="-142908" y="928670"/>
            <a:ext cx="5286380" cy="5929330"/>
          </a:xfrm>
        </p:spPr>
        <p:txBody>
          <a:bodyPr>
            <a:normAutofit fontScale="62500" lnSpcReduction="20000"/>
          </a:bodyPr>
          <a:lstStyle/>
          <a:p>
            <a:r>
              <a:rPr lang="ru-RU" dirty="0" smtClean="0"/>
              <a:t>В середине 1960-х годов в Ленинграде в районе Парголово сносили деревянные дома, освобождали место для нового жилого строительства. Во дворе расселённого дома рабочие обнаружили удивительный объект- могилку, над которой возвышался обелиск с прикреплённой фотографией. С фотографии смотрел пёс с большими умными глазами -помесь «</a:t>
            </a:r>
            <a:r>
              <a:rPr lang="ru-RU" dirty="0" err="1" smtClean="0"/>
              <a:t>двортерьера</a:t>
            </a:r>
            <a:r>
              <a:rPr lang="ru-RU" dirty="0" smtClean="0"/>
              <a:t>» с гончей. Подпись гласила: «Дорогому другу </a:t>
            </a:r>
            <a:r>
              <a:rPr lang="ru-RU" dirty="0" err="1" smtClean="0"/>
              <a:t>Трезору</a:t>
            </a:r>
            <a:r>
              <a:rPr lang="ru-RU" dirty="0" smtClean="0"/>
              <a:t> (1939-1945 гг.) от спасённых им хозяев». Было понятно, что памятник как-то связан с событиями блокады, и сносить его не стали, а через паспортный стол начали искать бывших</a:t>
            </a:r>
            <a:r>
              <a:rPr lang="en-US" dirty="0" smtClean="0"/>
              <a:t> </a:t>
            </a:r>
            <a:r>
              <a:rPr lang="ru-RU" dirty="0" smtClean="0"/>
              <a:t>владельцев дома. Через неделю в тот двор пришел седой мужчина и бережно снял фотографию собаки с обелиска. Сказал обступившим его строителям:</a:t>
            </a:r>
          </a:p>
          <a:p>
            <a:r>
              <a:rPr lang="ru-RU" dirty="0" smtClean="0"/>
              <a:t>- Это наш </a:t>
            </a:r>
            <a:r>
              <a:rPr lang="ru-RU" dirty="0" err="1" smtClean="0"/>
              <a:t>Трезорка</a:t>
            </a:r>
            <a:r>
              <a:rPr lang="ru-RU" dirty="0" smtClean="0"/>
              <a:t>! Он спас нас и наших детей от голода. Я его фотографию повешу в новой квартире. Мужчина рассказал удивительную историю. Осенью 1941 года окраины северных районов города Ленинграда бомбили, голод пришел и сюда, в том числе и в деревянный дом на четыре семьи, в каждой из которых были дети. </a:t>
            </a:r>
          </a:p>
          <a:p>
            <a:endParaRPr lang="ru-RU" dirty="0"/>
          </a:p>
        </p:txBody>
      </p:sp>
      <p:pic>
        <p:nvPicPr>
          <p:cNvPr id="5" name="Содержимое 4" descr="1.jpg"/>
          <p:cNvPicPr>
            <a:picLocks noGrp="1" noChangeAspect="1"/>
          </p:cNvPicPr>
          <p:nvPr>
            <p:ph sz="half" idx="2"/>
          </p:nvPr>
        </p:nvPicPr>
        <p:blipFill>
          <a:blip r:embed="rId2"/>
          <a:stretch>
            <a:fillRect/>
          </a:stretch>
        </p:blipFill>
        <p:spPr>
          <a:xfrm>
            <a:off x="5214942" y="928670"/>
            <a:ext cx="3671196" cy="2506710"/>
          </a:xfrm>
        </p:spPr>
      </p:pic>
      <p:sp>
        <p:nvSpPr>
          <p:cNvPr id="6" name="Прямоугольник 5"/>
          <p:cNvSpPr/>
          <p:nvPr/>
        </p:nvSpPr>
        <p:spPr>
          <a:xfrm>
            <a:off x="5072066" y="3500438"/>
            <a:ext cx="4071934" cy="2893100"/>
          </a:xfrm>
          <a:prstGeom prst="rect">
            <a:avLst/>
          </a:prstGeom>
        </p:spPr>
        <p:txBody>
          <a:bodyPr wrap="square">
            <a:spAutoFit/>
          </a:bodyPr>
          <a:lstStyle/>
          <a:p>
            <a:r>
              <a:rPr lang="ru-RU" sz="1400" dirty="0" err="1" smtClean="0"/>
              <a:t>Трезорка</a:t>
            </a:r>
            <a:r>
              <a:rPr lang="ru-RU" sz="1400" dirty="0" smtClean="0"/>
              <a:t> начал приносить зайцев почти ежедневно. Пригородные поля опустевших совхозов были заполнены неубранным урожаем – в сентябре к городу подступил фронт. Капуста, морковка, картофель, свекла остались в грядах. Зайцам раздолье. Их расплодилось очень много.</a:t>
            </a:r>
          </a:p>
          <a:p>
            <a:r>
              <a:rPr lang="ru-RU" sz="1400" dirty="0" smtClean="0"/>
              <a:t>Тем и спас голодавших ленинградцев.</a:t>
            </a:r>
          </a:p>
          <a:p>
            <a:r>
              <a:rPr lang="ru-RU" sz="1400" dirty="0" smtClean="0"/>
              <a:t>Дети с саночками ходили на засыпанные снегом поля и выкапывали картофель, капусту, свёклу. Так и пережили блокаду.</a:t>
            </a:r>
          </a:p>
          <a:p>
            <a:r>
              <a:rPr lang="ru-RU" sz="1400" dirty="0" smtClean="0"/>
              <a:t> </a:t>
            </a:r>
          </a:p>
          <a:p>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«Незаметное гражданское мужество»</a:t>
            </a:r>
            <a:endParaRPr lang="ru-RU" b="1" dirty="0">
              <a:solidFill>
                <a:srgbClr val="FF0000"/>
              </a:solidFill>
            </a:endParaRPr>
          </a:p>
        </p:txBody>
      </p:sp>
      <p:sp>
        <p:nvSpPr>
          <p:cNvPr id="3" name="Содержимое 2"/>
          <p:cNvSpPr>
            <a:spLocks noGrp="1"/>
          </p:cNvSpPr>
          <p:nvPr>
            <p:ph sz="half" idx="1"/>
          </p:nvPr>
        </p:nvSpPr>
        <p:spPr>
          <a:xfrm>
            <a:off x="-357222" y="1643051"/>
            <a:ext cx="7143800" cy="5214950"/>
          </a:xfrm>
        </p:spPr>
        <p:txBody>
          <a:bodyPr>
            <a:normAutofit fontScale="40000" lnSpcReduction="20000"/>
          </a:bodyPr>
          <a:lstStyle/>
          <a:p>
            <a:r>
              <a:rPr lang="ru-RU" sz="3000" dirty="0" smtClean="0"/>
              <a:t>Артист-дрессировщик, Иван Иванович, всю блокаду выступал в детских садах, детских домах, школах, госпиталях со своими четвероногими артистами. Собачки показывали различные номера: танцевали на сцене, ходили «паровозиком», сидели за партами и многое другое. Как расцветали бледные личики при виде настоящих собачек! В эти часы дети забывали о голоде и бомбежках.</a:t>
            </a:r>
          </a:p>
          <a:p>
            <a:r>
              <a:rPr lang="ru-RU" sz="3000" dirty="0" smtClean="0"/>
              <a:t>Как ожидали его маленькие ленинградцы! </a:t>
            </a:r>
          </a:p>
          <a:p>
            <a:r>
              <a:rPr lang="ru-RU" sz="3000" dirty="0" smtClean="0"/>
              <a:t>Обход всех известных ему и уцелевших очагов, детских садов и школ Иван Иванович начал с апреля 1942-го. За 800 дней ни разу не обманул, не задержался к обещанному часу. Счастье под обстрелами и бомбежками призрачно, а радость мимолетна, и поэтому полуживой от голода Наркевич поднимался, тормошил свой зверинец и шел к </a:t>
            </a:r>
            <a:r>
              <a:rPr lang="ru-RU" sz="3000" dirty="0" smtClean="0"/>
              <a:t>детям. Костюмы </a:t>
            </a:r>
            <a:r>
              <a:rPr lang="ru-RU" sz="3000" dirty="0" smtClean="0"/>
              <a:t>для собачек шила мама Ивана Ивановича, Александра Александровна. Из воспоминаний Ивана Ивановича Наркевича: «Очень нравился детям номер нашей Нелли. Когда я спрашивал, что надо сделать перед едой, Нелли на задних лапках бежала к умывальнику, мыла передние лапки и вытирала их полотенцем. Потом садилась за стол, как будто ждала обеда». Такие выступления наполняли жизнь маленьких ленинградцев блокадного города радостью и смехом, даруя новую веру в жизнь. </a:t>
            </a:r>
          </a:p>
          <a:p>
            <a:r>
              <a:rPr lang="ru-RU" sz="3000" dirty="0" smtClean="0"/>
              <a:t>Кормил Иван Иванович собачек своим хлебом, который получал по карточке, но делил его не на три части (завтрак, обед и ужин), а на 6 частей (он и пятеро собачек). Блокадная пайка Наркевича делилась между всеми поровну. Конечно, такой еды совсем не хватало, поэтому он начал варить свои ремни, у него было несколько кожаных ремней, он резал их на маленькие кусочки и варил похлебку, которую делил со своими питомцами. У Ивана Ивановича остался последний ремень, он делал в нем дополнительные дырочки, чтобы ремень не спадал – по этому ремню хорошо видно, насколько исхудал взрослый мужчина. У Ивана Ивановича был свой оберег – фляга, которая спасла ему жизнь. Он шел по улице, когда начался обстрел, и что-то резко толкнуло его – это смертоносный осколок застрял в фляге. Фляга уже была непригодной, но он носит ее всегда с собой. Когда закончилась </a:t>
            </a:r>
            <a:r>
              <a:rPr lang="ru-RU" sz="3000" dirty="0" smtClean="0"/>
              <a:t>война, даже раньше </a:t>
            </a:r>
            <a:r>
              <a:rPr lang="ru-RU" sz="3000" dirty="0" smtClean="0"/>
              <a:t>- после прорыва блокады, о Наркевиче говорили и писали много. Ленинградские газеты обозначили его подвиг как «незаметное гражданское мужество». </a:t>
            </a:r>
          </a:p>
          <a:p>
            <a:endParaRPr lang="ru-RU" dirty="0" smtClean="0"/>
          </a:p>
          <a:p>
            <a:endParaRPr lang="ru-RU" dirty="0" smtClean="0"/>
          </a:p>
          <a:p>
            <a:endParaRPr lang="ru-RU" dirty="0"/>
          </a:p>
        </p:txBody>
      </p:sp>
      <p:pic>
        <p:nvPicPr>
          <p:cNvPr id="5" name="Содержимое 4" descr="2307253678.jpg"/>
          <p:cNvPicPr>
            <a:picLocks noGrp="1" noChangeAspect="1"/>
          </p:cNvPicPr>
          <p:nvPr>
            <p:ph sz="half" idx="2"/>
          </p:nvPr>
        </p:nvPicPr>
        <p:blipFill>
          <a:blip r:embed="rId2"/>
          <a:stretch>
            <a:fillRect/>
          </a:stretch>
        </p:blipFill>
        <p:spPr>
          <a:xfrm>
            <a:off x="6786578" y="2214554"/>
            <a:ext cx="2224086" cy="303284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Пережила блокаду</a:t>
            </a:r>
            <a:endParaRPr lang="ru-RU" b="1" dirty="0">
              <a:solidFill>
                <a:srgbClr val="FF0000"/>
              </a:solidFill>
            </a:endParaRPr>
          </a:p>
        </p:txBody>
      </p:sp>
      <p:pic>
        <p:nvPicPr>
          <p:cNvPr id="5" name="Содержимое 4" descr="PkenW0Go8XI.jpg"/>
          <p:cNvPicPr>
            <a:picLocks noGrp="1" noChangeAspect="1"/>
          </p:cNvPicPr>
          <p:nvPr>
            <p:ph sz="half" idx="1"/>
          </p:nvPr>
        </p:nvPicPr>
        <p:blipFill>
          <a:blip r:embed="rId2"/>
          <a:stretch>
            <a:fillRect/>
          </a:stretch>
        </p:blipFill>
        <p:spPr>
          <a:xfrm>
            <a:off x="457200" y="2520398"/>
            <a:ext cx="4038600" cy="2930042"/>
          </a:xfrm>
        </p:spPr>
      </p:pic>
      <p:sp>
        <p:nvSpPr>
          <p:cNvPr id="4" name="Содержимое 3"/>
          <p:cNvSpPr>
            <a:spLocks noGrp="1"/>
          </p:cNvSpPr>
          <p:nvPr>
            <p:ph sz="half" idx="2"/>
          </p:nvPr>
        </p:nvSpPr>
        <p:spPr/>
        <p:txBody>
          <a:bodyPr>
            <a:normAutofit fontScale="92500" lnSpcReduction="10000"/>
          </a:bodyPr>
          <a:lstStyle/>
          <a:p>
            <a:r>
              <a:rPr lang="ru-RU" dirty="0" err="1" smtClean="0"/>
              <a:t>Бегемотиха</a:t>
            </a:r>
            <a:r>
              <a:rPr lang="ru-RU" dirty="0" smtClean="0"/>
              <a:t> Красавица пережила блокаду в Ленинградском зоопарке благодаря самоотверженной помощи Евдокии Дашиной. Каждый день она возила воду с Невы, смачивала кожу животного и смазывала ее касторовым маслом.</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89804"/>
          </a:xfrm>
        </p:spPr>
        <p:txBody>
          <a:bodyPr/>
          <a:lstStyle/>
          <a:p>
            <a:pPr algn="ctr"/>
            <a:r>
              <a:rPr lang="ru-RU" b="1" dirty="0" smtClean="0">
                <a:solidFill>
                  <a:srgbClr val="FF0000"/>
                </a:solidFill>
              </a:rPr>
              <a:t>Хвостатые диверсанты</a:t>
            </a:r>
            <a:endParaRPr lang="ru-RU" dirty="0"/>
          </a:p>
        </p:txBody>
      </p:sp>
      <p:sp>
        <p:nvSpPr>
          <p:cNvPr id="3" name="Содержимое 2"/>
          <p:cNvSpPr>
            <a:spLocks noGrp="1"/>
          </p:cNvSpPr>
          <p:nvPr>
            <p:ph sz="half" idx="1"/>
          </p:nvPr>
        </p:nvSpPr>
        <p:spPr>
          <a:xfrm>
            <a:off x="0" y="928646"/>
            <a:ext cx="5286412" cy="5929354"/>
          </a:xfrm>
        </p:spPr>
        <p:txBody>
          <a:bodyPr>
            <a:noAutofit/>
          </a:bodyPr>
          <a:lstStyle/>
          <a:p>
            <a:r>
              <a:rPr lang="ru-RU" sz="2400" dirty="0" smtClean="0"/>
              <a:t>Крысы и мыши на службе Красной Армии в Великой Отечественной Войне. Крысиные подразделения начали создавать в СССР еще в конце тридцатых годов </a:t>
            </a:r>
            <a:r>
              <a:rPr lang="en-US" sz="2400" dirty="0" smtClean="0"/>
              <a:t>XX</a:t>
            </a:r>
            <a:r>
              <a:rPr lang="ru-RU" sz="2400" dirty="0" smtClean="0"/>
              <a:t>-го </a:t>
            </a:r>
            <a:r>
              <a:rPr lang="ru-RU" sz="2400" dirty="0" smtClean="0"/>
              <a:t>века. Этим занялся доктор Игорь </a:t>
            </a:r>
            <a:r>
              <a:rPr lang="ru-RU" sz="2400" dirty="0" err="1" smtClean="0"/>
              <a:t>Валенко</a:t>
            </a:r>
            <a:r>
              <a:rPr lang="ru-RU" sz="2400" dirty="0" smtClean="0"/>
              <a:t> из Смоленского университета. Крысы умные, легко </a:t>
            </a:r>
            <a:r>
              <a:rPr lang="ru-RU" sz="2400" dirty="0" smtClean="0"/>
              <a:t>обучаемые</a:t>
            </a:r>
            <a:r>
              <a:rPr lang="ru-RU" sz="2400" dirty="0" smtClean="0"/>
              <a:t>,</a:t>
            </a:r>
            <a:r>
              <a:rPr lang="ru-RU" sz="2400" dirty="0" smtClean="0"/>
              <a:t> </a:t>
            </a:r>
            <a:r>
              <a:rPr lang="ru-RU" sz="2400" dirty="0" smtClean="0"/>
              <a:t>в войну разминировали поля. И тем самым внесли свой вклад в нашу Победу. </a:t>
            </a:r>
          </a:p>
        </p:txBody>
      </p:sp>
      <p:pic>
        <p:nvPicPr>
          <p:cNvPr id="6" name="Содержимое 5" descr="2382.jpg"/>
          <p:cNvPicPr>
            <a:picLocks noGrp="1" noChangeAspect="1"/>
          </p:cNvPicPr>
          <p:nvPr>
            <p:ph sz="half" idx="2"/>
          </p:nvPr>
        </p:nvPicPr>
        <p:blipFill>
          <a:blip r:embed="rId2" cstate="print"/>
          <a:stretch>
            <a:fillRect/>
          </a:stretch>
        </p:blipFill>
        <p:spPr>
          <a:xfrm>
            <a:off x="5072066" y="1857364"/>
            <a:ext cx="3847432" cy="228601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163</TotalTime>
  <Words>2195</Words>
  <PresentationFormat>Экран (4:3)</PresentationFormat>
  <Paragraphs>74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Яркая</vt:lpstr>
      <vt:lpstr>ВОЕВАЛИ ОНИ БЕЗ ПРИСЯГИ</vt:lpstr>
      <vt:lpstr>Собаки в Красной армии</vt:lpstr>
      <vt:lpstr>Лохматый спецназ</vt:lpstr>
      <vt:lpstr>Джульбарс</vt:lpstr>
      <vt:lpstr>Смертельный бой</vt:lpstr>
      <vt:lpstr>Пес, кормивший ленинградцев</vt:lpstr>
      <vt:lpstr>«Незаметное гражданское мужество»</vt:lpstr>
      <vt:lpstr>Пережила блокаду</vt:lpstr>
      <vt:lpstr>Хвостатые диверсанты</vt:lpstr>
      <vt:lpstr>Что мы не знаем об операции «УРАН»</vt:lpstr>
      <vt:lpstr>Лошадиные силы</vt:lpstr>
      <vt:lpstr>Память о подвиге лошадей</vt:lpstr>
      <vt:lpstr>«Живые радары»</vt:lpstr>
      <vt:lpstr>Рогатые воины</vt:lpstr>
      <vt:lpstr>Мишка-боец</vt:lpstr>
      <vt:lpstr>От Баскунчака до Берлина </vt:lpstr>
      <vt:lpstr>Ежик-спаситель</vt:lpstr>
      <vt:lpstr>Почтальоны</vt:lpstr>
      <vt:lpstr>Козел на Параде</vt:lpstr>
      <vt:lpstr>Вопросы викторины Ответы присылайте на адрес kaf15_vrn@mail.ru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32</cp:revision>
  <dcterms:modified xsi:type="dcterms:W3CDTF">2022-04-21T13:52:18Z</dcterms:modified>
</cp:coreProperties>
</file>