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_rels/slideLayout3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46.xml.rels" ContentType="application/vnd.openxmlformats-package.relationships+xml"/>
  <Override PartName="/ppt/slideLayouts/slideLayout26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media/image1.png" ContentType="image/png"/>
  <Override PartName="/ppt/media/image2.png" ContentType="image/png"/>
  <Override PartName="/ppt/media/image3.jpeg" ContentType="image/jpeg"/>
  <Override PartName="/ppt/media/image4.png" ContentType="image/png"/>
  <Override PartName="/ppt/media/image5.jpeg" ContentType="image/jpeg"/>
  <Override PartName="/ppt/media/image10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1.xml.rels" ContentType="application/vnd.openxmlformats-package.relationships+xml"/>
  <Override PartName="/ppt/slides/_rels/slide2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24384000" cy="13716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251ED69-9E62-4614-815F-72C0BA9FA809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224787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952560" y="8472960"/>
            <a:ext cx="224787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146F4D2-6085-429E-80E7-C5989B1C76BA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952560" y="847296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12471120" y="847296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19C52936-B143-45C0-9980-C313E6ABF4A2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8552520" y="426708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16152840" y="426708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952560" y="847296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8552520" y="847296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16152840" y="847296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FE7D3F6-7BEE-4BD5-99F5-F5B41C8B5364}" type="slidenum">
              <a:t>&lt;#&gt;</a:t>
            </a:fld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A846696-C7FA-4DE8-99C2-13D4BCBD1506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952560" y="4267080"/>
            <a:ext cx="224787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780D077-7D8F-4EE8-A410-E7A08F23841D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224787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942B584-8F28-4B09-926B-008ECB34EBC4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15CB13F-C8A8-4AC2-A929-1834327B6AB1}" type="slidenum">
              <a:t>&lt;#&gt;</a:t>
            </a:fld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3105762-B872-450A-B14A-DEAA157D58CC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952560" y="838080"/>
            <a:ext cx="22478760" cy="1242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4B76954-9879-4BAB-9B25-F9F28403273B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952560" y="847296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8A9834B-8CCD-4566-BAA1-D96149498283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952560" y="4267080"/>
            <a:ext cx="224787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4F4EBDF-FBE1-4E0D-91CE-EA400DE2E106}" type="slidenum">
              <a:t>&lt;#&gt;</a:t>
            </a:fld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12471120" y="847296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B7CF640-800A-4AA9-A2A9-4F906F39DDAE}" type="slidenum">
              <a:t>&lt;#&gt;</a:t>
            </a:fld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952560" y="8472960"/>
            <a:ext cx="224787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2629E14-EA34-4424-8997-FB6DC9EB4877}" type="slidenum">
              <a:t>&lt;#&gt;</a:t>
            </a:fld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224787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952560" y="8472960"/>
            <a:ext cx="224787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7540222-2694-4633-9DAC-F1890EC739C1}" type="slidenum">
              <a:t>&lt;#&gt;</a:t>
            </a:fld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952560" y="847296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12471120" y="847296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480DE55-933C-4ACD-B081-B9A1A1D729C4}" type="slidenum">
              <a:t>&lt;#&gt;</a:t>
            </a:fld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8552520" y="426708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16152840" y="426708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/>
          </p:nvPr>
        </p:nvSpPr>
        <p:spPr>
          <a:xfrm>
            <a:off x="952560" y="847296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/>
          </p:nvPr>
        </p:nvSpPr>
        <p:spPr>
          <a:xfrm>
            <a:off x="8552520" y="847296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/>
          </p:nvPr>
        </p:nvSpPr>
        <p:spPr>
          <a:xfrm>
            <a:off x="16152840" y="847296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11A28E6-A01A-4C90-9201-787F763BDBC3}" type="slidenum">
              <a:t>&lt;#&gt;</a:t>
            </a:fld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8604B2D-E687-4D24-B072-AA7623D16EFB}" type="slidenum">
              <a:t>&lt;#&gt;</a:t>
            </a:fld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952560" y="4267080"/>
            <a:ext cx="224787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82AC6B2-76E2-46DD-84F0-C787DBBAB35B}" type="slidenum">
              <a:t>&lt;#&gt;</a:t>
            </a:fld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224787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A14F05E-40F3-4A6E-A75F-B4A1A2B0086D}" type="slidenum">
              <a:t>&lt;#&gt;</a:t>
            </a:fld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935C078-E55D-457C-AC93-A9A7AB5622F4}" type="slidenum">
              <a:t>&lt;#&gt;</a:t>
            </a:fld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5A7C300-1332-46B1-A7BC-033C35E9E5DD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224787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85C35917-17F3-474C-8B4E-FBB483A4E4AF}" type="slidenum">
              <a:t>&lt;#&gt;</a:t>
            </a:fld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952560" y="838080"/>
            <a:ext cx="22478760" cy="1242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561DFB5-709A-46F5-8306-9A39B27E1069}" type="slidenum">
              <a:t>&lt;#&gt;</a:t>
            </a:fld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952560" y="847296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3702421-758B-4FDD-9F4D-71904F93AEE3}" type="slidenum">
              <a:t>&lt;#&gt;</a:t>
            </a:fld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12471120" y="847296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D032A7D-38F8-41BC-B97C-3A4C20C8BF15}" type="slidenum">
              <a:t>&lt;#&gt;</a:t>
            </a:fld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952560" y="8472960"/>
            <a:ext cx="224787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42EAE2A-43E8-450D-81D2-3CEA6A292320}" type="slidenum">
              <a:t>&lt;#&gt;</a:t>
            </a:fld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224787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952560" y="8472960"/>
            <a:ext cx="224787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B4B1137-27F2-483C-82A2-2495BAA82445}" type="slidenum">
              <a:t>&lt;#&gt;</a:t>
            </a:fld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952560" y="847296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/>
          </p:nvPr>
        </p:nvSpPr>
        <p:spPr>
          <a:xfrm>
            <a:off x="12471120" y="847296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7CE63E0-76B8-475D-AB52-C30F53C6D1B2}" type="slidenum">
              <a:t>&lt;#&gt;</a:t>
            </a:fld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8552520" y="426708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/>
          </p:nvPr>
        </p:nvSpPr>
        <p:spPr>
          <a:xfrm>
            <a:off x="16152840" y="426708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/>
          </p:nvPr>
        </p:nvSpPr>
        <p:spPr>
          <a:xfrm>
            <a:off x="952560" y="847296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/>
          </p:nvPr>
        </p:nvSpPr>
        <p:spPr>
          <a:xfrm>
            <a:off x="8552520" y="847296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26" name="PlaceHolder 7"/>
          <p:cNvSpPr>
            <a:spLocks noGrp="1"/>
          </p:cNvSpPr>
          <p:nvPr>
            <p:ph/>
          </p:nvPr>
        </p:nvSpPr>
        <p:spPr>
          <a:xfrm>
            <a:off x="16152840" y="847296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8BAD047-2691-43D5-A101-3F7D73688CA3}" type="slidenum">
              <a:t>&lt;#&gt;</a:t>
            </a:fld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7F2E330F-B480-4C94-A8FB-E38B30A2A9D6}" type="slidenum">
              <a:t>&lt;#&gt;</a:t>
            </a:fld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subTitle"/>
          </p:nvPr>
        </p:nvSpPr>
        <p:spPr>
          <a:xfrm>
            <a:off x="952560" y="4267080"/>
            <a:ext cx="224787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26B711B-B37A-420E-A289-8109C37AB05C}" type="slidenum">
              <a:t>&lt;#&gt;</a:t>
            </a:fld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224787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17F52690-4492-47F4-80A1-48DCD908494B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E838B8B-5038-45ED-97F7-73C90F95C1C4}" type="slidenum">
              <a:t>&lt;#&gt;</a:t>
            </a:fld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EBEB1C9D-14C9-4044-8E5E-F5C9A7F81D19}" type="slidenum">
              <a:t>&lt;#&gt;</a:t>
            </a:fld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8266F08A-6C4F-47B2-9AFA-49E51A115B8C}" type="slidenum">
              <a:t>&lt;#&gt;</a:t>
            </a:fld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subTitle"/>
          </p:nvPr>
        </p:nvSpPr>
        <p:spPr>
          <a:xfrm>
            <a:off x="952560" y="838080"/>
            <a:ext cx="22478760" cy="1242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490D6FC3-6036-4DDB-A5BC-510E1907B690}" type="slidenum">
              <a:t>&lt;#&gt;</a:t>
            </a:fld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/>
          </p:nvPr>
        </p:nvSpPr>
        <p:spPr>
          <a:xfrm>
            <a:off x="952560" y="847296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7F9C42BC-C313-4443-8D70-2FE7566D98D2}" type="slidenum">
              <a:t>&lt;#&gt;</a:t>
            </a:fld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/>
          </p:nvPr>
        </p:nvSpPr>
        <p:spPr>
          <a:xfrm>
            <a:off x="12471120" y="847296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85E6EA50-7659-46BD-A2FD-8B4AEE764691}" type="slidenum">
              <a:t>&lt;#&gt;</a:t>
            </a:fld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/>
          </p:nvPr>
        </p:nvSpPr>
        <p:spPr>
          <a:xfrm>
            <a:off x="952560" y="8472960"/>
            <a:ext cx="224787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05348AEB-DDC0-47EB-A87F-527744F24AA1}" type="slidenum">
              <a:t>&lt;#&gt;</a:t>
            </a:fld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224787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/>
          </p:nvPr>
        </p:nvSpPr>
        <p:spPr>
          <a:xfrm>
            <a:off x="952560" y="8472960"/>
            <a:ext cx="224787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AA73E68C-812B-4D8A-AEEB-08A64C7688C4}" type="slidenum">
              <a:t>&lt;#&gt;</a:t>
            </a:fld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/>
          </p:nvPr>
        </p:nvSpPr>
        <p:spPr>
          <a:xfrm>
            <a:off x="952560" y="847296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/>
          </p:nvPr>
        </p:nvSpPr>
        <p:spPr>
          <a:xfrm>
            <a:off x="12471120" y="847296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C4AFB563-9F0C-46FF-96B2-2FBFC1FA897E}" type="slidenum">
              <a:t>&lt;#&gt;</a:t>
            </a:fld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/>
          </p:nvPr>
        </p:nvSpPr>
        <p:spPr>
          <a:xfrm>
            <a:off x="8552520" y="426708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65" name="PlaceHolder 4"/>
          <p:cNvSpPr>
            <a:spLocks noGrp="1"/>
          </p:cNvSpPr>
          <p:nvPr>
            <p:ph/>
          </p:nvPr>
        </p:nvSpPr>
        <p:spPr>
          <a:xfrm>
            <a:off x="16152840" y="426708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66" name="PlaceHolder 5"/>
          <p:cNvSpPr>
            <a:spLocks noGrp="1"/>
          </p:cNvSpPr>
          <p:nvPr>
            <p:ph/>
          </p:nvPr>
        </p:nvSpPr>
        <p:spPr>
          <a:xfrm>
            <a:off x="952560" y="847296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67" name="PlaceHolder 6"/>
          <p:cNvSpPr>
            <a:spLocks noGrp="1"/>
          </p:cNvSpPr>
          <p:nvPr>
            <p:ph/>
          </p:nvPr>
        </p:nvSpPr>
        <p:spPr>
          <a:xfrm>
            <a:off x="8552520" y="847296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68" name="PlaceHolder 7"/>
          <p:cNvSpPr>
            <a:spLocks noGrp="1"/>
          </p:cNvSpPr>
          <p:nvPr>
            <p:ph/>
          </p:nvPr>
        </p:nvSpPr>
        <p:spPr>
          <a:xfrm>
            <a:off x="16152840" y="8472960"/>
            <a:ext cx="723780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F5D8514-3988-4CD8-9877-7E8A12B73BE0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585A778-B749-4F0E-AFA5-ECE87CBF84B6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52560" y="838080"/>
            <a:ext cx="22478760" cy="1242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1BFF069-79CC-41C9-8E2C-F59447A2C757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952560" y="847296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627751C8-6575-4AB4-87A2-0B252FEC7DC6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8051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12471120" y="847296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6428830-A220-46E1-92BA-F4CCB454DD70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12471120" y="4267080"/>
            <a:ext cx="109695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952560" y="8472960"/>
            <a:ext cx="22478760" cy="384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6762402-2D94-4A15-8F40-53733ABA0622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2.png"/><Relationship Id="rId5" Type="http://schemas.openxmlformats.org/officeDocument/2006/relationships/image" Target="../media/image2.png"/><Relationship Id="rId6" Type="http://schemas.openxmlformats.org/officeDocument/2006/relationships/image" Target="../media/image2.png"/><Relationship Id="rId7" Type="http://schemas.openxmlformats.org/officeDocument/2006/relationships/image" Target="../media/image2.png"/><Relationship Id="rId8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21.xml"/><Relationship Id="rId17" Type="http://schemas.openxmlformats.org/officeDocument/2006/relationships/slideLayout" Target="../slideLayouts/slideLayout22.xml"/><Relationship Id="rId18" Type="http://schemas.openxmlformats.org/officeDocument/2006/relationships/slideLayout" Target="../slideLayouts/slideLayout23.xml"/><Relationship Id="rId19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2.png"/><Relationship Id="rId5" Type="http://schemas.openxmlformats.org/officeDocument/2006/relationships/image" Target="../media/image2.png"/><Relationship Id="rId6" Type="http://schemas.openxmlformats.org/officeDocument/2006/relationships/image" Target="../media/image2.png"/><Relationship Id="rId7" Type="http://schemas.openxmlformats.org/officeDocument/2006/relationships/image" Target="../media/image2.png"/><Relationship Id="rId8" Type="http://schemas.openxmlformats.org/officeDocument/2006/relationships/slideLayout" Target="../slideLayouts/slideLayout25.xml"/><Relationship Id="rId9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5.xml"/><Relationship Id="rId19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 tx="0" ty="0" sx="99987" sy="99987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"/>
          <p:cNvSpPr/>
          <p:nvPr/>
        </p:nvSpPr>
        <p:spPr>
          <a:xfrm>
            <a:off x="952200" y="13004640"/>
            <a:ext cx="22479120" cy="360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50760" rIns="50760" tIns="0" bIns="0" anchor="ctr">
            <a:noAutofit/>
          </a:bodyPr>
          <a:p>
            <a:endParaRPr b="0" lang="ru-RU" sz="12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1" name="Line"/>
          <p:cNvSpPr/>
          <p:nvPr/>
        </p:nvSpPr>
        <p:spPr>
          <a:xfrm>
            <a:off x="952200" y="711000"/>
            <a:ext cx="22479120" cy="36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50760" rIns="50760" tIns="0" bIns="0" anchor="ctr">
            <a:noAutofit/>
          </a:bodyPr>
          <a:p>
            <a:endParaRPr b="0" lang="ru-RU" sz="12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2" name="Line"/>
          <p:cNvSpPr/>
          <p:nvPr/>
        </p:nvSpPr>
        <p:spPr>
          <a:xfrm>
            <a:off x="952200" y="7289640"/>
            <a:ext cx="22479120" cy="36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50760" rIns="50760" tIns="0" bIns="0" anchor="ctr">
            <a:noAutofit/>
          </a:bodyPr>
          <a:p>
            <a:endParaRPr b="0" lang="ru-RU" sz="12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952560" y="4229280"/>
            <a:ext cx="22478760" cy="285732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b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9000" spc="-1" strike="noStrike" cap="all">
                <a:solidFill>
                  <a:srgbClr val="606060"/>
                </a:solidFill>
                <a:latin typeface="Gill Sans Light"/>
                <a:ea typeface="Gill Sans Light"/>
              </a:rPr>
              <a:t>Title Text</a:t>
            </a:r>
            <a:endParaRPr b="0" lang="ru-RU" sz="90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952560" y="7823160"/>
            <a:ext cx="22478760" cy="115524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t">
            <a:noAutofit/>
          </a:bodyPr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32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One</a:t>
            </a:r>
            <a:endParaRPr b="0" lang="ru-RU" sz="3200" spc="-1" strike="noStrike">
              <a:solidFill>
                <a:srgbClr val="606060"/>
              </a:solidFill>
              <a:latin typeface="Gill Sans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32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Two</a:t>
            </a:r>
            <a:endParaRPr b="0" lang="ru-RU" sz="3200" spc="-1" strike="noStrike">
              <a:solidFill>
                <a:srgbClr val="606060"/>
              </a:solidFill>
              <a:latin typeface="Gill Sans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32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Three</a:t>
            </a:r>
            <a:endParaRPr b="0" lang="ru-RU" sz="3200" spc="-1" strike="noStrike">
              <a:solidFill>
                <a:srgbClr val="606060"/>
              </a:solidFill>
              <a:latin typeface="Gill Sans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32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Four</a:t>
            </a:r>
            <a:endParaRPr b="0" lang="ru-RU" sz="3200" spc="-1" strike="noStrike">
              <a:solidFill>
                <a:srgbClr val="606060"/>
              </a:solidFill>
              <a:latin typeface="Gill Sans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32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Five</a:t>
            </a:r>
            <a:endParaRPr b="0" lang="ru-RU" sz="32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sldNum" idx="1"/>
          </p:nvPr>
        </p:nvSpPr>
        <p:spPr>
          <a:xfrm>
            <a:off x="22898160" y="12318840"/>
            <a:ext cx="418680" cy="45684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t">
            <a:noAutofit/>
          </a:bodyPr>
          <a:p>
            <a:pPr indent="0">
              <a:buNone/>
            </a:pPr>
            <a:endParaRPr b="0" lang="ru-RU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 tx="0" ty="0" sx="99987" sy="99987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"/>
          <p:cNvSpPr/>
          <p:nvPr/>
        </p:nvSpPr>
        <p:spPr>
          <a:xfrm>
            <a:off x="952200" y="13004640"/>
            <a:ext cx="22479120" cy="360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50760" rIns="50760" tIns="0" bIns="0" anchor="ctr">
            <a:noAutofit/>
          </a:bodyPr>
          <a:p>
            <a:endParaRPr b="0" lang="ru-RU" sz="12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43" name="Line"/>
          <p:cNvSpPr/>
          <p:nvPr/>
        </p:nvSpPr>
        <p:spPr>
          <a:xfrm>
            <a:off x="952200" y="711000"/>
            <a:ext cx="22479120" cy="36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50760" rIns="50760" tIns="0" bIns="0" anchor="ctr">
            <a:noAutofit/>
          </a:bodyPr>
          <a:p>
            <a:endParaRPr b="0" lang="ru-RU" sz="12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44" name="Line"/>
          <p:cNvSpPr/>
          <p:nvPr/>
        </p:nvSpPr>
        <p:spPr>
          <a:xfrm>
            <a:off x="952200" y="3619440"/>
            <a:ext cx="22479120" cy="36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50760" rIns="50760" tIns="0" bIns="0" anchor="ctr">
            <a:noAutofit/>
          </a:bodyPr>
          <a:p>
            <a:endParaRPr b="0" lang="ru-RU" sz="12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45" name="PlaceHolder 1"/>
          <p:cNvSpPr>
            <a:spLocks noGrp="1"/>
          </p:cNvSpPr>
          <p:nvPr>
            <p:ph type="body"/>
          </p:nvPr>
        </p:nvSpPr>
        <p:spPr>
          <a:xfrm>
            <a:off x="380880" y="4229280"/>
            <a:ext cx="11683800" cy="7788960"/>
          </a:xfrm>
          <a:prstGeom prst="rect">
            <a:avLst/>
          </a:prstGeom>
          <a:noFill/>
          <a:ln w="9360">
            <a:noFill/>
          </a:ln>
        </p:spPr>
        <p:txBody>
          <a:bodyPr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</a:rPr>
              <a:t>Для правки структуры щёлкните мышью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</a:rPr>
              <a:t>Второй уровень структуры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</a:rPr>
              <a:t>Третий уровень структуры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</a:rPr>
              <a:t>Четвёртый уровень структуры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</a:rPr>
              <a:t>Пятый уровень структуры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</a:rPr>
              <a:t>Шестой уровень структуры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</a:rPr>
              <a:t>Седьмой уровень структуры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9000" spc="-1" strike="noStrike" cap="all">
                <a:solidFill>
                  <a:srgbClr val="606060"/>
                </a:solidFill>
                <a:latin typeface="Gill Sans Light"/>
                <a:ea typeface="Gill Sans Light"/>
              </a:rPr>
              <a:t>Title Text</a:t>
            </a:r>
            <a:endParaRPr b="0" lang="ru-RU" sz="90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12687480" y="4114800"/>
            <a:ext cx="10743840" cy="794988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marL="495360" indent="-495360">
              <a:lnSpc>
                <a:spcPct val="100000"/>
              </a:lnSpc>
              <a:spcBef>
                <a:spcPts val="4501"/>
              </a:spcBef>
              <a:buSzPct val="100000"/>
              <a:buBlip>
                <a:blip r:embed="rId3"/>
              </a:buBlip>
            </a:pPr>
            <a:r>
              <a:rPr b="0" lang="ru-RU" sz="42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One</a:t>
            </a:r>
            <a:endParaRPr b="0" lang="ru-RU" sz="4200" spc="-1" strike="noStrike">
              <a:solidFill>
                <a:srgbClr val="606060"/>
              </a:solidFill>
              <a:latin typeface="Gill Sans"/>
            </a:endParaRPr>
          </a:p>
          <a:p>
            <a:pPr lvl="1" marL="990720" indent="-495360">
              <a:lnSpc>
                <a:spcPct val="100000"/>
              </a:lnSpc>
              <a:spcBef>
                <a:spcPts val="4501"/>
              </a:spcBef>
              <a:buSzPct val="100000"/>
              <a:buBlip>
                <a:blip r:embed="rId4"/>
              </a:buBlip>
            </a:pPr>
            <a:r>
              <a:rPr b="0" lang="ru-RU" sz="42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Two</a:t>
            </a:r>
            <a:endParaRPr b="0" lang="ru-RU" sz="4200" spc="-1" strike="noStrike">
              <a:solidFill>
                <a:srgbClr val="606060"/>
              </a:solidFill>
              <a:latin typeface="Gill Sans"/>
            </a:endParaRPr>
          </a:p>
          <a:p>
            <a:pPr lvl="2" marL="1486080" indent="-495360">
              <a:lnSpc>
                <a:spcPct val="100000"/>
              </a:lnSpc>
              <a:spcBef>
                <a:spcPts val="4501"/>
              </a:spcBef>
              <a:buSzPct val="100000"/>
              <a:buBlip>
                <a:blip r:embed="rId5"/>
              </a:buBlip>
            </a:pPr>
            <a:r>
              <a:rPr b="0" lang="ru-RU" sz="42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Three</a:t>
            </a:r>
            <a:endParaRPr b="0" lang="ru-RU" sz="4200" spc="-1" strike="noStrike">
              <a:solidFill>
                <a:srgbClr val="606060"/>
              </a:solidFill>
              <a:latin typeface="Gill Sans"/>
            </a:endParaRPr>
          </a:p>
          <a:p>
            <a:pPr lvl="3" marL="1981080" indent="-495360">
              <a:lnSpc>
                <a:spcPct val="100000"/>
              </a:lnSpc>
              <a:spcBef>
                <a:spcPts val="4501"/>
              </a:spcBef>
              <a:buSzPct val="100000"/>
              <a:buBlip>
                <a:blip r:embed="rId6"/>
              </a:buBlip>
            </a:pPr>
            <a:r>
              <a:rPr b="0" lang="ru-RU" sz="42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Four</a:t>
            </a:r>
            <a:endParaRPr b="0" lang="ru-RU" sz="4200" spc="-1" strike="noStrike">
              <a:solidFill>
                <a:srgbClr val="606060"/>
              </a:solidFill>
              <a:latin typeface="Gill Sans"/>
            </a:endParaRPr>
          </a:p>
          <a:p>
            <a:pPr lvl="4" marL="2476440" indent="-495360">
              <a:lnSpc>
                <a:spcPct val="100000"/>
              </a:lnSpc>
              <a:spcBef>
                <a:spcPts val="4501"/>
              </a:spcBef>
              <a:buSzPct val="100000"/>
              <a:buBlip>
                <a:blip r:embed="rId7"/>
              </a:buBlip>
            </a:pPr>
            <a:r>
              <a:rPr b="0" lang="ru-RU" sz="42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Five</a:t>
            </a:r>
            <a:endParaRPr b="0" lang="ru-RU" sz="42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sldNum" idx="2"/>
          </p:nvPr>
        </p:nvSpPr>
        <p:spPr>
          <a:xfrm>
            <a:off x="22923360" y="12318840"/>
            <a:ext cx="418680" cy="45684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t">
            <a:noAutofit/>
          </a:bodyPr>
          <a:p>
            <a:pPr indent="0">
              <a:buNone/>
            </a:pPr>
            <a:endParaRPr b="0" lang="ru-RU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3" r:id="rId19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 tx="0" ty="0" sx="99987" sy="99987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Line"/>
          <p:cNvSpPr/>
          <p:nvPr/>
        </p:nvSpPr>
        <p:spPr>
          <a:xfrm>
            <a:off x="952200" y="13004640"/>
            <a:ext cx="22479120" cy="360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50760" rIns="50760" tIns="0" bIns="0" anchor="ctr">
            <a:noAutofit/>
          </a:bodyPr>
          <a:p>
            <a:endParaRPr b="0" lang="ru-RU" sz="12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86" name="Line"/>
          <p:cNvSpPr/>
          <p:nvPr/>
        </p:nvSpPr>
        <p:spPr>
          <a:xfrm>
            <a:off x="952200" y="711000"/>
            <a:ext cx="22479120" cy="36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50760" rIns="50760" tIns="0" bIns="0" anchor="ctr">
            <a:noAutofit/>
          </a:bodyPr>
          <a:p>
            <a:endParaRPr b="0" lang="ru-RU" sz="12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87" name="Line"/>
          <p:cNvSpPr/>
          <p:nvPr/>
        </p:nvSpPr>
        <p:spPr>
          <a:xfrm>
            <a:off x="952200" y="3619440"/>
            <a:ext cx="22479120" cy="36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50760" rIns="50760" tIns="0" bIns="0" anchor="ctr">
            <a:noAutofit/>
          </a:bodyPr>
          <a:p>
            <a:endParaRPr b="0" lang="ru-RU" sz="12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9000" spc="-1" strike="noStrike" cap="all">
                <a:solidFill>
                  <a:srgbClr val="606060"/>
                </a:solidFill>
                <a:latin typeface="Gill Sans Light"/>
                <a:ea typeface="Gill Sans Light"/>
              </a:rPr>
              <a:t>Title Text</a:t>
            </a:r>
            <a:endParaRPr b="0" lang="ru-RU" sz="90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952560" y="4267080"/>
            <a:ext cx="22478760" cy="805140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marL="571680" indent="-571680">
              <a:lnSpc>
                <a:spcPct val="100000"/>
              </a:lnSpc>
              <a:spcBef>
                <a:spcPts val="5899"/>
              </a:spcBef>
              <a:buSzPct val="100000"/>
              <a:buBlip>
                <a:blip r:embed="rId3"/>
              </a:buBlip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One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  <a:p>
            <a:pPr lvl="1" marL="1143000" indent="-571680">
              <a:lnSpc>
                <a:spcPct val="100000"/>
              </a:lnSpc>
              <a:spcBef>
                <a:spcPts val="5899"/>
              </a:spcBef>
              <a:buSzPct val="100000"/>
              <a:buBlip>
                <a:blip r:embed="rId4"/>
              </a:buBlip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Two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  <a:p>
            <a:pPr lvl="2" marL="1714680" indent="-571680">
              <a:lnSpc>
                <a:spcPct val="100000"/>
              </a:lnSpc>
              <a:spcBef>
                <a:spcPts val="5899"/>
              </a:spcBef>
              <a:buSzPct val="100000"/>
              <a:buBlip>
                <a:blip r:embed="rId5"/>
              </a:buBlip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Three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  <a:p>
            <a:pPr lvl="3" marL="2286000" indent="-571680">
              <a:lnSpc>
                <a:spcPct val="100000"/>
              </a:lnSpc>
              <a:spcBef>
                <a:spcPts val="5899"/>
              </a:spcBef>
              <a:buSzPct val="100000"/>
              <a:buBlip>
                <a:blip r:embed="rId6"/>
              </a:buBlip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Four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  <a:p>
            <a:pPr lvl="4" marL="2857680" indent="-571680">
              <a:lnSpc>
                <a:spcPct val="100000"/>
              </a:lnSpc>
              <a:spcBef>
                <a:spcPts val="5899"/>
              </a:spcBef>
              <a:buSzPct val="100000"/>
              <a:buBlip>
                <a:blip r:embed="rId7"/>
              </a:buBlip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Five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sldNum" idx="3"/>
          </p:nvPr>
        </p:nvSpPr>
        <p:spPr>
          <a:xfrm>
            <a:off x="22923360" y="12318840"/>
            <a:ext cx="418680" cy="45684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t">
            <a:noAutofit/>
          </a:bodyPr>
          <a:p>
            <a:pPr indent="0">
              <a:buNone/>
            </a:pPr>
            <a:endParaRPr b="0" lang="ru-RU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  <p:sldLayoutId id="2147483686" r:id="rId19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 tx="0" ty="0" sx="99987" sy="99987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Line"/>
          <p:cNvSpPr/>
          <p:nvPr/>
        </p:nvSpPr>
        <p:spPr>
          <a:xfrm>
            <a:off x="952200" y="13004640"/>
            <a:ext cx="22479120" cy="360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50760" rIns="50760" tIns="0" bIns="0" anchor="ctr">
            <a:noAutofit/>
          </a:bodyPr>
          <a:p>
            <a:endParaRPr b="0" lang="ru-RU" sz="12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128" name="Line"/>
          <p:cNvSpPr/>
          <p:nvPr/>
        </p:nvSpPr>
        <p:spPr>
          <a:xfrm>
            <a:off x="952200" y="711000"/>
            <a:ext cx="22479120" cy="36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50760" rIns="50760" tIns="0" bIns="0" anchor="ctr">
            <a:noAutofit/>
          </a:bodyPr>
          <a:p>
            <a:endParaRPr b="0" lang="ru-RU" sz="12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129" name="PlaceHolder 1"/>
          <p:cNvSpPr>
            <a:spLocks noGrp="1"/>
          </p:cNvSpPr>
          <p:nvPr>
            <p:ph type="body"/>
          </p:nvPr>
        </p:nvSpPr>
        <p:spPr>
          <a:xfrm>
            <a:off x="12623760" y="-1346040"/>
            <a:ext cx="10928160" cy="16319160"/>
          </a:xfrm>
          <a:prstGeom prst="rect">
            <a:avLst/>
          </a:prstGeom>
          <a:noFill/>
          <a:ln w="9360">
            <a:noFill/>
          </a:ln>
        </p:spPr>
        <p:txBody>
          <a:bodyPr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</a:rPr>
              <a:t>Для правки структуры щёлкните мышью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</a:rPr>
              <a:t>Второй уровень структуры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</a:rPr>
              <a:t>Третий уровень структуры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</a:rPr>
              <a:t>Четвёртый уровень структуры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</a:rPr>
              <a:t>Пятый уровень структуры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</a:rPr>
              <a:t>Шестой уровень структуры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</a:rPr>
              <a:t>Седьмой уровень структуры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title"/>
          </p:nvPr>
        </p:nvSpPr>
        <p:spPr>
          <a:xfrm>
            <a:off x="952560" y="3378240"/>
            <a:ext cx="10934280" cy="853416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t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9000" spc="-1" strike="noStrike" cap="all">
                <a:solidFill>
                  <a:srgbClr val="606060"/>
                </a:solidFill>
                <a:latin typeface="Gill Sans Light"/>
                <a:ea typeface="Gill Sans Light"/>
              </a:rPr>
              <a:t>Title Text</a:t>
            </a:r>
            <a:endParaRPr b="0" lang="ru-RU" sz="90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952560" y="1638360"/>
            <a:ext cx="10934280" cy="118080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t">
            <a:noAutofit/>
          </a:bodyPr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32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One</a:t>
            </a:r>
            <a:endParaRPr b="0" lang="ru-RU" sz="3200" spc="-1" strike="noStrike">
              <a:solidFill>
                <a:srgbClr val="606060"/>
              </a:solidFill>
              <a:latin typeface="Gill Sans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32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Two</a:t>
            </a:r>
            <a:endParaRPr b="0" lang="ru-RU" sz="3200" spc="-1" strike="noStrike">
              <a:solidFill>
                <a:srgbClr val="606060"/>
              </a:solidFill>
              <a:latin typeface="Gill Sans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32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Three</a:t>
            </a:r>
            <a:endParaRPr b="0" lang="ru-RU" sz="3200" spc="-1" strike="noStrike">
              <a:solidFill>
                <a:srgbClr val="606060"/>
              </a:solidFill>
              <a:latin typeface="Gill Sans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32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Four</a:t>
            </a:r>
            <a:endParaRPr b="0" lang="ru-RU" sz="3200" spc="-1" strike="noStrike">
              <a:solidFill>
                <a:srgbClr val="606060"/>
              </a:solidFill>
              <a:latin typeface="Gill Sans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3200" spc="-1" strike="noStrike">
                <a:solidFill>
                  <a:srgbClr val="606060"/>
                </a:solidFill>
                <a:latin typeface="Gill Sans"/>
                <a:ea typeface="Gill Sans"/>
              </a:rPr>
              <a:t>Body Level Five</a:t>
            </a:r>
            <a:endParaRPr b="0" lang="ru-RU" sz="32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sldNum" idx="4"/>
          </p:nvPr>
        </p:nvSpPr>
        <p:spPr>
          <a:xfrm>
            <a:off x="22923360" y="12318840"/>
            <a:ext cx="418680" cy="45684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t">
            <a:noAutofit/>
          </a:bodyPr>
          <a:p>
            <a:pPr indent="0">
              <a:buNone/>
            </a:pPr>
            <a:endParaRPr b="0" lang="ru-RU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2.png"/><Relationship Id="rId3" Type="http://schemas.openxmlformats.org/officeDocument/2006/relationships/image" Target="../media/image2.png"/><Relationship Id="rId4" Type="http://schemas.openxmlformats.org/officeDocument/2006/relationships/image" Target="../media/image2.png"/><Relationship Id="rId5" Type="http://schemas.openxmlformats.org/officeDocument/2006/relationships/image" Target="../media/image10.jpeg"/><Relationship Id="rId6" Type="http://schemas.openxmlformats.org/officeDocument/2006/relationships/slideLayout" Target="../slideLayouts/slideLayout1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2.png"/><Relationship Id="rId3" Type="http://schemas.openxmlformats.org/officeDocument/2006/relationships/image" Target="../media/image2.png"/><Relationship Id="rId4" Type="http://schemas.openxmlformats.org/officeDocument/2006/relationships/image" Target="../media/image2.png"/><Relationship Id="rId5" Type="http://schemas.openxmlformats.org/officeDocument/2006/relationships/image" Target="../media/image2.png"/><Relationship Id="rId6" Type="http://schemas.openxmlformats.org/officeDocument/2006/relationships/image" Target="../media/image2.png"/><Relationship Id="rId7" Type="http://schemas.openxmlformats.org/officeDocument/2006/relationships/image" Target="../media/image2.png"/><Relationship Id="rId8" Type="http://schemas.openxmlformats.org/officeDocument/2006/relationships/image" Target="../media/image2.png"/><Relationship Id="rId9" Type="http://schemas.openxmlformats.org/officeDocument/2006/relationships/slideLayout" Target="../slideLayouts/slideLayout2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4.png"/><Relationship Id="rId3" Type="http://schemas.openxmlformats.org/officeDocument/2006/relationships/image" Target="../media/image4.png"/><Relationship Id="rId4" Type="http://schemas.openxmlformats.org/officeDocument/2006/relationships/image" Target="../media/image4.png"/><Relationship Id="rId5" Type="http://schemas.openxmlformats.org/officeDocument/2006/relationships/image" Target="../media/image4.png"/><Relationship Id="rId6" Type="http://schemas.openxmlformats.org/officeDocument/2006/relationships/image" Target="../media/image5.jpeg"/><Relationship Id="rId7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2.png"/><Relationship Id="rId3" Type="http://schemas.openxmlformats.org/officeDocument/2006/relationships/image" Target="../media/image2.png"/><Relationship Id="rId4" Type="http://schemas.openxmlformats.org/officeDocument/2006/relationships/image" Target="../media/image2.png"/><Relationship Id="rId5" Type="http://schemas.openxmlformats.org/officeDocument/2006/relationships/image" Target="../media/image6.jpeg"/><Relationship Id="rId6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2.png"/><Relationship Id="rId3" Type="http://schemas.openxmlformats.org/officeDocument/2006/relationships/image" Target="../media/image2.png"/><Relationship Id="rId4" Type="http://schemas.openxmlformats.org/officeDocument/2006/relationships/image" Target="../media/image2.png"/><Relationship Id="rId5" Type="http://schemas.openxmlformats.org/officeDocument/2006/relationships/image" Target="../media/image2.png"/><Relationship Id="rId6" Type="http://schemas.openxmlformats.org/officeDocument/2006/relationships/image" Target="../media/image7.jpeg"/><Relationship Id="rId7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39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2.png"/><Relationship Id="rId3" Type="http://schemas.openxmlformats.org/officeDocument/2006/relationships/image" Target="../media/image2.png"/><Relationship Id="rId4" Type="http://schemas.openxmlformats.org/officeDocument/2006/relationships/image" Target="../media/image2.png"/><Relationship Id="rId5" Type="http://schemas.openxmlformats.org/officeDocument/2006/relationships/slideLayout" Target="../slideLayouts/slideLayout2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9.jpeg"/><Relationship Id="rId3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952560" y="4229280"/>
            <a:ext cx="22478760" cy="285732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b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9000" spc="-1" strike="noStrike" cap="all">
                <a:solidFill>
                  <a:srgbClr val="606060"/>
                </a:solidFill>
                <a:latin typeface="Gill Sans Light"/>
                <a:ea typeface="Gill Sans Light"/>
              </a:rPr>
              <a:t>Энергетические напитки</a:t>
            </a:r>
            <a:endParaRPr b="0" lang="ru-RU" sz="90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subTitle"/>
          </p:nvPr>
        </p:nvSpPr>
        <p:spPr>
          <a:xfrm>
            <a:off x="952560" y="7823160"/>
            <a:ext cx="22478760" cy="115524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t">
            <a:noAutofit/>
          </a:bodyPr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3200" spc="-1" strike="noStrike">
                <a:solidFill>
                  <a:srgbClr val="606060"/>
                </a:solidFill>
                <a:latin typeface="Gill Sans"/>
                <a:ea typeface="Gill Sans"/>
              </a:rPr>
              <a:t>Последствия и риски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7830" spc="-1" strike="noStrike" cap="all">
                <a:solidFill>
                  <a:srgbClr val="606060"/>
                </a:solidFill>
                <a:latin typeface="Gill Sans Light"/>
                <a:ea typeface="Gill Sans Light"/>
              </a:rPr>
              <a:t>долгосрочные последствия регулярного употребления энергетических напитков</a:t>
            </a:r>
            <a:endParaRPr b="0" lang="ru-RU" sz="783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/>
          </p:nvPr>
        </p:nvSpPr>
        <p:spPr>
          <a:xfrm>
            <a:off x="12687480" y="4114800"/>
            <a:ext cx="10743840" cy="794988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marL="495360" indent="-495360">
              <a:lnSpc>
                <a:spcPct val="100000"/>
              </a:lnSpc>
              <a:spcBef>
                <a:spcPts val="4501"/>
              </a:spcBef>
              <a:buSzPct val="100000"/>
              <a:buBlip>
                <a:blip r:embed="rId1"/>
              </a:buBlip>
            </a:pPr>
            <a:r>
              <a:rPr b="0" lang="ru-RU" sz="4200" spc="-1" strike="noStrike">
                <a:solidFill>
                  <a:srgbClr val="606060"/>
                </a:solidFill>
                <a:latin typeface="Gill Sans"/>
                <a:ea typeface="Gill Sans"/>
              </a:rPr>
              <a:t>Увеличение артериального давления, аритмия, риски инсульта, </a:t>
            </a:r>
            <a:endParaRPr b="0" lang="ru-RU" sz="4200" spc="-1" strike="noStrike">
              <a:solidFill>
                <a:srgbClr val="606060"/>
              </a:solidFill>
              <a:latin typeface="Gill Sans"/>
            </a:endParaRPr>
          </a:p>
          <a:p>
            <a:pPr marL="495360" indent="-495360">
              <a:lnSpc>
                <a:spcPct val="100000"/>
              </a:lnSpc>
              <a:spcBef>
                <a:spcPts val="4501"/>
              </a:spcBef>
              <a:buSzPct val="100000"/>
              <a:buBlip>
                <a:blip r:embed="rId2"/>
              </a:buBlip>
            </a:pPr>
            <a:r>
              <a:rPr b="0" lang="ru-RU" sz="4200" spc="-1" strike="noStrike">
                <a:solidFill>
                  <a:srgbClr val="606060"/>
                </a:solidFill>
                <a:latin typeface="Gill Sans"/>
                <a:ea typeface="Gill Sans"/>
              </a:rPr>
              <a:t>Панические атаки, тревожность,  депрессия, агрессия</a:t>
            </a:r>
            <a:endParaRPr b="0" lang="ru-RU" sz="4200" spc="-1" strike="noStrike">
              <a:solidFill>
                <a:srgbClr val="606060"/>
              </a:solidFill>
              <a:latin typeface="Gill Sans"/>
            </a:endParaRPr>
          </a:p>
          <a:p>
            <a:pPr marL="495360" indent="-495360">
              <a:lnSpc>
                <a:spcPct val="100000"/>
              </a:lnSpc>
              <a:spcBef>
                <a:spcPts val="4501"/>
              </a:spcBef>
              <a:buSzPct val="100000"/>
              <a:buBlip>
                <a:blip r:embed="rId3"/>
              </a:buBlip>
            </a:pPr>
            <a:r>
              <a:rPr b="0" lang="ru-RU" sz="4200" spc="-1" strike="noStrike">
                <a:solidFill>
                  <a:srgbClr val="606060"/>
                </a:solidFill>
                <a:latin typeface="Gill Sans"/>
                <a:ea typeface="Gill Sans"/>
              </a:rPr>
              <a:t>Увеличение веса, диабет </a:t>
            </a:r>
            <a:endParaRPr b="0" lang="ru-RU" sz="4200" spc="-1" strike="noStrike">
              <a:solidFill>
                <a:srgbClr val="606060"/>
              </a:solidFill>
              <a:latin typeface="Gill Sans"/>
            </a:endParaRPr>
          </a:p>
          <a:p>
            <a:pPr marL="495360" indent="-495360">
              <a:lnSpc>
                <a:spcPct val="100000"/>
              </a:lnSpc>
              <a:spcBef>
                <a:spcPts val="4501"/>
              </a:spcBef>
              <a:buSzPct val="100000"/>
              <a:buBlip>
                <a:blip r:embed="rId4"/>
              </a:buBlip>
            </a:pPr>
            <a:r>
              <a:rPr b="0" lang="ru-RU" sz="4200" spc="-1" strike="noStrike">
                <a:solidFill>
                  <a:srgbClr val="606060"/>
                </a:solidFill>
                <a:latin typeface="Gill Sans"/>
                <a:ea typeface="Gill Sans"/>
              </a:rPr>
              <a:t>Нарушения сна, утомляемость</a:t>
            </a:r>
            <a:endParaRPr b="0" lang="ru-RU" sz="4200" spc="-1" strike="noStrike">
              <a:solidFill>
                <a:srgbClr val="606060"/>
              </a:solidFill>
              <a:latin typeface="Gill Sans"/>
            </a:endParaRPr>
          </a:p>
        </p:txBody>
      </p:sp>
      <p:pic>
        <p:nvPicPr>
          <p:cNvPr id="195" name="energy_drink.jpg" descr="energy_drink.jpg"/>
          <p:cNvPicPr/>
          <p:nvPr/>
        </p:nvPicPr>
        <p:blipFill>
          <a:blip r:embed="rId5"/>
          <a:stretch/>
        </p:blipFill>
        <p:spPr>
          <a:xfrm>
            <a:off x="824400" y="4267080"/>
            <a:ext cx="10159560" cy="7619760"/>
          </a:xfrm>
          <a:prstGeom prst="rect">
            <a:avLst/>
          </a:prstGeom>
          <a:ln w="1270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9000" spc="-1" strike="noStrike" cap="all">
                <a:solidFill>
                  <a:srgbClr val="606060"/>
                </a:solidFill>
                <a:latin typeface="Gill Sans Light"/>
                <a:ea typeface="Gill Sans Light"/>
              </a:rPr>
              <a:t>Заключение</a:t>
            </a:r>
            <a:endParaRPr b="0" lang="ru-RU" sz="90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22478760" cy="805140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marL="571680" indent="-571680">
              <a:lnSpc>
                <a:spcPct val="100000"/>
              </a:lnSpc>
              <a:spcBef>
                <a:spcPts val="5899"/>
              </a:spcBef>
              <a:buSzPct val="100000"/>
              <a:buBlip>
                <a:blip r:embed="rId1"/>
              </a:buBlip>
            </a:pPr>
            <a:r>
              <a:rPr b="0" lang="ru-RU" sz="4600" spc="-1" strike="noStrike">
                <a:solidFill>
                  <a:srgbClr val="606060"/>
                </a:solidFill>
                <a:latin typeface="Gill Sans"/>
                <a:ea typeface="Gill Sans"/>
              </a:rPr>
              <a:t>Суммируя, исследования показывают, что регулярное потребление энергетических напитков может иметь серьезные негативные последствия для здоровья, включая влияние на сердечно-сосудистую систему, психическое состояние и обмен веществ. Следует проявлять осторожность и осознанно подходить к их употреблению, особенно среди молодежи и людей с предрасположенностью к заболеваниям.</a:t>
            </a:r>
            <a:endParaRPr b="0" lang="ru-RU" sz="4600" spc="-1" strike="noStrike">
              <a:solidFill>
                <a:srgbClr val="606060"/>
              </a:solidFill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952560" y="720000"/>
            <a:ext cx="22478760" cy="267948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5000" spc="-1" strike="noStrike">
                <a:solidFill>
                  <a:srgbClr val="ac3b30"/>
                </a:solidFill>
                <a:latin typeface="Gill Sans"/>
                <a:ea typeface="Gill Sans"/>
              </a:rPr>
              <a:t>Энергетические напитки: определение</a:t>
            </a:r>
            <a:endParaRPr b="0" lang="ru-RU" sz="50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12687480" y="4114800"/>
            <a:ext cx="10892520" cy="830520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indent="0">
              <a:lnSpc>
                <a:spcPct val="100000"/>
              </a:lnSpc>
              <a:spcBef>
                <a:spcPts val="4399"/>
              </a:spcBef>
              <a:buNone/>
              <a:tabLst>
                <a:tab algn="l" pos="0"/>
              </a:tabLst>
            </a:pPr>
            <a:r>
              <a:rPr b="0" lang="ru-RU" sz="4120" spc="-1" strike="noStrike">
                <a:solidFill>
                  <a:srgbClr val="606060"/>
                </a:solidFill>
                <a:latin typeface="Gill Sans"/>
                <a:ea typeface="Gill Sans"/>
              </a:rPr>
              <a:t>Энергетические напитки — это специализированные безалкогольные напитки, которые содержат одного или несколько стимуляторов, чаще всего кофеин, а также ряд других ингредиентов, таких как таурин, глюкуронолактон, витамины группы B, экстракты растений (например, гуарана) и часто добавленный сахар или искусственные заменители сахара. Основная цель энергетических напитков — повышение уровня энергии, улучшение физической и умственной активности, а также борьба с усталостью.</a:t>
            </a:r>
            <a:endParaRPr b="0" lang="ru-RU" sz="4120" spc="-1" strike="noStrike">
              <a:solidFill>
                <a:srgbClr val="606060"/>
              </a:solidFill>
              <a:latin typeface="Gill Sans"/>
            </a:endParaRPr>
          </a:p>
        </p:txBody>
      </p:sp>
      <p:pic>
        <p:nvPicPr>
          <p:cNvPr id="173" name="ad.jpg" descr="ad.jpg"/>
          <p:cNvPicPr/>
          <p:nvPr/>
        </p:nvPicPr>
        <p:blipFill>
          <a:blip r:embed="rId1"/>
          <a:stretch/>
        </p:blipFill>
        <p:spPr>
          <a:xfrm>
            <a:off x="1127160" y="5110920"/>
            <a:ext cx="10870560" cy="5932080"/>
          </a:xfrm>
          <a:prstGeom prst="rect">
            <a:avLst/>
          </a:prstGeom>
          <a:ln w="1270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9000" spc="-1" strike="noStrike" cap="all">
                <a:solidFill>
                  <a:srgbClr val="606060"/>
                </a:solidFill>
                <a:latin typeface="Gill Sans Light"/>
                <a:ea typeface="Gill Sans Light"/>
              </a:rPr>
              <a:t>Ключевые характеристики энергетических напитков</a:t>
            </a:r>
            <a:endParaRPr b="0" lang="ru-RU" sz="90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22478760" cy="805140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marL="343080" indent="-343080">
              <a:lnSpc>
                <a:spcPct val="100000"/>
              </a:lnSpc>
              <a:spcBef>
                <a:spcPts val="3501"/>
              </a:spcBef>
              <a:buSzPct val="100000"/>
              <a:buBlip>
                <a:blip r:embed="rId1"/>
              </a:buBlip>
            </a:pPr>
            <a:r>
              <a:rPr b="0" lang="ru-RU" sz="2760" spc="-1" strike="noStrike">
                <a:solidFill>
                  <a:srgbClr val="606060"/>
                </a:solidFill>
                <a:latin typeface="Gill Sans"/>
                <a:ea typeface="Gill Sans"/>
              </a:rPr>
              <a:t>Содержание кофеина: Энергетические напитки чаще всего содержат высокие дозы кофеина, который является одним из основных активных компонентов и оказывает стимулирующее действие на центральную нервную систему.</a:t>
            </a:r>
            <a:endParaRPr b="0" lang="ru-RU" sz="2760" spc="-1" strike="noStrike">
              <a:solidFill>
                <a:srgbClr val="606060"/>
              </a:solidFill>
              <a:latin typeface="Gill Sans"/>
            </a:endParaRPr>
          </a:p>
          <a:p>
            <a:pPr marL="343080" indent="-343080">
              <a:lnSpc>
                <a:spcPct val="100000"/>
              </a:lnSpc>
              <a:spcBef>
                <a:spcPts val="3501"/>
              </a:spcBef>
              <a:buSzPct val="100000"/>
              <a:buBlip>
                <a:blip r:embed="rId2"/>
              </a:buBlip>
            </a:pPr>
            <a:r>
              <a:rPr b="0" lang="ru-RU" sz="2760" spc="-1" strike="noStrike">
                <a:solidFill>
                  <a:srgbClr val="606060"/>
                </a:solidFill>
                <a:latin typeface="Gill Sans"/>
                <a:ea typeface="Gill Sans"/>
              </a:rPr>
              <a:t>Сладость и калорийность: Многие энергетические напитки содержат значительное количество сахара, что не только увеличивает их калорийность, но и может приводить к быстрому повышению и последующему снижению уровня энергии.</a:t>
            </a:r>
            <a:endParaRPr b="0" lang="ru-RU" sz="2760" spc="-1" strike="noStrike">
              <a:solidFill>
                <a:srgbClr val="606060"/>
              </a:solidFill>
              <a:latin typeface="Gill Sans"/>
            </a:endParaRPr>
          </a:p>
          <a:p>
            <a:pPr marL="343080" indent="-343080">
              <a:lnSpc>
                <a:spcPct val="100000"/>
              </a:lnSpc>
              <a:spcBef>
                <a:spcPts val="3501"/>
              </a:spcBef>
              <a:buSzPct val="100000"/>
              <a:buBlip>
                <a:blip r:embed="rId3"/>
              </a:buBlip>
            </a:pPr>
            <a:r>
              <a:rPr b="0" lang="ru-RU" sz="2760" spc="-1" strike="noStrike">
                <a:solidFill>
                  <a:srgbClr val="606060"/>
                </a:solidFill>
                <a:latin typeface="Gill Sans"/>
                <a:ea typeface="Gill Sans"/>
              </a:rPr>
              <a:t>Ингредиенты для повышения энергии:</a:t>
            </a:r>
            <a:endParaRPr b="0" lang="ru-RU" sz="2760" spc="-1" strike="noStrike">
              <a:solidFill>
                <a:srgbClr val="606060"/>
              </a:solidFill>
              <a:latin typeface="Gill Sans"/>
            </a:endParaRPr>
          </a:p>
          <a:p>
            <a:pPr marL="343080" indent="-343080">
              <a:lnSpc>
                <a:spcPct val="100000"/>
              </a:lnSpc>
              <a:spcBef>
                <a:spcPts val="3501"/>
              </a:spcBef>
              <a:buSzPct val="100000"/>
              <a:buBlip>
                <a:blip r:embed="rId4"/>
              </a:buBlip>
            </a:pPr>
            <a:r>
              <a:rPr b="0" lang="ru-RU" sz="2760" spc="-1" strike="noStrike">
                <a:solidFill>
                  <a:srgbClr val="606060"/>
                </a:solidFill>
                <a:latin typeface="Gill Sans"/>
                <a:ea typeface="Gill Sans"/>
              </a:rPr>
              <a:t>	</a:t>
            </a:r>
            <a:r>
              <a:rPr b="0" lang="ru-RU" sz="2760" spc="-1" strike="noStrike">
                <a:solidFill>
                  <a:srgbClr val="606060"/>
                </a:solidFill>
                <a:latin typeface="Gill Sans"/>
                <a:ea typeface="Gill Sans"/>
              </a:rPr>
              <a:t>Таурин: аминокислота, которая, как предполагается, способствует улучшению умственной и физической активности.</a:t>
            </a:r>
            <a:endParaRPr b="0" lang="ru-RU" sz="2760" spc="-1" strike="noStrike">
              <a:solidFill>
                <a:srgbClr val="606060"/>
              </a:solidFill>
              <a:latin typeface="Gill Sans"/>
            </a:endParaRPr>
          </a:p>
          <a:p>
            <a:pPr marL="343080" indent="-343080">
              <a:lnSpc>
                <a:spcPct val="100000"/>
              </a:lnSpc>
              <a:spcBef>
                <a:spcPts val="3501"/>
              </a:spcBef>
              <a:buSzPct val="100000"/>
              <a:buBlip>
                <a:blip r:embed="rId5"/>
              </a:buBlip>
            </a:pPr>
            <a:r>
              <a:rPr b="0" lang="ru-RU" sz="2760" spc="-1" strike="noStrike">
                <a:solidFill>
                  <a:srgbClr val="606060"/>
                </a:solidFill>
                <a:latin typeface="Gill Sans"/>
                <a:ea typeface="Gill Sans"/>
              </a:rPr>
              <a:t>	</a:t>
            </a:r>
            <a:r>
              <a:rPr b="0" lang="ru-RU" sz="2760" spc="-1" strike="noStrike">
                <a:solidFill>
                  <a:srgbClr val="606060"/>
                </a:solidFill>
                <a:latin typeface="Gill Sans"/>
                <a:ea typeface="Gill Sans"/>
              </a:rPr>
              <a:t>Глюкуронолактон: соединение, которое иногда добавляется для повышения выносливости и уменьшения усталости.</a:t>
            </a:r>
            <a:endParaRPr b="0" lang="ru-RU" sz="2760" spc="-1" strike="noStrike">
              <a:solidFill>
                <a:srgbClr val="606060"/>
              </a:solidFill>
              <a:latin typeface="Gill Sans"/>
            </a:endParaRPr>
          </a:p>
          <a:p>
            <a:pPr marL="343080" indent="-343080">
              <a:lnSpc>
                <a:spcPct val="100000"/>
              </a:lnSpc>
              <a:spcBef>
                <a:spcPts val="3501"/>
              </a:spcBef>
              <a:buSzPct val="100000"/>
              <a:buBlip>
                <a:blip r:embed="rId6"/>
              </a:buBlip>
            </a:pPr>
            <a:r>
              <a:rPr b="0" lang="ru-RU" sz="2760" spc="-1" strike="noStrike">
                <a:solidFill>
                  <a:srgbClr val="606060"/>
                </a:solidFill>
                <a:latin typeface="Gill Sans"/>
                <a:ea typeface="Gill Sans"/>
              </a:rPr>
              <a:t>	</a:t>
            </a:r>
            <a:r>
              <a:rPr b="0" lang="ru-RU" sz="2760" spc="-1" strike="noStrike">
                <a:solidFill>
                  <a:srgbClr val="606060"/>
                </a:solidFill>
                <a:latin typeface="Gill Sans"/>
                <a:ea typeface="Gill Sans"/>
              </a:rPr>
              <a:t>Витамины группы B: участвуют в обмене веществ и могут помочь организму легче извлекать энергию из пищи.</a:t>
            </a:r>
            <a:endParaRPr b="0" lang="ru-RU" sz="2760" spc="-1" strike="noStrike">
              <a:solidFill>
                <a:srgbClr val="606060"/>
              </a:solidFill>
              <a:latin typeface="Gill Sans"/>
            </a:endParaRPr>
          </a:p>
          <a:p>
            <a:pPr marL="343080" indent="-343080">
              <a:lnSpc>
                <a:spcPct val="100000"/>
              </a:lnSpc>
              <a:spcBef>
                <a:spcPts val="3501"/>
              </a:spcBef>
              <a:buSzPct val="100000"/>
              <a:buBlip>
                <a:blip r:embed="rId7"/>
              </a:buBlip>
            </a:pPr>
            <a:r>
              <a:rPr b="0" lang="ru-RU" sz="2760" spc="-1" strike="noStrike">
                <a:solidFill>
                  <a:srgbClr val="606060"/>
                </a:solidFill>
                <a:latin typeface="Gill Sans"/>
                <a:ea typeface="Gill Sans"/>
              </a:rPr>
              <a:t>	</a:t>
            </a:r>
            <a:r>
              <a:rPr b="0" lang="ru-RU" sz="2760" spc="-1" strike="noStrike">
                <a:solidFill>
                  <a:srgbClr val="606060"/>
                </a:solidFill>
                <a:latin typeface="Gill Sans"/>
                <a:ea typeface="Gill Sans"/>
              </a:rPr>
              <a:t>Упаковка и маркетинг: Обычно энергетические напитки выпускаются в ярких банках и подаются как "энергетический" или "восстанавливающий" продукт, что делает их популярными среди молодежи и спортсменов.</a:t>
            </a:r>
            <a:endParaRPr b="0" lang="ru-RU" sz="2760" spc="-1" strike="noStrike">
              <a:solidFill>
                <a:srgbClr val="606060"/>
              </a:solidFill>
              <a:latin typeface="Gill Sans"/>
            </a:endParaRPr>
          </a:p>
          <a:p>
            <a:pPr marL="343080" indent="-343080">
              <a:lnSpc>
                <a:spcPct val="100000"/>
              </a:lnSpc>
              <a:spcBef>
                <a:spcPts val="3501"/>
              </a:spcBef>
              <a:buSzPct val="100000"/>
              <a:buBlip>
                <a:blip r:embed="rId8"/>
              </a:buBlip>
            </a:pPr>
            <a:r>
              <a:rPr b="0" lang="ru-RU" sz="2760" spc="-1" strike="noStrike">
                <a:solidFill>
                  <a:srgbClr val="606060"/>
                </a:solidFill>
                <a:latin typeface="Gill Sans"/>
                <a:ea typeface="Gill Sans"/>
              </a:rPr>
              <a:t>	</a:t>
            </a:r>
            <a:r>
              <a:rPr b="0" lang="ru-RU" sz="2760" spc="-1" strike="noStrike">
                <a:solidFill>
                  <a:srgbClr val="606060"/>
                </a:solidFill>
                <a:latin typeface="Gill Sans"/>
                <a:ea typeface="Gill Sans"/>
              </a:rPr>
              <a:t>Использование: Эти напитки часто потребляются для повышения физической производительности, улучшения концентрации или во время ночных смен, учёбы или других ситуаций, когда нужно временно увеличить уровень бодрствования.</a:t>
            </a:r>
            <a:endParaRPr b="0" lang="ru-RU" sz="2760" spc="-1" strike="noStrike">
              <a:solidFill>
                <a:srgbClr val="606060"/>
              </a:solidFill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9000" spc="-1" strike="noStrike" cap="all">
                <a:solidFill>
                  <a:srgbClr val="606060"/>
                </a:solidFill>
                <a:latin typeface="Gill Sans Light"/>
                <a:ea typeface="Gill Sans Light"/>
              </a:rPr>
              <a:t>Кофеин: стимулирующее действие и последствия.</a:t>
            </a:r>
            <a:endParaRPr b="0" lang="ru-RU" sz="90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/>
          </p:nvPr>
        </p:nvSpPr>
        <p:spPr>
          <a:xfrm>
            <a:off x="11520000" y="3960000"/>
            <a:ext cx="12420000" cy="864000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marL="654840" indent="-569520">
              <a:lnSpc>
                <a:spcPct val="100000"/>
              </a:lnSpc>
              <a:buSzPct val="125066"/>
              <a:buBlip>
                <a:blip r:embed="rId1"/>
              </a:buBlip>
            </a:pPr>
            <a:r>
              <a:rPr b="1" lang="ru-RU" sz="3050" spc="-1" strike="noStrike">
                <a:solidFill>
                  <a:srgbClr val="606060"/>
                </a:solidFill>
                <a:latin typeface="Gill Sans"/>
                <a:ea typeface="Gill Sans"/>
              </a:rPr>
              <a:t>Проблемы со сном</a:t>
            </a:r>
            <a:r>
              <a:rPr b="0" lang="ru-RU" sz="3050" spc="-1" strike="noStrike">
                <a:solidFill>
                  <a:srgbClr val="606060"/>
                </a:solidFill>
                <a:latin typeface="Gill Sans"/>
                <a:ea typeface="Gill Sans"/>
              </a:rPr>
              <a:t>: Кофеин может вызывать бессонницу или ухудшение качества сна, особенно если его потребляют в вечернее время.</a:t>
            </a:r>
            <a:endParaRPr b="0" lang="ru-RU" sz="3050" spc="-1" strike="noStrike">
              <a:solidFill>
                <a:srgbClr val="606060"/>
              </a:solidFill>
              <a:latin typeface="Gill Sans"/>
            </a:endParaRPr>
          </a:p>
          <a:p>
            <a:pPr marL="654840" indent="-569520">
              <a:lnSpc>
                <a:spcPct val="100000"/>
              </a:lnSpc>
              <a:buSzPct val="125066"/>
              <a:buBlip>
                <a:blip r:embed="rId2"/>
              </a:buBlip>
            </a:pPr>
            <a:r>
              <a:rPr b="1" lang="ru-RU" sz="3050" spc="-1" strike="noStrike">
                <a:solidFill>
                  <a:srgbClr val="606060"/>
                </a:solidFill>
                <a:latin typeface="Gill Sans"/>
                <a:ea typeface="Gill Sans"/>
              </a:rPr>
              <a:t>Тревожность и нервозность</a:t>
            </a:r>
            <a:r>
              <a:rPr b="0" lang="ru-RU" sz="3050" spc="-1" strike="noStrike">
                <a:solidFill>
                  <a:srgbClr val="606060"/>
                </a:solidFill>
                <a:latin typeface="Gill Sans"/>
                <a:ea typeface="Gill Sans"/>
              </a:rPr>
              <a:t>: У некоторых людей кофеин может вызывать чувства тревожности, нервозности или раздражительности, особенно в больших количествах.</a:t>
            </a:r>
            <a:endParaRPr b="0" lang="ru-RU" sz="3050" spc="-1" strike="noStrike">
              <a:solidFill>
                <a:srgbClr val="606060"/>
              </a:solidFill>
              <a:latin typeface="Gill Sans"/>
            </a:endParaRPr>
          </a:p>
          <a:p>
            <a:pPr marL="654840" indent="-569520">
              <a:lnSpc>
                <a:spcPct val="100000"/>
              </a:lnSpc>
              <a:buSzPct val="125066"/>
              <a:buBlip>
                <a:blip r:embed="rId3"/>
              </a:buBlip>
            </a:pPr>
            <a:r>
              <a:rPr b="1" lang="ru-RU" sz="3050" spc="-1" strike="noStrike">
                <a:solidFill>
                  <a:srgbClr val="606060"/>
                </a:solidFill>
                <a:latin typeface="Gill Sans"/>
                <a:ea typeface="Gill Sans"/>
              </a:rPr>
              <a:t>Физическая зависимость</a:t>
            </a:r>
            <a:r>
              <a:rPr b="0" lang="ru-RU" sz="3050" spc="-1" strike="noStrike">
                <a:solidFill>
                  <a:srgbClr val="606060"/>
                </a:solidFill>
                <a:latin typeface="Gill Sans"/>
                <a:ea typeface="Gill Sans"/>
              </a:rPr>
              <a:t>: Регулярное употребление кофеина может привести к формированию зависимости. Внезапное прекращение его потребления может сопровождаться симптомами отмены, такими как головные боли, утомляемость и концентрационные затруднения.</a:t>
            </a:r>
            <a:endParaRPr b="0" lang="ru-RU" sz="3050" spc="-1" strike="noStrike">
              <a:solidFill>
                <a:srgbClr val="606060"/>
              </a:solidFill>
              <a:latin typeface="Gill Sans"/>
            </a:endParaRPr>
          </a:p>
          <a:p>
            <a:pPr marL="654840" indent="-569520">
              <a:lnSpc>
                <a:spcPct val="100000"/>
              </a:lnSpc>
              <a:buSzPct val="125066"/>
              <a:buBlip>
                <a:blip r:embed="rId4"/>
              </a:buBlip>
            </a:pPr>
            <a:r>
              <a:rPr b="1" lang="ru-RU" sz="3050" spc="-1" strike="noStrike">
                <a:solidFill>
                  <a:srgbClr val="606060"/>
                </a:solidFill>
                <a:latin typeface="Gill Sans"/>
                <a:ea typeface="Gill Sans"/>
              </a:rPr>
              <a:t>Проблемы с сердцем</a:t>
            </a:r>
            <a:r>
              <a:rPr b="0" lang="ru-RU" sz="3050" spc="-1" strike="noStrike">
                <a:solidFill>
                  <a:srgbClr val="606060"/>
                </a:solidFill>
                <a:latin typeface="Gill Sans"/>
                <a:ea typeface="Gill Sans"/>
              </a:rPr>
              <a:t>: У чувствительных людей избыток кофеина может вызывать тахикардию (учащенное сердцебиение) или повышенное кровяное давление.</a:t>
            </a:r>
            <a:endParaRPr b="0" lang="ru-RU" sz="3050" spc="-1" strike="noStrike">
              <a:solidFill>
                <a:srgbClr val="606060"/>
              </a:solidFill>
              <a:latin typeface="Gill Sans"/>
            </a:endParaRPr>
          </a:p>
          <a:p>
            <a:pPr marL="654840" indent="-569520">
              <a:lnSpc>
                <a:spcPct val="100000"/>
              </a:lnSpc>
              <a:buSzPct val="125066"/>
              <a:buBlip>
                <a:blip r:embed="rId5"/>
              </a:buBlip>
            </a:pPr>
            <a:r>
              <a:rPr b="1" lang="ru-RU" sz="3050" spc="-1" strike="noStrike">
                <a:solidFill>
                  <a:srgbClr val="606060"/>
                </a:solidFill>
                <a:latin typeface="Gill Sans"/>
                <a:ea typeface="Gill Sans"/>
              </a:rPr>
              <a:t>Проблемы с желудком</a:t>
            </a:r>
            <a:r>
              <a:rPr b="0" lang="ru-RU" sz="3050" spc="-1" strike="noStrike">
                <a:solidFill>
                  <a:srgbClr val="606060"/>
                </a:solidFill>
                <a:latin typeface="Gill Sans"/>
                <a:ea typeface="Gill Sans"/>
              </a:rPr>
              <a:t>: Кофеин может увеличивать выработку желудочной кислоты, что может приводить к дискомфорту, особенно у людей с гастритом или язвами.</a:t>
            </a:r>
            <a:endParaRPr b="0" lang="ru-RU" sz="3050" spc="-1" strike="noStrike">
              <a:solidFill>
                <a:srgbClr val="606060"/>
              </a:solidFill>
              <a:latin typeface="Gill Sans"/>
            </a:endParaRPr>
          </a:p>
        </p:txBody>
      </p:sp>
      <p:pic>
        <p:nvPicPr>
          <p:cNvPr id="178" name="images.jpeg" descr="images.jpeg"/>
          <p:cNvPicPr/>
          <p:nvPr/>
        </p:nvPicPr>
        <p:blipFill>
          <a:blip r:embed="rId6"/>
          <a:stretch/>
        </p:blipFill>
        <p:spPr>
          <a:xfrm>
            <a:off x="1403640" y="5213520"/>
            <a:ext cx="9360720" cy="5259240"/>
          </a:xfrm>
          <a:prstGeom prst="rect">
            <a:avLst/>
          </a:prstGeom>
          <a:ln w="1270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9000" spc="-1" strike="noStrike" cap="all">
                <a:solidFill>
                  <a:srgbClr val="606060"/>
                </a:solidFill>
                <a:latin typeface="Gill Sans Light"/>
                <a:ea typeface="Gill Sans Light"/>
              </a:rPr>
              <a:t>Таурин: его возможные опасности.</a:t>
            </a:r>
            <a:endParaRPr b="0" lang="ru-RU" sz="90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12687480" y="4114800"/>
            <a:ext cx="10743840" cy="794988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marL="336960" indent="-336960">
              <a:lnSpc>
                <a:spcPct val="100000"/>
              </a:lnSpc>
              <a:spcBef>
                <a:spcPts val="2999"/>
              </a:spcBef>
              <a:buSzPct val="100000"/>
              <a:buBlip>
                <a:blip r:embed="rId1"/>
              </a:buBlip>
            </a:pPr>
            <a:r>
              <a:rPr b="1" lang="ru-RU" sz="2850" spc="-1" strike="noStrike">
                <a:solidFill>
                  <a:srgbClr val="606060"/>
                </a:solidFill>
                <a:latin typeface="Gill Sans"/>
                <a:ea typeface="Gill Sans"/>
              </a:rPr>
              <a:t>Сердечно-сосудистые проблемы</a:t>
            </a:r>
            <a:r>
              <a:rPr b="0" lang="ru-RU" sz="2850" spc="-1" strike="noStrike">
                <a:solidFill>
                  <a:srgbClr val="606060"/>
                </a:solidFill>
                <a:latin typeface="Gill Sans"/>
                <a:ea typeface="Gill Sans"/>
              </a:rPr>
              <a:t>: Некоторые исследования указывают на потенциальную связь между высокими дозами таурина и повышением риска сердечно-сосудистых заболеваний, хотя это требует дальнейшего изучения.</a:t>
            </a:r>
            <a:endParaRPr b="0" lang="ru-RU" sz="2850" spc="-1" strike="noStrike">
              <a:solidFill>
                <a:srgbClr val="606060"/>
              </a:solidFill>
              <a:latin typeface="Gill Sans"/>
            </a:endParaRPr>
          </a:p>
          <a:p>
            <a:pPr marL="336960" indent="-336960">
              <a:lnSpc>
                <a:spcPct val="100000"/>
              </a:lnSpc>
              <a:spcBef>
                <a:spcPts val="2999"/>
              </a:spcBef>
              <a:buSzPct val="100000"/>
              <a:buBlip>
                <a:blip r:embed="rId2"/>
              </a:buBlip>
            </a:pPr>
            <a:r>
              <a:rPr b="1" lang="ru-RU" sz="2850" spc="-1" strike="noStrike">
                <a:solidFill>
                  <a:srgbClr val="606060"/>
                </a:solidFill>
                <a:latin typeface="Gill Sans"/>
                <a:ea typeface="Gill Sans"/>
              </a:rPr>
              <a:t>Нарушение баланса электролитов</a:t>
            </a:r>
            <a:r>
              <a:rPr b="0" lang="ru-RU" sz="2850" spc="-1" strike="noStrike">
                <a:solidFill>
                  <a:srgbClr val="606060"/>
                </a:solidFill>
                <a:latin typeface="Gill Sans"/>
                <a:ea typeface="Gill Sans"/>
              </a:rPr>
              <a:t>: Избыточное потребление таурина может влиять на уровень натрия и других электролитов в организме, что может привести к нарушению функций организма.</a:t>
            </a:r>
            <a:endParaRPr b="0" lang="ru-RU" sz="2850" spc="-1" strike="noStrike">
              <a:solidFill>
                <a:srgbClr val="606060"/>
              </a:solidFill>
              <a:latin typeface="Gill Sans"/>
            </a:endParaRPr>
          </a:p>
          <a:p>
            <a:pPr marL="336960" indent="-336960">
              <a:lnSpc>
                <a:spcPct val="100000"/>
              </a:lnSpc>
              <a:spcBef>
                <a:spcPts val="2999"/>
              </a:spcBef>
              <a:buSzPct val="100000"/>
              <a:buBlip>
                <a:blip r:embed="rId3"/>
              </a:buBlip>
            </a:pPr>
            <a:r>
              <a:rPr b="1" lang="ru-RU" sz="2850" spc="-1" strike="noStrike">
                <a:solidFill>
                  <a:srgbClr val="606060"/>
                </a:solidFill>
                <a:latin typeface="Gill Sans"/>
                <a:ea typeface="Gill Sans"/>
              </a:rPr>
              <a:t>	</a:t>
            </a:r>
            <a:r>
              <a:rPr b="1" lang="ru-RU" sz="2850" spc="-1" strike="noStrike">
                <a:solidFill>
                  <a:srgbClr val="606060"/>
                </a:solidFill>
                <a:latin typeface="Gill Sans"/>
                <a:ea typeface="Gill Sans"/>
              </a:rPr>
              <a:t>Побочные эффекты</a:t>
            </a:r>
            <a:r>
              <a:rPr b="0" lang="ru-RU" sz="2850" spc="-1" strike="noStrike">
                <a:solidFill>
                  <a:srgbClr val="606060"/>
                </a:solidFill>
                <a:latin typeface="Gill Sans"/>
                <a:ea typeface="Gill Sans"/>
              </a:rPr>
              <a:t>: Хотя таурин в умеренных количествах обычно считается безопасным, высокие дозы могут вызвать головные боли, тошноту и другие неприятные ощущения.</a:t>
            </a:r>
            <a:endParaRPr b="0" lang="ru-RU" sz="2850" spc="-1" strike="noStrike">
              <a:solidFill>
                <a:srgbClr val="606060"/>
              </a:solidFill>
              <a:latin typeface="Gill Sans"/>
            </a:endParaRPr>
          </a:p>
          <a:p>
            <a:pPr marL="336960" indent="-336960">
              <a:lnSpc>
                <a:spcPct val="100000"/>
              </a:lnSpc>
              <a:spcBef>
                <a:spcPts val="2999"/>
              </a:spcBef>
              <a:buSzPct val="100000"/>
              <a:buBlip>
                <a:blip r:embed="rId4"/>
              </a:buBlip>
            </a:pPr>
            <a:r>
              <a:rPr b="1" lang="ru-RU" sz="2850" spc="-1" strike="noStrike">
                <a:solidFill>
                  <a:srgbClr val="606060"/>
                </a:solidFill>
                <a:latin typeface="Gill Sans"/>
                <a:ea typeface="Gill Sans"/>
              </a:rPr>
              <a:t>	</a:t>
            </a:r>
            <a:r>
              <a:rPr b="1" lang="ru-RU" sz="2850" spc="-1" strike="noStrike">
                <a:solidFill>
                  <a:srgbClr val="606060"/>
                </a:solidFill>
                <a:latin typeface="Gill Sans"/>
                <a:ea typeface="Gill Sans"/>
              </a:rPr>
              <a:t>Кумуляция и взаимодействие</a:t>
            </a:r>
            <a:r>
              <a:rPr b="0" lang="ru-RU" sz="2850" spc="-1" strike="noStrike">
                <a:solidFill>
                  <a:srgbClr val="606060"/>
                </a:solidFill>
                <a:latin typeface="Gill Sans"/>
                <a:ea typeface="Gill Sans"/>
              </a:rPr>
              <a:t>: Употребление большого количества энергетических напитков, содержащих таурин и другие стимуляторы (например, кофеин), может усугубить риск побочных эффектов и связанных со здоровьем проблем.</a:t>
            </a:r>
            <a:endParaRPr b="0" lang="ru-RU" sz="2850" spc="-1" strike="noStrike">
              <a:solidFill>
                <a:srgbClr val="606060"/>
              </a:solidFill>
              <a:latin typeface="Gill Sans"/>
            </a:endParaRPr>
          </a:p>
        </p:txBody>
      </p:sp>
      <p:pic>
        <p:nvPicPr>
          <p:cNvPr id="181" name="images.jpeg" descr="images.jpeg"/>
          <p:cNvPicPr/>
          <p:nvPr/>
        </p:nvPicPr>
        <p:blipFill>
          <a:blip r:embed="rId5"/>
          <a:stretch/>
        </p:blipFill>
        <p:spPr>
          <a:xfrm>
            <a:off x="1583640" y="4975200"/>
            <a:ext cx="9557640" cy="4916160"/>
          </a:xfrm>
          <a:prstGeom prst="rect">
            <a:avLst/>
          </a:prstGeom>
          <a:ln w="1270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9000" spc="-1" strike="noStrike" cap="all">
                <a:solidFill>
                  <a:srgbClr val="606060"/>
                </a:solidFill>
                <a:latin typeface="Gill Sans Light"/>
                <a:ea typeface="Gill Sans Light"/>
              </a:rPr>
              <a:t>Сахар: Влияние на здоровье</a:t>
            </a:r>
            <a:endParaRPr b="0" lang="ru-RU" sz="90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/>
          </p:nvPr>
        </p:nvSpPr>
        <p:spPr>
          <a:xfrm>
            <a:off x="11880000" y="4680000"/>
            <a:ext cx="12240000" cy="810000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marL="287280" indent="-287280">
              <a:lnSpc>
                <a:spcPct val="100000"/>
              </a:lnSpc>
              <a:spcBef>
                <a:spcPts val="2599"/>
              </a:spcBef>
              <a:buSzPct val="100000"/>
              <a:buBlip>
                <a:blip r:embed="rId1"/>
              </a:buBlip>
            </a:pPr>
            <a:r>
              <a:rPr b="1" lang="ru-RU" sz="2430" spc="-1" strike="noStrike">
                <a:solidFill>
                  <a:srgbClr val="606060"/>
                </a:solidFill>
                <a:latin typeface="Gill Sans"/>
                <a:ea typeface="Gill Sans"/>
              </a:rPr>
              <a:t>Калорийность и избыточный вес</a:t>
            </a:r>
            <a:r>
              <a:rPr b="0" lang="ru-RU" sz="2430" spc="-1" strike="noStrike">
                <a:solidFill>
                  <a:srgbClr val="606060"/>
                </a:solidFill>
                <a:latin typeface="Gill Sans"/>
                <a:ea typeface="Gill Sans"/>
              </a:rPr>
              <a:t>: Сахар содержит много калорий, и его чрезмерное потребление может привести к набору веса. Это связано с тем, что многие продукты, богатые сахаром, часто содержат мало питательных веществ и не насыщают организм.</a:t>
            </a:r>
            <a:endParaRPr b="0" lang="ru-RU" sz="2430" spc="-1" strike="noStrike">
              <a:solidFill>
                <a:srgbClr val="606060"/>
              </a:solidFill>
              <a:latin typeface="Gill Sans"/>
            </a:endParaRPr>
          </a:p>
          <a:p>
            <a:pPr marL="287280" indent="-287280">
              <a:lnSpc>
                <a:spcPct val="100000"/>
              </a:lnSpc>
              <a:spcBef>
                <a:spcPts val="2599"/>
              </a:spcBef>
              <a:buSzPct val="100000"/>
              <a:buBlip>
                <a:blip r:embed="rId2"/>
              </a:buBlip>
            </a:pPr>
            <a:r>
              <a:rPr b="1" lang="ru-RU" sz="2430" spc="-1" strike="noStrike">
                <a:solidFill>
                  <a:srgbClr val="606060"/>
                </a:solidFill>
                <a:latin typeface="Gill Sans"/>
                <a:ea typeface="Gill Sans"/>
              </a:rPr>
              <a:t>Повышение риска диабета 2 типа</a:t>
            </a:r>
            <a:r>
              <a:rPr b="0" lang="ru-RU" sz="2430" spc="-1" strike="noStrike">
                <a:solidFill>
                  <a:srgbClr val="606060"/>
                </a:solidFill>
                <a:latin typeface="Gill Sans"/>
                <a:ea typeface="Gill Sans"/>
              </a:rPr>
              <a:t>: Чрезмерное потребление простых сахаров может привести к инсулинорезистентности, что в конечном итоге приведет к диабету 2 типа. Исследования показывают, что высокое потребление добавленного сахара связано с развитием этого заболевания.</a:t>
            </a:r>
            <a:endParaRPr b="0" lang="ru-RU" sz="2430" spc="-1" strike="noStrike">
              <a:solidFill>
                <a:srgbClr val="606060"/>
              </a:solidFill>
              <a:latin typeface="Gill Sans"/>
            </a:endParaRPr>
          </a:p>
          <a:p>
            <a:pPr marL="287280" indent="-287280">
              <a:lnSpc>
                <a:spcPct val="100000"/>
              </a:lnSpc>
              <a:spcBef>
                <a:spcPts val="2599"/>
              </a:spcBef>
              <a:buSzPct val="100000"/>
              <a:buBlip>
                <a:blip r:embed="rId3"/>
              </a:buBlip>
            </a:pPr>
            <a:r>
              <a:rPr b="1" lang="ru-RU" sz="2430" spc="-1" strike="noStrike">
                <a:solidFill>
                  <a:srgbClr val="606060"/>
                </a:solidFill>
                <a:latin typeface="Gill Sans"/>
                <a:ea typeface="Gill Sans"/>
              </a:rPr>
              <a:t>Кариес</a:t>
            </a:r>
            <a:r>
              <a:rPr b="0" lang="ru-RU" sz="2430" spc="-1" strike="noStrike">
                <a:solidFill>
                  <a:srgbClr val="606060"/>
                </a:solidFill>
                <a:latin typeface="Gill Sans"/>
                <a:ea typeface="Gill Sans"/>
              </a:rPr>
              <a:t>: Сахар является основным виновником кариеса. Бактерии во рту используют сахар для производства кислот, которые разрушают зубную эмаль.</a:t>
            </a:r>
            <a:endParaRPr b="0" lang="ru-RU" sz="2430" spc="-1" strike="noStrike">
              <a:solidFill>
                <a:srgbClr val="606060"/>
              </a:solidFill>
              <a:latin typeface="Gill Sans"/>
            </a:endParaRPr>
          </a:p>
          <a:p>
            <a:pPr marL="287280" indent="-287280">
              <a:lnSpc>
                <a:spcPct val="100000"/>
              </a:lnSpc>
              <a:spcBef>
                <a:spcPts val="2599"/>
              </a:spcBef>
              <a:buSzPct val="100000"/>
              <a:buBlip>
                <a:blip r:embed="rId4"/>
              </a:buBlip>
            </a:pPr>
            <a:r>
              <a:rPr b="1" lang="ru-RU" sz="2430" spc="-1" strike="noStrike">
                <a:solidFill>
                  <a:srgbClr val="606060"/>
                </a:solidFill>
                <a:latin typeface="Gill Sans"/>
                <a:ea typeface="Gill Sans"/>
              </a:rPr>
              <a:t>	</a:t>
            </a:r>
            <a:r>
              <a:rPr b="1" lang="ru-RU" sz="2430" spc="-1" strike="noStrike">
                <a:solidFill>
                  <a:srgbClr val="606060"/>
                </a:solidFill>
                <a:latin typeface="Gill Sans"/>
                <a:ea typeface="Gill Sans"/>
              </a:rPr>
              <a:t>Влияние на настроение и энергию</a:t>
            </a:r>
            <a:r>
              <a:rPr b="0" lang="ru-RU" sz="2430" spc="-1" strike="noStrike">
                <a:solidFill>
                  <a:srgbClr val="606060"/>
                </a:solidFill>
                <a:latin typeface="Gill Sans"/>
                <a:ea typeface="Gill Sans"/>
              </a:rPr>
              <a:t>: Повышение уровня сахара в крови может вызывать временное ощущение энергии, за которым следует резкий спад, что может привести к усталости и перепадам настроения.</a:t>
            </a:r>
            <a:endParaRPr b="0" lang="ru-RU" sz="2430" spc="-1" strike="noStrike">
              <a:solidFill>
                <a:srgbClr val="606060"/>
              </a:solidFill>
              <a:latin typeface="Gill Sans"/>
            </a:endParaRPr>
          </a:p>
          <a:p>
            <a:pPr marL="287280" indent="-287280">
              <a:lnSpc>
                <a:spcPct val="100000"/>
              </a:lnSpc>
              <a:spcBef>
                <a:spcPts val="2599"/>
              </a:spcBef>
              <a:buSzPct val="100000"/>
              <a:buBlip>
                <a:blip r:embed="rId5"/>
              </a:buBlip>
            </a:pPr>
            <a:r>
              <a:rPr b="1" lang="ru-RU" sz="2430" spc="-1" strike="noStrike">
                <a:solidFill>
                  <a:srgbClr val="606060"/>
                </a:solidFill>
                <a:latin typeface="Gill Sans"/>
                <a:ea typeface="Gill Sans"/>
              </a:rPr>
              <a:t>	</a:t>
            </a:r>
            <a:r>
              <a:rPr b="1" lang="ru-RU" sz="2430" spc="-1" strike="noStrike">
                <a:solidFill>
                  <a:srgbClr val="606060"/>
                </a:solidFill>
                <a:latin typeface="Gill Sans"/>
                <a:ea typeface="Gill Sans"/>
              </a:rPr>
              <a:t>Связь с сердечно-сосудистыми заболеваниями</a:t>
            </a:r>
            <a:r>
              <a:rPr b="0" lang="ru-RU" sz="2430" spc="-1" strike="noStrike">
                <a:solidFill>
                  <a:srgbClr val="606060"/>
                </a:solidFill>
                <a:latin typeface="Gill Sans"/>
                <a:ea typeface="Gill Sans"/>
              </a:rPr>
              <a:t>: Высокий уровень потребления сахара был связан с увеличением риска сердечно-сосудистых заболеваний. Исследования показывают, что добавленный сахар может способствовать воспалительным процессам, увеличивая риск атеросклероза и других сердечно-сосудистых заболеваний.</a:t>
            </a:r>
            <a:endParaRPr b="0" lang="ru-RU" sz="2430" spc="-1" strike="noStrike">
              <a:solidFill>
                <a:srgbClr val="606060"/>
              </a:solidFill>
              <a:latin typeface="Gill Sans"/>
            </a:endParaRPr>
          </a:p>
        </p:txBody>
      </p:sp>
      <p:pic>
        <p:nvPicPr>
          <p:cNvPr id="184" name="a541777dd0012bd57cf380bc41ba52af.jpg" descr="a541777dd0012bd57cf380bc41ba52af.jpg"/>
          <p:cNvPicPr/>
          <p:nvPr/>
        </p:nvPicPr>
        <p:blipFill>
          <a:blip r:embed="rId6"/>
          <a:stretch/>
        </p:blipFill>
        <p:spPr>
          <a:xfrm>
            <a:off x="1044000" y="5502240"/>
            <a:ext cx="9949320" cy="5587920"/>
          </a:xfrm>
          <a:prstGeom prst="rect">
            <a:avLst/>
          </a:prstGeom>
          <a:ln w="1270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952560" y="3378240"/>
            <a:ext cx="10934280" cy="853416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t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6390" spc="-1" strike="noStrike" cap="all">
                <a:solidFill>
                  <a:srgbClr val="606060"/>
                </a:solidFill>
                <a:latin typeface="Gill Sans Light"/>
                <a:ea typeface="Gill Sans Light"/>
              </a:rPr>
              <a:t>Искусственные подсластители, такие как аспартам, сукралоза, сахарин и стевия, часто используются как замена сахара, чтобы уменьшить калорийность пищи и напитков.</a:t>
            </a:r>
            <a:endParaRPr b="0" lang="ru-RU" sz="639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/>
          </p:nvPr>
        </p:nvSpPr>
        <p:spPr>
          <a:xfrm>
            <a:off x="952560" y="1638360"/>
            <a:ext cx="10934280" cy="118080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t">
            <a:noAutofit/>
          </a:bodyPr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3200" spc="-1" strike="noStrike">
                <a:solidFill>
                  <a:srgbClr val="606060"/>
                </a:solidFill>
                <a:latin typeface="Gill Sans"/>
                <a:ea typeface="Gill Sans"/>
              </a:rPr>
              <a:t>Искусственные подсластители</a:t>
            </a:r>
            <a:endParaRPr b="0" lang="ru-RU" sz="3200" spc="-1" strike="noStrike">
              <a:solidFill>
                <a:srgbClr val="606060"/>
              </a:solidFill>
              <a:latin typeface="Gill Sans"/>
            </a:endParaRPr>
          </a:p>
        </p:txBody>
      </p:sp>
      <p:pic>
        <p:nvPicPr>
          <p:cNvPr id="187" name="346857175078280.jpg" descr="346857175078280.jpg"/>
          <p:cNvPicPr/>
          <p:nvPr/>
        </p:nvPicPr>
        <p:blipFill>
          <a:blip r:embed="rId1"/>
          <a:stretch/>
        </p:blipFill>
        <p:spPr>
          <a:xfrm>
            <a:off x="12154680" y="3584880"/>
            <a:ext cx="11904120" cy="7439760"/>
          </a:xfrm>
          <a:prstGeom prst="rect">
            <a:avLst/>
          </a:prstGeom>
          <a:ln w="1270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9000" spc="-1" strike="noStrike" cap="all">
                <a:solidFill>
                  <a:srgbClr val="606060"/>
                </a:solidFill>
                <a:latin typeface="Gill Sans Light"/>
                <a:ea typeface="Gill Sans Light"/>
              </a:rPr>
              <a:t>Искусственные подсластители: Влияние на здоровье</a:t>
            </a:r>
            <a:endParaRPr b="0" lang="ru-RU" sz="90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/>
          </p:nvPr>
        </p:nvSpPr>
        <p:spPr>
          <a:xfrm>
            <a:off x="952560" y="4267080"/>
            <a:ext cx="22478760" cy="805140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marL="434520" indent="-434520">
              <a:lnSpc>
                <a:spcPct val="100000"/>
              </a:lnSpc>
              <a:spcBef>
                <a:spcPts val="4399"/>
              </a:spcBef>
              <a:buSzPct val="100000"/>
              <a:buBlip>
                <a:blip r:embed="rId1"/>
              </a:buBlip>
            </a:pPr>
            <a:r>
              <a:rPr b="1" lang="ru-RU" sz="3500" spc="-1" strike="noStrike">
                <a:solidFill>
                  <a:srgbClr val="606060"/>
                </a:solidFill>
                <a:latin typeface="Gill Sans"/>
                <a:ea typeface="Gill Sans"/>
              </a:rPr>
              <a:t>Потенциальное влияние на обмен веществ</a:t>
            </a:r>
            <a:r>
              <a:rPr b="0" lang="ru-RU" sz="3500" spc="-1" strike="noStrike">
                <a:solidFill>
                  <a:srgbClr val="606060"/>
                </a:solidFill>
                <a:latin typeface="Gill Sans"/>
                <a:ea typeface="Gill Sans"/>
              </a:rPr>
              <a:t>: Некоторые исследования показывают, что регулярное потребление искусственных подсластителей может изменить метаболизм, влияние на уровень инсулина и даже увеличивать тягу к сладкому.</a:t>
            </a:r>
            <a:endParaRPr b="0" lang="ru-RU" sz="3500" spc="-1" strike="noStrike">
              <a:solidFill>
                <a:srgbClr val="606060"/>
              </a:solidFill>
              <a:latin typeface="Gill Sans"/>
            </a:endParaRPr>
          </a:p>
          <a:p>
            <a:pPr marL="434520" indent="-434520">
              <a:lnSpc>
                <a:spcPct val="100000"/>
              </a:lnSpc>
              <a:spcBef>
                <a:spcPts val="4399"/>
              </a:spcBef>
              <a:buSzPct val="100000"/>
              <a:buBlip>
                <a:blip r:embed="rId2"/>
              </a:buBlip>
            </a:pPr>
            <a:r>
              <a:rPr b="1" lang="ru-RU" sz="3500" spc="-1" strike="noStrike">
                <a:solidFill>
                  <a:srgbClr val="606060"/>
                </a:solidFill>
                <a:latin typeface="Gill Sans"/>
                <a:ea typeface="Gill Sans"/>
              </a:rPr>
              <a:t>Проблемы с пищеварением</a:t>
            </a:r>
            <a:r>
              <a:rPr b="0" lang="ru-RU" sz="3500" spc="-1" strike="noStrike">
                <a:solidFill>
                  <a:srgbClr val="606060"/>
                </a:solidFill>
                <a:latin typeface="Gill Sans"/>
                <a:ea typeface="Gill Sans"/>
              </a:rPr>
              <a:t>: Некоторые искусственные подсластители, такие как сорбитол и маннитол, могут вызывать расстройства пищеварения, такие как вздутие живота и диарею, особенно при высоком потреблении.</a:t>
            </a:r>
            <a:endParaRPr b="0" lang="ru-RU" sz="3500" spc="-1" strike="noStrike">
              <a:solidFill>
                <a:srgbClr val="606060"/>
              </a:solidFill>
              <a:latin typeface="Gill Sans"/>
            </a:endParaRPr>
          </a:p>
          <a:p>
            <a:pPr marL="434520" indent="-434520">
              <a:lnSpc>
                <a:spcPct val="100000"/>
              </a:lnSpc>
              <a:spcBef>
                <a:spcPts val="4399"/>
              </a:spcBef>
              <a:buSzPct val="100000"/>
              <a:buBlip>
                <a:blip r:embed="rId3"/>
              </a:buBlip>
            </a:pPr>
            <a:r>
              <a:rPr b="1" lang="ru-RU" sz="3500" spc="-1" strike="noStrike">
                <a:solidFill>
                  <a:srgbClr val="606060"/>
                </a:solidFill>
                <a:latin typeface="Gill Sans"/>
                <a:ea typeface="Gill Sans"/>
              </a:rPr>
              <a:t>Связь с заболеваниями</a:t>
            </a:r>
            <a:r>
              <a:rPr b="0" lang="ru-RU" sz="3500" spc="-1" strike="noStrike">
                <a:solidFill>
                  <a:srgbClr val="606060"/>
                </a:solidFill>
                <a:latin typeface="Gill Sans"/>
                <a:ea typeface="Gill Sans"/>
              </a:rPr>
              <a:t>: Поскольку исследования по безопасности искусственных подсластителей всё еще продолжаются, были высказаны опасения о их потенциальном влиянии на развитие рака, хотя большинство крупных исследований не подтвердили этих опасений.</a:t>
            </a:r>
            <a:endParaRPr b="0" lang="ru-RU" sz="3500" spc="-1" strike="noStrike">
              <a:solidFill>
                <a:srgbClr val="606060"/>
              </a:solidFill>
              <a:latin typeface="Gill Sans"/>
            </a:endParaRPr>
          </a:p>
          <a:p>
            <a:pPr marL="434520" indent="-434520">
              <a:lnSpc>
                <a:spcPct val="100000"/>
              </a:lnSpc>
              <a:spcBef>
                <a:spcPts val="4399"/>
              </a:spcBef>
              <a:buSzPct val="100000"/>
              <a:buBlip>
                <a:blip r:embed="rId4"/>
              </a:buBlip>
            </a:pPr>
            <a:r>
              <a:rPr b="1" lang="ru-RU" sz="3500" spc="-1" strike="noStrike">
                <a:solidFill>
                  <a:srgbClr val="606060"/>
                </a:solidFill>
                <a:latin typeface="Gill Sans"/>
                <a:ea typeface="Gill Sans"/>
              </a:rPr>
              <a:t>Психологические аспекты</a:t>
            </a:r>
            <a:r>
              <a:rPr b="0" lang="ru-RU" sz="3500" spc="-1" strike="noStrike">
                <a:solidFill>
                  <a:srgbClr val="606060"/>
                </a:solidFill>
                <a:latin typeface="Gill Sans"/>
                <a:ea typeface="Gill Sans"/>
              </a:rPr>
              <a:t>: Употребление искусственных подсластителей может привести к психологической зависимости от сладкого, даже если в них нет калорий. Это может затруднить контроль над потреблением пищи и напитков в целом.</a:t>
            </a:r>
            <a:endParaRPr b="0" lang="ru-RU" sz="3500" spc="-1" strike="noStrike">
              <a:solidFill>
                <a:srgbClr val="606060"/>
              </a:solidFill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952560" y="838080"/>
            <a:ext cx="22478760" cy="267948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9000" spc="-1" strike="noStrike" cap="all">
                <a:solidFill>
                  <a:srgbClr val="606060"/>
                </a:solidFill>
                <a:latin typeface="Gill Sans Light"/>
                <a:ea typeface="Gill Sans Light"/>
              </a:rPr>
              <a:t>Витамины группы в в энергетических напитках</a:t>
            </a:r>
            <a:endParaRPr b="0" lang="ru-RU" sz="9000" spc="-1" strike="noStrike">
              <a:solidFill>
                <a:srgbClr val="606060"/>
              </a:solidFill>
              <a:latin typeface="Gill Sans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12687480" y="4114800"/>
            <a:ext cx="10743840" cy="7949880"/>
          </a:xfrm>
          <a:prstGeom prst="rect">
            <a:avLst/>
          </a:prstGeom>
          <a:noFill/>
          <a:ln w="12600">
            <a:noFill/>
          </a:ln>
        </p:spPr>
        <p:txBody>
          <a:bodyPr lIns="50760" rIns="50760" tIns="50760" bIns="50760" anchor="ctr">
            <a:noAutofit/>
          </a:bodyPr>
          <a:p>
            <a:pPr marL="495360" indent="-495360">
              <a:lnSpc>
                <a:spcPct val="100000"/>
              </a:lnSpc>
              <a:spcBef>
                <a:spcPts val="4501"/>
              </a:spcBef>
              <a:buSzPct val="100000"/>
              <a:buBlip>
                <a:blip r:embed="rId1"/>
              </a:buBlip>
            </a:pPr>
            <a:r>
              <a:rPr b="0" lang="ru-RU" sz="4200" spc="-1" strike="noStrike">
                <a:solidFill>
                  <a:srgbClr val="606060"/>
                </a:solidFill>
                <a:latin typeface="Gill Sans"/>
                <a:ea typeface="Gill Sans"/>
              </a:rPr>
              <a:t>Некоторые исследования показывают, что высокие дозы синтетических витаминов могут иметь неблагоприятные последствия для людей с определёнными мутациями. Избыток фолиевой кислоты может приводить к гипергомоцистеинеии, состоянию, при котором повышен уровень гомоцистеина в крови, а как следствие может повышать риски сердечно - сосудистых катастроф, тромбозов</a:t>
            </a:r>
            <a:endParaRPr b="0" lang="ru-RU" sz="4200" spc="-1" strike="noStrike">
              <a:solidFill>
                <a:srgbClr val="606060"/>
              </a:solidFill>
              <a:latin typeface="Gill Sans"/>
            </a:endParaRPr>
          </a:p>
        </p:txBody>
      </p:sp>
      <p:pic>
        <p:nvPicPr>
          <p:cNvPr id="192" name="images.jpeg" descr="images.jpeg"/>
          <p:cNvPicPr/>
          <p:nvPr/>
        </p:nvPicPr>
        <p:blipFill>
          <a:blip r:embed="rId2"/>
          <a:stretch/>
        </p:blipFill>
        <p:spPr>
          <a:xfrm>
            <a:off x="2340000" y="5504040"/>
            <a:ext cx="8576640" cy="5145840"/>
          </a:xfrm>
          <a:prstGeom prst="rect">
            <a:avLst/>
          </a:prstGeom>
          <a:ln w="1270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New_Template3">
  <a:themeElements>
    <a:clrScheme name="New_Template3">
      <a:dk1>
        <a:srgbClr val="606060"/>
      </a:dk1>
      <a:lt1>
        <a:srgbClr val="006060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New_Template3">
  <a:themeElements>
    <a:clrScheme name="New_Template3">
      <a:dk1>
        <a:srgbClr val="606060"/>
      </a:dk1>
      <a:lt1>
        <a:srgbClr val="006060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New_Template3">
  <a:themeElements>
    <a:clrScheme name="New_Template3">
      <a:dk1>
        <a:srgbClr val="606060"/>
      </a:dk1>
      <a:lt1>
        <a:srgbClr val="006060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New_Template3">
  <a:themeElements>
    <a:clrScheme name="New_Template3">
      <a:dk1>
        <a:srgbClr val="606060"/>
      </a:dk1>
      <a:lt1>
        <a:srgbClr val="006060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Application>LibreOffice/7.5.7.1$Linux_X86_64 LibreOffice_project/50$Build-1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ru-RU</dc:language>
  <cp:lastModifiedBy/>
  <dcterms:modified xsi:type="dcterms:W3CDTF">2025-01-13T12:07:47Z</dcterms:modified>
  <cp:revision>1</cp:revision>
  <dc:subject/>
  <dc:title/>
</cp:coreProperties>
</file>