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00" r:id="rId2"/>
    <p:sldId id="257" r:id="rId3"/>
    <p:sldId id="258" r:id="rId4"/>
    <p:sldId id="259" r:id="rId5"/>
    <p:sldId id="260" r:id="rId6"/>
    <p:sldId id="261" r:id="rId7"/>
    <p:sldId id="286" r:id="rId8"/>
    <p:sldId id="287" r:id="rId9"/>
    <p:sldId id="288" r:id="rId10"/>
    <p:sldId id="301" r:id="rId11"/>
    <p:sldId id="264" r:id="rId12"/>
    <p:sldId id="265" r:id="rId13"/>
    <p:sldId id="266" r:id="rId14"/>
    <p:sldId id="302" r:id="rId15"/>
    <p:sldId id="294" r:id="rId16"/>
    <p:sldId id="268" r:id="rId17"/>
    <p:sldId id="269" r:id="rId18"/>
    <p:sldId id="291" r:id="rId19"/>
    <p:sldId id="303" r:id="rId20"/>
    <p:sldId id="271" r:id="rId21"/>
    <p:sldId id="272" r:id="rId22"/>
    <p:sldId id="285" r:id="rId23"/>
    <p:sldId id="295" r:id="rId24"/>
    <p:sldId id="276" r:id="rId25"/>
    <p:sldId id="293" r:id="rId26"/>
    <p:sldId id="278" r:id="rId27"/>
    <p:sldId id="281" r:id="rId28"/>
    <p:sldId id="279" r:id="rId29"/>
    <p:sldId id="282" r:id="rId30"/>
    <p:sldId id="283" r:id="rId31"/>
    <p:sldId id="284" r:id="rId32"/>
  </p:sldIdLst>
  <p:sldSz cx="18288000" cy="10287000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Arimo Bold" charset="0"/>
      <p:regular r:id="rId38"/>
    </p:embeddedFont>
    <p:embeddedFont>
      <p:font typeface="Raleway Bold" charset="-52"/>
      <p:regular r:id="rId39"/>
    </p:embeddedFont>
    <p:embeddedFont>
      <p:font typeface="Raleway" charset="-52"/>
      <p:regular r:id="rId40"/>
    </p:embeddedFont>
    <p:embeddedFont>
      <p:font typeface="Play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7E6"/>
    <a:srgbClr val="152D95"/>
    <a:srgbClr val="2143BA"/>
    <a:srgbClr val="86FFFF"/>
    <a:srgbClr val="0040F6"/>
    <a:srgbClr val="0032C0"/>
    <a:srgbClr val="00299E"/>
    <a:srgbClr val="0000FF"/>
    <a:srgbClr val="163FB2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684" y="-120"/>
      </p:cViewPr>
      <p:guideLst>
        <p:guide orient="horz" pos="2472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231335666375041"/>
          <c:y val="0.17305495103373231"/>
          <c:w val="0.58685476815398085"/>
          <c:h val="0.729896626768226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3A67E6"/>
              </a:solidFill>
            </c:spPr>
          </c:dPt>
          <c:dPt>
            <c:idx val="1"/>
            <c:spPr>
              <a:solidFill>
                <a:srgbClr val="163FB2"/>
              </a:solidFill>
            </c:spPr>
          </c:dPt>
          <c:dPt>
            <c:idx val="2"/>
            <c:spPr>
              <a:solidFill>
                <a:srgbClr val="024C90"/>
              </a:solidFill>
            </c:spPr>
          </c:dPt>
          <c:dPt>
            <c:idx val="3"/>
            <c:spPr>
              <a:solidFill>
                <a:srgbClr val="037AE7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3.6833916593759168E-2"/>
                  <c:y val="-2.9569640914037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Arimo Bold" charset="0"/>
                        <a:ea typeface="Arimo Bold" charset="0"/>
                        <a:cs typeface="Arimo Bold" charset="0"/>
                      </a:defRPr>
                    </a:pPr>
                    <a:r>
                      <a:rPr lang="ru-RU" sz="1600" dirty="0" smtClean="0">
                        <a:latin typeface="Arimo Bold" charset="0"/>
                        <a:ea typeface="Arimo Bold" charset="0"/>
                        <a:cs typeface="Arimo Bold" charset="0"/>
                      </a:rPr>
                      <a:t>Р</a:t>
                    </a:r>
                    <a:r>
                      <a:rPr lang="ru-RU" dirty="0" smtClean="0"/>
                      <a:t>НФ </a:t>
                    </a:r>
                  </a:p>
                  <a:p>
                    <a:pPr>
                      <a:defRPr sz="1600">
                        <a:latin typeface="Arimo Bold" charset="0"/>
                        <a:ea typeface="Arimo Bold" charset="0"/>
                        <a:cs typeface="Arimo Bold" charset="0"/>
                      </a:defRPr>
                    </a:pPr>
                    <a:r>
                      <a:rPr lang="ru-RU" dirty="0" smtClean="0"/>
                      <a:t>19 000</a:t>
                    </a:r>
                    <a:endParaRPr lang="ru-RU" dirty="0"/>
                  </a:p>
                </c:rich>
              </c:tx>
              <c:numFmt formatCode="#,##0.00\ &quot;₽&quot;" sourceLinked="0"/>
              <c:spPr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4.1601341498979268E-2"/>
                  <c:y val="-0.4044214726151613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Arimo Bold" charset="0"/>
                        <a:ea typeface="Arimo Bold" charset="0"/>
                        <a:cs typeface="Arimo Bold" charset="0"/>
                      </a:rPr>
                      <a:t>ПП РФ №218</a:t>
                    </a:r>
                    <a:endParaRPr lang="ru-RU" dirty="0" smtClean="0"/>
                  </a:p>
                  <a:p>
                    <a:r>
                      <a:rPr lang="ru-RU" dirty="0" smtClean="0"/>
                      <a:t>65 000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5.6656459609215511E-3"/>
                  <c:y val="1.7990569459557524E-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 smtClean="0"/>
                      <a:t>Г</a:t>
                    </a:r>
                    <a:r>
                      <a:rPr lang="ru-RU" dirty="0" err="1" smtClean="0"/>
                      <a:t>ос.задание</a:t>
                    </a:r>
                    <a:r>
                      <a:rPr lang="ru-RU" dirty="0" smtClean="0"/>
                      <a:t> 35 970,00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5.6679060950714497E-2"/>
                  <c:y val="-2.229633659775118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Arimo Bold" charset="0"/>
                        <a:ea typeface="Arimo Bold" charset="0"/>
                        <a:cs typeface="Arimo Bold" charset="0"/>
                      </a:rPr>
                      <a:t>Х</a:t>
                    </a:r>
                    <a:r>
                      <a:rPr lang="ru-RU" dirty="0" smtClean="0">
                        <a:latin typeface="Arimo Bold" charset="0"/>
                        <a:ea typeface="Arimo Bold" charset="0"/>
                        <a:cs typeface="Arimo Bold" charset="0"/>
                      </a:rPr>
                      <a:t>/</a:t>
                    </a:r>
                    <a:r>
                      <a:rPr lang="ru-RU" dirty="0" err="1" smtClean="0">
                        <a:latin typeface="Arimo Bold" charset="0"/>
                        <a:ea typeface="Arimo Bold" charset="0"/>
                        <a:cs typeface="Arimo Bold" charset="0"/>
                      </a:rPr>
                      <a:t>д</a:t>
                    </a:r>
                    <a:endParaRPr lang="ru-RU" dirty="0" smtClean="0">
                      <a:latin typeface="Arimo Bold" charset="0"/>
                      <a:ea typeface="Arimo Bold" charset="0"/>
                      <a:cs typeface="Arimo Bold" charset="0"/>
                    </a:endParaRPr>
                  </a:p>
                  <a:p>
                    <a:r>
                      <a:rPr lang="ru-RU" dirty="0" smtClean="0"/>
                      <a:t>18 288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4.2492271799358466E-2"/>
                  <c:y val="-1.38193688792165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Arimo Bold" charset="0"/>
                        <a:ea typeface="Arimo Bold" charset="0"/>
                        <a:cs typeface="Arimo Bold" charset="0"/>
                      </a:rPr>
                      <a:t>Г</a:t>
                    </a:r>
                    <a:r>
                      <a:rPr lang="ru-RU" dirty="0"/>
                      <a:t>ранты </a:t>
                    </a:r>
                    <a:r>
                      <a:rPr lang="ru-RU" dirty="0" smtClean="0"/>
                      <a:t>Президента 6 100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600"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РНФ</c:v>
                </c:pt>
                <c:pt idx="1">
                  <c:v>ПП РФ №218</c:v>
                </c:pt>
                <c:pt idx="2">
                  <c:v>Гос.задание</c:v>
                </c:pt>
                <c:pt idx="3">
                  <c:v>Хоз. Договоры</c:v>
                </c:pt>
                <c:pt idx="4">
                  <c:v>Гранты Президента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19000</c:v>
                </c:pt>
                <c:pt idx="1">
                  <c:v>65000</c:v>
                </c:pt>
                <c:pt idx="2">
                  <c:v>35970</c:v>
                </c:pt>
                <c:pt idx="3">
                  <c:v>18288</c:v>
                </c:pt>
                <c:pt idx="4">
                  <c:v>6100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425418413607453E-2"/>
          <c:y val="7.3984375000000005E-2"/>
          <c:w val="0.92801581620479556"/>
          <c:h val="0.821229207677166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20222</c:v>
                </c:pt>
              </c:strCache>
            </c:strRef>
          </c:tx>
          <c:spPr>
            <a:solidFill>
              <a:srgbClr val="152D95"/>
            </a:solidFill>
          </c:spPr>
          <c:dLbls>
            <c:dLbl>
              <c:idx val="0"/>
              <c:layout>
                <c:manualLayout>
                  <c:x val="-8.1799591002044997E-3"/>
                  <c:y val="-9.3750000000000361E-3"/>
                </c:manualLayout>
              </c:layout>
              <c:showVal val="1"/>
            </c:dLbl>
            <c:dLbl>
              <c:idx val="1"/>
              <c:layout>
                <c:manualLayout>
                  <c:x val="-1.4314928425357873E-2"/>
                  <c:y val="-4.6874999999999998E-3"/>
                </c:manualLayout>
              </c:layout>
              <c:showVal val="1"/>
            </c:dLbl>
            <c:dLbl>
              <c:idx val="2"/>
              <c:layout>
                <c:manualLayout>
                  <c:x val="-1.0224948875255619E-2"/>
                  <c:y val="-1.56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6993</a:t>
                    </a:r>
                    <a:r>
                      <a:rPr lang="en-US" dirty="0" smtClean="0"/>
                      <a:t>,00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7.1574642126789366E-3"/>
                  <c:y val="-1.2500000000000001E-2"/>
                </c:manualLayout>
              </c:layout>
              <c:showVal val="1"/>
            </c:dLbl>
            <c:dLbl>
              <c:idx val="4"/>
              <c:layout>
                <c:manualLayout>
                  <c:x val="-2.0449897750511262E-3"/>
                  <c:y val="-7.8125E-3"/>
                </c:manualLayout>
              </c:layout>
              <c:showVal val="1"/>
            </c:dLbl>
            <c:dLbl>
              <c:idx val="5"/>
              <c:layout>
                <c:manualLayout>
                  <c:x val="5.1124744376278095E-3"/>
                  <c:y val="-1.406250000000002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ИТФ</c:v>
                </c:pt>
                <c:pt idx="1">
                  <c:v>ФУИТС</c:v>
                </c:pt>
                <c:pt idx="2">
                  <c:v>ФЭХТ</c:v>
                </c:pt>
                <c:pt idx="3">
                  <c:v>ФЭиУ</c:v>
                </c:pt>
                <c:pt idx="4">
                  <c:v>ТФ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4534.6000000000004</c:v>
                </c:pt>
                <c:pt idx="1">
                  <c:v>1171.2</c:v>
                </c:pt>
                <c:pt idx="2">
                  <c:v>6993</c:v>
                </c:pt>
                <c:pt idx="3">
                  <c:v>4193.7</c:v>
                </c:pt>
                <c:pt idx="4">
                  <c:v>10830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A67E6"/>
            </a:solidFill>
          </c:spPr>
          <c:dLbls>
            <c:dLbl>
              <c:idx val="0"/>
              <c:layout>
                <c:manualLayout>
                  <c:x val="1.7382413087934562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,60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404907975460124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3105</a:t>
                    </a:r>
                    <a:r>
                      <a:rPr lang="en-US" dirty="0" smtClean="0"/>
                      <a:t>,20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269938650306744E-2"/>
                  <c:y val="-1.24999999999999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13675,00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3517301901679551E-2"/>
                  <c:y val="-1.2500000000000001E-2"/>
                </c:manualLayout>
              </c:layout>
              <c:showVal val="1"/>
            </c:dLbl>
            <c:dLbl>
              <c:idx val="4"/>
              <c:layout>
                <c:manualLayout>
                  <c:x val="2.3517382413087942E-2"/>
                  <c:y val="-2.187500000000001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ИТФ</c:v>
                </c:pt>
                <c:pt idx="1">
                  <c:v>ФУИТС</c:v>
                </c:pt>
                <c:pt idx="2">
                  <c:v>ФЭХТ</c:v>
                </c:pt>
                <c:pt idx="3">
                  <c:v>ФЭиУ</c:v>
                </c:pt>
                <c:pt idx="4">
                  <c:v>ТФ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4532.6000000000004</c:v>
                </c:pt>
                <c:pt idx="1">
                  <c:v>3105</c:v>
                </c:pt>
                <c:pt idx="2">
                  <c:v>13675</c:v>
                </c:pt>
                <c:pt idx="3">
                  <c:v>2845</c:v>
                </c:pt>
                <c:pt idx="4">
                  <c:v>20530</c:v>
                </c:pt>
              </c:numCache>
            </c:numRef>
          </c:val>
        </c:ser>
        <c:dLbls>
          <c:showVal val="1"/>
        </c:dLbls>
        <c:shape val="box"/>
        <c:axId val="128871808"/>
        <c:axId val="128899712"/>
        <c:axId val="0"/>
      </c:bar3DChart>
      <c:catAx>
        <c:axId val="128871808"/>
        <c:scaling>
          <c:orientation val="minMax"/>
        </c:scaling>
        <c:axPos val="b"/>
        <c:majorTickMark val="none"/>
        <c:tickLblPos val="none"/>
        <c:txPr>
          <a:bodyPr/>
          <a:lstStyle/>
          <a:p>
            <a:pPr>
              <a:defRPr>
                <a:latin typeface="Arimo Bold" charset="0"/>
                <a:ea typeface="Arimo Bold" charset="0"/>
                <a:cs typeface="Arimo Bold" charset="0"/>
              </a:defRPr>
            </a:pPr>
            <a:endParaRPr lang="ru-RU"/>
          </a:p>
        </c:txPr>
        <c:crossAx val="128899712"/>
        <c:crosses val="autoZero"/>
        <c:auto val="1"/>
        <c:lblAlgn val="ctr"/>
        <c:lblOffset val="100"/>
      </c:catAx>
      <c:valAx>
        <c:axId val="128899712"/>
        <c:scaling>
          <c:orientation val="minMax"/>
          <c:max val="20000"/>
        </c:scaling>
        <c:delete val="1"/>
        <c:axPos val="l"/>
        <c:numFmt formatCode="0.00" sourceLinked="1"/>
        <c:tickLblPos val="none"/>
        <c:crossAx val="128871808"/>
        <c:crosses val="autoZero"/>
        <c:crossBetween val="between"/>
        <c:minorUnit val="100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7027027027027053E-2"/>
          <c:y val="3.4883720930232558E-2"/>
          <c:w val="0.95045045045045062"/>
          <c:h val="0.8573741073063541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52D95"/>
            </a:solidFill>
          </c:spPr>
          <c:dLbls>
            <c:dLbl>
              <c:idx val="2"/>
              <c:layout>
                <c:manualLayout>
                  <c:x val="-2.4774774774774792E-2"/>
                  <c:y val="8.720930232558146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ИУС</c:v>
                </c:pt>
                <c:pt idx="1">
                  <c:v>ИТМиУ</c:v>
                </c:pt>
                <c:pt idx="2">
                  <c:v>ИБ</c:v>
                </c:pt>
                <c:pt idx="3">
                  <c:v>КИСиП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433</c:v>
                </c:pt>
                <c:pt idx="1">
                  <c:v>0</c:v>
                </c:pt>
                <c:pt idx="2">
                  <c:v>738.23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A67E6"/>
            </a:solidFill>
          </c:spPr>
          <c:dLbls>
            <c:dLbl>
              <c:idx val="0"/>
              <c:layout>
                <c:manualLayout>
                  <c:x val="3.3783783783783786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5765588423068747E-2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ИУС</c:v>
                </c:pt>
                <c:pt idx="1">
                  <c:v>ИТМиУ</c:v>
                </c:pt>
                <c:pt idx="2">
                  <c:v>ИБ</c:v>
                </c:pt>
                <c:pt idx="3">
                  <c:v>КИСиП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0">
                  <c:v>820</c:v>
                </c:pt>
                <c:pt idx="1">
                  <c:v>0</c:v>
                </c:pt>
                <c:pt idx="2">
                  <c:v>1900</c:v>
                </c:pt>
              </c:numCache>
            </c:numRef>
          </c:val>
        </c:ser>
        <c:dLbls>
          <c:showVal val="1"/>
        </c:dLbls>
        <c:gapWidth val="107"/>
        <c:axId val="135239936"/>
        <c:axId val="135249920"/>
      </c:barChart>
      <c:catAx>
        <c:axId val="13523993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mo Bold" charset="0"/>
                <a:ea typeface="Arimo Bold" charset="0"/>
                <a:cs typeface="Arimo Bold" charset="0"/>
              </a:defRPr>
            </a:pPr>
            <a:endParaRPr lang="ru-RU"/>
          </a:p>
        </c:txPr>
        <c:crossAx val="135249920"/>
        <c:crosses val="autoZero"/>
        <c:auto val="1"/>
        <c:lblAlgn val="ctr"/>
        <c:lblOffset val="100"/>
      </c:catAx>
      <c:valAx>
        <c:axId val="135249920"/>
        <c:scaling>
          <c:orientation val="minMax"/>
        </c:scaling>
        <c:delete val="1"/>
        <c:axPos val="l"/>
        <c:numFmt formatCode="0.00" sourceLinked="1"/>
        <c:tickLblPos val="none"/>
        <c:crossAx val="1352399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52D95"/>
            </a:solidFill>
          </c:spPr>
          <c:dLbls>
            <c:dLbl>
              <c:idx val="0"/>
              <c:layout>
                <c:manualLayout>
                  <c:x val="-2.1052631578947382E-2"/>
                  <c:y val="5.952380952380952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5789473684210509E-2"/>
                  <c:y val="5.952380952380952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5789473684210579E-2"/>
                  <c:y val="-8.9285714285714159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ФиАХ</c:v>
                </c:pt>
                <c:pt idx="1">
                  <c:v>ПЭиТБ</c:v>
                </c:pt>
                <c:pt idx="2">
                  <c:v>НХиХТ</c:v>
                </c:pt>
                <c:pt idx="3">
                  <c:v>ТОСПП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3000</c:v>
                </c:pt>
                <c:pt idx="1">
                  <c:v>0</c:v>
                </c:pt>
                <c:pt idx="2" formatCode="0.0">
                  <c:v>2100</c:v>
                </c:pt>
                <c:pt idx="3" formatCode="0.0">
                  <c:v>1893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A67E6"/>
            </a:solidFill>
          </c:spPr>
          <c:dLbls>
            <c:dLbl>
              <c:idx val="2"/>
              <c:layout>
                <c:manualLayout>
                  <c:x val="2.0408163265306135E-2"/>
                  <c:y val="2.9761904761904786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ФиАХ</c:v>
                </c:pt>
                <c:pt idx="1">
                  <c:v>ПЭиТБ</c:v>
                </c:pt>
                <c:pt idx="2">
                  <c:v>НХиХТ</c:v>
                </c:pt>
                <c:pt idx="3">
                  <c:v>ТОСПП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7500</c:v>
                </c:pt>
                <c:pt idx="1">
                  <c:v>750</c:v>
                </c:pt>
                <c:pt idx="2" formatCode="0.0">
                  <c:v>1500</c:v>
                </c:pt>
                <c:pt idx="3" formatCode="0.0">
                  <c:v>3845</c:v>
                </c:pt>
              </c:numCache>
            </c:numRef>
          </c:val>
        </c:ser>
        <c:dLbls>
          <c:showVal val="1"/>
        </c:dLbls>
        <c:gapWidth val="164"/>
        <c:axId val="135479680"/>
        <c:axId val="135481216"/>
      </c:barChart>
      <c:catAx>
        <c:axId val="135479680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sz="1600">
                <a:latin typeface="Arimo Bold" charset="0"/>
                <a:ea typeface="Arimo Bold" charset="0"/>
                <a:cs typeface="Arimo Bold" charset="0"/>
              </a:defRPr>
            </a:pPr>
            <a:endParaRPr lang="ru-RU"/>
          </a:p>
        </c:txPr>
        <c:crossAx val="135481216"/>
        <c:crosses val="autoZero"/>
        <c:auto val="1"/>
        <c:lblAlgn val="ctr"/>
        <c:lblOffset val="100"/>
      </c:catAx>
      <c:valAx>
        <c:axId val="135481216"/>
        <c:scaling>
          <c:orientation val="minMax"/>
        </c:scaling>
        <c:delete val="1"/>
        <c:axPos val="l"/>
        <c:numFmt formatCode="0.0" sourceLinked="1"/>
        <c:tickLblPos val="none"/>
        <c:crossAx val="135479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52D95"/>
            </a:solidFill>
          </c:spPr>
          <c:dLbls>
            <c:dLbl>
              <c:idx val="0"/>
              <c:layout>
                <c:manualLayout>
                  <c:x val="-1.4227642276422758E-2"/>
                  <c:y val="5.813953488372096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6260162601626021E-2"/>
                  <c:y val="2.0348837209302341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МАПП</c:v>
                </c:pt>
                <c:pt idx="1">
                  <c:v>ТМ</c:v>
                </c:pt>
                <c:pt idx="2">
                  <c:v>ФТиТ</c:v>
                </c:pt>
                <c:pt idx="3">
                  <c:v>АСУПП</c:v>
                </c:pt>
                <c:pt idx="4">
                  <c:v>ВМ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0">
                  <c:v>3566.6</c:v>
                </c:pt>
                <c:pt idx="1">
                  <c:v>0</c:v>
                </c:pt>
                <c:pt idx="2" formatCode="0.0">
                  <c:v>968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A67E6"/>
            </a:solidFill>
          </c:spPr>
          <c:dLbls>
            <c:dLbl>
              <c:idx val="0"/>
              <c:layout>
                <c:manualLayout>
                  <c:x val="-6.7567567567567571E-3"/>
                  <c:y val="-1.162790697674415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9334069521797582E-2"/>
                  <c:y val="5.813953488372096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МАПП</c:v>
                </c:pt>
                <c:pt idx="1">
                  <c:v>ТМ</c:v>
                </c:pt>
                <c:pt idx="2">
                  <c:v>ФТиТ</c:v>
                </c:pt>
                <c:pt idx="3">
                  <c:v>АСУПП</c:v>
                </c:pt>
                <c:pt idx="4">
                  <c:v>ВМ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0">
                  <c:v>3967.32</c:v>
                </c:pt>
                <c:pt idx="1">
                  <c:v>437.65000000000003</c:v>
                </c:pt>
                <c:pt idx="2" formatCode="0.0">
                  <c:v>1075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107"/>
        <c:axId val="135519616"/>
        <c:axId val="135521408"/>
      </c:barChart>
      <c:catAx>
        <c:axId val="13551961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mo Bold" charset="0"/>
                <a:ea typeface="Arimo Bold" charset="0"/>
                <a:cs typeface="Arimo Bold" charset="0"/>
              </a:defRPr>
            </a:pPr>
            <a:endParaRPr lang="ru-RU"/>
          </a:p>
        </c:txPr>
        <c:crossAx val="135521408"/>
        <c:crosses val="autoZero"/>
        <c:auto val="1"/>
        <c:lblAlgn val="ctr"/>
        <c:lblOffset val="100"/>
      </c:catAx>
      <c:valAx>
        <c:axId val="135521408"/>
        <c:scaling>
          <c:orientation val="minMax"/>
        </c:scaling>
        <c:delete val="1"/>
        <c:axPos val="l"/>
        <c:numFmt formatCode="0.00" sourceLinked="1"/>
        <c:tickLblPos val="none"/>
        <c:crossAx val="1355196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52D95"/>
            </a:solidFill>
          </c:spPr>
          <c:dLbls>
            <c:txPr>
              <a:bodyPr/>
              <a:lstStyle/>
              <a:p>
                <a:pPr>
                  <a:defRPr sz="1600"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ТЖПАХиПП</c:v>
                </c:pt>
                <c:pt idx="1">
                  <c:v>ТХКМиЗП </c:v>
                </c:pt>
                <c:pt idx="2">
                  <c:v>БиБ</c:v>
                </c:pt>
                <c:pt idx="3">
                  <c:v>ТБиСП</c:v>
                </c:pt>
                <c:pt idx="4">
                  <c:v>ТПЖП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1412.48</c:v>
                </c:pt>
                <c:pt idx="1">
                  <c:v>661.47</c:v>
                </c:pt>
                <c:pt idx="2">
                  <c:v>3396.1</c:v>
                </c:pt>
                <c:pt idx="3" formatCode="0.00">
                  <c:v>500</c:v>
                </c:pt>
                <c:pt idx="4" formatCode="0.00">
                  <c:v>4860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A67E6"/>
            </a:solidFill>
          </c:spPr>
          <c:dLbls>
            <c:txPr>
              <a:bodyPr/>
              <a:lstStyle/>
              <a:p>
                <a:pPr>
                  <a:defRPr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ТЖПАХиПП</c:v>
                </c:pt>
                <c:pt idx="1">
                  <c:v>ТХКМиЗП </c:v>
                </c:pt>
                <c:pt idx="2">
                  <c:v>БиБ</c:v>
                </c:pt>
                <c:pt idx="3">
                  <c:v>ТБиСП</c:v>
                </c:pt>
                <c:pt idx="4">
                  <c:v>ТПЖП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725</c:v>
                </c:pt>
                <c:pt idx="1">
                  <c:v>1575</c:v>
                </c:pt>
                <c:pt idx="2">
                  <c:v>9150</c:v>
                </c:pt>
                <c:pt idx="3">
                  <c:v>2250</c:v>
                </c:pt>
                <c:pt idx="4">
                  <c:v>6830</c:v>
                </c:pt>
              </c:numCache>
            </c:numRef>
          </c:val>
        </c:ser>
        <c:dLbls>
          <c:showVal val="1"/>
        </c:dLbls>
        <c:gapWidth val="107"/>
        <c:axId val="135632000"/>
        <c:axId val="135633536"/>
      </c:barChart>
      <c:catAx>
        <c:axId val="135632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Arimo Bold" charset="0"/>
                <a:ea typeface="Arimo Bold" charset="0"/>
                <a:cs typeface="Arimo Bold" charset="0"/>
              </a:defRPr>
            </a:pPr>
            <a:endParaRPr lang="ru-RU"/>
          </a:p>
        </c:txPr>
        <c:crossAx val="135633536"/>
        <c:crosses val="autoZero"/>
        <c:auto val="1"/>
        <c:lblAlgn val="ctr"/>
        <c:lblOffset val="100"/>
      </c:catAx>
      <c:valAx>
        <c:axId val="135633536"/>
        <c:scaling>
          <c:orientation val="minMax"/>
        </c:scaling>
        <c:delete val="1"/>
        <c:axPos val="l"/>
        <c:numFmt formatCode="General" sourceLinked="1"/>
        <c:tickLblPos val="none"/>
        <c:crossAx val="1356320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699115044247787E-2"/>
          <c:y val="3.9506172839506172E-2"/>
          <c:w val="0.96755162241887982"/>
          <c:h val="0.887514338485466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52D95"/>
            </a:solidFill>
          </c:spPr>
          <c:dLbls>
            <c:dLbl>
              <c:idx val="0"/>
              <c:layout>
                <c:manualLayout>
                  <c:x val="-9.9800399201596859E-3"/>
                  <c:y val="7.407407407407409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8495575221239353E-3"/>
                  <c:y val="2.4689413823272169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3274336283185841E-2"/>
                  <c:y val="2.4691358024691436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Лист1!$A$2:$A$10</c:f>
              <c:strCache>
                <c:ptCount val="9"/>
                <c:pt idx="0">
                  <c:v>ЭБ и ФМ</c:v>
                </c:pt>
                <c:pt idx="1">
                  <c:v>УОПиОЭ </c:v>
                </c:pt>
                <c:pt idx="2">
                  <c:v>ТЭ и УП</c:v>
                </c:pt>
                <c:pt idx="3">
                  <c:v>УК ГД и Т</c:v>
                </c:pt>
                <c:pt idx="4">
                  <c:v>СиРБ </c:v>
                </c:pt>
                <c:pt idx="5">
                  <c:v>ТиТ</c:v>
                </c:pt>
                <c:pt idx="6">
                  <c:v>Ин.Яз.</c:v>
                </c:pt>
                <c:pt idx="7">
                  <c:v>ФиИ</c:v>
                </c:pt>
                <c:pt idx="8">
                  <c:v>ФКиС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2949.3100000000013</c:v>
                </c:pt>
                <c:pt idx="1">
                  <c:v>0</c:v>
                </c:pt>
                <c:pt idx="2">
                  <c:v>0</c:v>
                </c:pt>
                <c:pt idx="3" formatCode="0.00">
                  <c:v>120</c:v>
                </c:pt>
                <c:pt idx="4" formatCode="0.00">
                  <c:v>3500</c:v>
                </c:pt>
                <c:pt idx="5" formatCode="0.00">
                  <c:v>279.39999999999981</c:v>
                </c:pt>
                <c:pt idx="6" formatCode="0.00">
                  <c:v>0</c:v>
                </c:pt>
                <c:pt idx="7" formatCode="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A67E6"/>
            </a:solidFill>
          </c:spPr>
          <c:dLbls>
            <c:dLbl>
              <c:idx val="3"/>
              <c:layout>
                <c:manualLayout>
                  <c:x val="1.7699115044247787E-2"/>
                  <c:y val="4.938077184796375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3598587787146179E-2"/>
                  <c:y val="2.4691358024691436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3274336283185841E-2"/>
                  <c:y val="9.8765432098765794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6.9860279441117815E-3"/>
                  <c:y val="-2.4691358024691384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6.9860279441117815E-3"/>
                  <c:y val="7.407407407407409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>
                    <a:latin typeface="Arimo Bold" charset="0"/>
                    <a:ea typeface="Arimo Bold" charset="0"/>
                    <a:cs typeface="Arimo Bold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Лист1!$A$2:$A$10</c:f>
              <c:strCache>
                <c:ptCount val="9"/>
                <c:pt idx="0">
                  <c:v>ЭБ и ФМ</c:v>
                </c:pt>
                <c:pt idx="1">
                  <c:v>УОПиОЭ </c:v>
                </c:pt>
                <c:pt idx="2">
                  <c:v>ТЭ и УП</c:v>
                </c:pt>
                <c:pt idx="3">
                  <c:v>УК ГД и Т</c:v>
                </c:pt>
                <c:pt idx="4">
                  <c:v>СиРБ </c:v>
                </c:pt>
                <c:pt idx="5">
                  <c:v>ТиТ</c:v>
                </c:pt>
                <c:pt idx="6">
                  <c:v>Ин.Яз.</c:v>
                </c:pt>
                <c:pt idx="7">
                  <c:v>ФиИ</c:v>
                </c:pt>
                <c:pt idx="8">
                  <c:v>ФКиС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3410.4500000000012</c:v>
                </c:pt>
                <c:pt idx="1">
                  <c:v>1414.35</c:v>
                </c:pt>
                <c:pt idx="2">
                  <c:v>509.21999999999986</c:v>
                </c:pt>
                <c:pt idx="3" formatCode="0.00">
                  <c:v>0</c:v>
                </c:pt>
                <c:pt idx="4" formatCode="0.00">
                  <c:v>764.5</c:v>
                </c:pt>
                <c:pt idx="5" formatCode="0.00">
                  <c:v>663</c:v>
                </c:pt>
                <c:pt idx="6" formatCode="0.00">
                  <c:v>20</c:v>
                </c:pt>
                <c:pt idx="7" formatCode="0.00">
                  <c:v>67.5</c:v>
                </c:pt>
                <c:pt idx="8">
                  <c:v>0</c:v>
                </c:pt>
              </c:numCache>
            </c:numRef>
          </c:val>
        </c:ser>
        <c:dLbls>
          <c:showVal val="1"/>
        </c:dLbls>
        <c:gapWidth val="107"/>
        <c:axId val="135693440"/>
        <c:axId val="135694976"/>
      </c:barChart>
      <c:catAx>
        <c:axId val="135693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Arimo Bold" charset="0"/>
                <a:ea typeface="Arimo Bold" charset="0"/>
                <a:cs typeface="Arimo Bold" charset="0"/>
              </a:defRPr>
            </a:pPr>
            <a:endParaRPr lang="ru-RU"/>
          </a:p>
        </c:txPr>
        <c:crossAx val="135694976"/>
        <c:crosses val="autoZero"/>
        <c:auto val="1"/>
        <c:lblAlgn val="ctr"/>
        <c:lblOffset val="100"/>
      </c:catAx>
      <c:valAx>
        <c:axId val="135694976"/>
        <c:scaling>
          <c:orientation val="minMax"/>
        </c:scaling>
        <c:delete val="1"/>
        <c:axPos val="l"/>
        <c:numFmt formatCode="General" sourceLinked="1"/>
        <c:tickLblPos val="none"/>
        <c:crossAx val="135693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6425418413607467E-2"/>
          <c:y val="3.8470380454779692E-2"/>
          <c:w val="0.85546467053460429"/>
          <c:h val="0.579739769075950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Приём аспирантов</c:v>
                </c:pt>
              </c:strCache>
            </c:strRef>
          </c:tx>
          <c:spPr>
            <a:solidFill>
              <a:srgbClr val="152D95"/>
            </a:solidFill>
          </c:spPr>
          <c:dLbls>
            <c:dLbl>
              <c:idx val="1"/>
              <c:layout>
                <c:manualLayout>
                  <c:x val="4.6296296296296433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574074074074073E-2"/>
                  <c:y val="-5.3956834532374104E-3"/>
                </c:manualLayout>
              </c:layout>
              <c:showVal val="1"/>
            </c:dLbl>
            <c:dLbl>
              <c:idx val="3"/>
              <c:layout>
                <c:manualLayout>
                  <c:x val="1.157407407407416E-2"/>
                  <c:y val="-5.3956834532374104E-3"/>
                </c:manualLayout>
              </c:layout>
              <c:showVal val="1"/>
            </c:dLbl>
            <c:dLbl>
              <c:idx val="4"/>
              <c:layout>
                <c:manualLayout>
                  <c:x val="1.0416666666666666E-2"/>
                  <c:y val="-5.3956834532374104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2500" b="0" i="0" u="none" strike="noStrike" kern="1200" spc="-25" baseline="0" dirty="0" err="1">
                    <a:solidFill>
                      <a:srgbClr val="000000"/>
                    </a:solidFill>
                    <a:latin typeface="Raleway Bold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</c:formatCode>
                <c:ptCount val="5"/>
                <c:pt idx="0">
                  <c:v>11</c:v>
                </c:pt>
                <c:pt idx="1">
                  <c:v>19</c:v>
                </c:pt>
                <c:pt idx="2">
                  <c:v>33</c:v>
                </c:pt>
                <c:pt idx="3">
                  <c:v>38</c:v>
                </c:pt>
                <c:pt idx="4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выпуск аспирантов</c:v>
                </c:pt>
              </c:strCache>
            </c:strRef>
          </c:tx>
          <c:spPr>
            <a:solidFill>
              <a:srgbClr val="3A67E6"/>
            </a:solidFill>
          </c:spPr>
          <c:dLbls>
            <c:dLbl>
              <c:idx val="0"/>
              <c:layout>
                <c:manualLayout>
                  <c:x val="1.041666666666666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5046296296296339E-2"/>
                  <c:y val="-5.7202801879064494E-3"/>
                </c:manualLayout>
              </c:layout>
              <c:showVal val="1"/>
            </c:dLbl>
            <c:dLbl>
              <c:idx val="2"/>
              <c:layout>
                <c:manualLayout>
                  <c:x val="1.388888888888893E-2"/>
                  <c:y val="-7.1942446043165523E-3"/>
                </c:manualLayout>
              </c:layout>
              <c:showVal val="1"/>
            </c:dLbl>
            <c:dLbl>
              <c:idx val="3"/>
              <c:layout>
                <c:manualLayout>
                  <c:x val="9.2592592592592692E-3"/>
                  <c:y val="-1.6985138004246218E-2"/>
                </c:manualLayout>
              </c:layout>
              <c:showVal val="1"/>
            </c:dLbl>
            <c:dLbl>
              <c:idx val="4"/>
              <c:layout>
                <c:manualLayout>
                  <c:x val="1.2731481481481481E-2"/>
                  <c:y val="-5.3956834532374104E-3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 sz="2500" kern="1200" spc="-25" dirty="0" err="1">
                    <a:solidFill>
                      <a:srgbClr val="000000"/>
                    </a:solidFill>
                    <a:latin typeface="Raleway Bold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0</c:formatCode>
                <c:ptCount val="5"/>
                <c:pt idx="0">
                  <c:v>18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Защищено кандидатских в срок</c:v>
                </c:pt>
              </c:strCache>
            </c:strRef>
          </c:tx>
          <c:spPr>
            <a:solidFill>
              <a:srgbClr val="86FFFF"/>
            </a:solidFill>
          </c:spPr>
          <c:dLbls>
            <c:dLbl>
              <c:idx val="0"/>
              <c:layout>
                <c:manualLayout>
                  <c:x val="1.1573982939632545E-2"/>
                  <c:y val="-1.5186652623836033E-2"/>
                </c:manualLayout>
              </c:layout>
              <c:showVal val="1"/>
            </c:dLbl>
            <c:dLbl>
              <c:idx val="1"/>
              <c:layout>
                <c:manualLayout>
                  <c:x val="1.1574074074074073E-2"/>
                  <c:y val="-1.6335991440560381E-2"/>
                </c:manualLayout>
              </c:layout>
              <c:showVal val="1"/>
            </c:dLbl>
            <c:dLbl>
              <c:idx val="2"/>
              <c:layout>
                <c:manualLayout>
                  <c:x val="4.6296296296296433E-3"/>
                  <c:y val="-5.3956834532374104E-3"/>
                </c:manualLayout>
              </c:layout>
              <c:showVal val="1"/>
            </c:dLbl>
            <c:dLbl>
              <c:idx val="4"/>
              <c:layout>
                <c:manualLayout>
                  <c:x val="6.9444444444444571E-3"/>
                  <c:y val="-8.9928057553957125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2500" b="0" i="0" u="none" strike="noStrike" kern="1200" spc="-25" baseline="0" dirty="0" err="1">
                    <a:solidFill>
                      <a:srgbClr val="000000"/>
                    </a:solidFill>
                    <a:latin typeface="Raleway Bold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shape val="box"/>
        <c:axId val="137753728"/>
        <c:axId val="137755264"/>
        <c:axId val="0"/>
      </c:bar3DChart>
      <c:catAx>
        <c:axId val="137753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mo Bold" charset="0"/>
                <a:ea typeface="Arimo Bold" charset="0"/>
                <a:cs typeface="Arimo Bold" charset="0"/>
              </a:defRPr>
            </a:pPr>
            <a:endParaRPr lang="ru-RU"/>
          </a:p>
        </c:txPr>
        <c:crossAx val="137755264"/>
        <c:crosses val="autoZero"/>
        <c:auto val="1"/>
        <c:lblAlgn val="ctr"/>
        <c:lblOffset val="100"/>
      </c:catAx>
      <c:valAx>
        <c:axId val="137755264"/>
        <c:scaling>
          <c:orientation val="minMax"/>
        </c:scaling>
        <c:delete val="1"/>
        <c:axPos val="l"/>
        <c:numFmt formatCode="0" sourceLinked="1"/>
        <c:tickLblPos val="none"/>
        <c:crossAx val="137753728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53181818966708094"/>
          <c:y val="0.67737591657545082"/>
          <c:w val="0.46598882787677864"/>
          <c:h val="0.15164250965444606"/>
        </c:manualLayout>
      </c:layout>
      <c:txPr>
        <a:bodyPr/>
        <a:lstStyle/>
        <a:p>
          <a:pPr>
            <a:defRPr sz="2400">
              <a:latin typeface="Raleway Bold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7072471523583976E-2"/>
          <c:y val="2.2021322747879771E-2"/>
          <c:w val="0.89180320262997592"/>
          <c:h val="0.8293538101125802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Экстерны</c:v>
                </c:pt>
              </c:strCache>
            </c:strRef>
          </c:tx>
          <c:spPr>
            <a:solidFill>
              <a:srgbClr val="152D95"/>
            </a:solidFill>
            <a:ln>
              <a:solidFill>
                <a:srgbClr val="152D95"/>
              </a:solidFill>
            </a:ln>
          </c:spPr>
          <c:dLbls>
            <c:txPr>
              <a:bodyPr/>
              <a:lstStyle/>
              <a:p>
                <a:pPr algn="ctr">
                  <a:defRPr lang="ru-RU" sz="2500" b="0" i="0" u="none" strike="noStrike" kern="1200" spc="-25" baseline="0" dirty="0" err="1">
                    <a:solidFill>
                      <a:srgbClr val="000000"/>
                    </a:solidFill>
                    <a:latin typeface="Raleway Bold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Докторанты</c:v>
                </c:pt>
              </c:strCache>
            </c:strRef>
          </c:tx>
          <c:spPr>
            <a:solidFill>
              <a:srgbClr val="3A67E6"/>
            </a:solidFill>
          </c:spPr>
          <c:dLbls>
            <c:txPr>
              <a:bodyPr/>
              <a:lstStyle/>
              <a:p>
                <a:pPr algn="ctr">
                  <a:defRPr lang="ru-RU" sz="2500" b="0" i="0" u="none" strike="noStrike" kern="1200" spc="-25" baseline="0" dirty="0" err="1">
                    <a:solidFill>
                      <a:srgbClr val="000000"/>
                    </a:solidFill>
                    <a:latin typeface="Raleway Bold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axId val="137818496"/>
        <c:axId val="137820032"/>
      </c:barChart>
      <c:catAx>
        <c:axId val="137818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3200">
                <a:latin typeface="Raleway Bold" charset="-52"/>
              </a:defRPr>
            </a:pPr>
            <a:endParaRPr lang="ru-RU"/>
          </a:p>
        </c:txPr>
        <c:crossAx val="137820032"/>
        <c:crosses val="autoZero"/>
        <c:auto val="1"/>
        <c:lblAlgn val="ctr"/>
        <c:lblOffset val="0"/>
      </c:catAx>
      <c:valAx>
        <c:axId val="137820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Raleway Bold" charset="-52"/>
              </a:defRPr>
            </a:pPr>
            <a:endParaRPr lang="ru-RU"/>
          </a:p>
        </c:txPr>
        <c:crossAx val="137818496"/>
        <c:crosses val="autoZero"/>
        <c:crossBetween val="between"/>
        <c:majorUnit val="2"/>
        <c:minorUnit val="0.2"/>
      </c:valAx>
    </c:plotArea>
    <c:legend>
      <c:legendPos val="r"/>
      <c:layout>
        <c:manualLayout>
          <c:xMode val="edge"/>
          <c:yMode val="edge"/>
          <c:x val="3.7509875659482016E-2"/>
          <c:y val="0.92353940261599565"/>
          <c:w val="0.63682242371218889"/>
          <c:h val="7.6460597384004694E-2"/>
        </c:manualLayout>
      </c:layout>
      <c:txPr>
        <a:bodyPr/>
        <a:lstStyle/>
        <a:p>
          <a:pPr>
            <a:defRPr sz="2400">
              <a:latin typeface="Raleway Bold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7FEA8-F0E3-41AA-8716-1FE68E1539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89F88-52DA-4615-9C1A-FC2FFE65AEF4}">
      <dgm:prSet phldrT="[Текст]" custT="1"/>
      <dgm:spPr>
        <a:solidFill>
          <a:srgbClr val="152D95"/>
        </a:solidFill>
      </dgm:spPr>
      <dgm:t>
        <a:bodyPr/>
        <a:lstStyle/>
        <a:p>
          <a:pPr algn="ctr"/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Технология получения концентрата </a:t>
          </a:r>
        </a:p>
        <a:p>
          <a:pPr algn="ctr"/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мицеллярного казеина </a:t>
          </a:r>
          <a:endParaRPr lang="ru-RU" sz="2400" b="1" kern="1200" dirty="0">
            <a:solidFill>
              <a:schemeClr val="bg1"/>
            </a:solidFill>
            <a:latin typeface="Raleway Bold" charset="-52"/>
            <a:ea typeface="+mn-ea"/>
            <a:cs typeface="+mn-cs"/>
          </a:endParaRPr>
        </a:p>
      </dgm:t>
    </dgm:pt>
    <dgm:pt modelId="{139A5C24-D010-4274-91A8-BF8523EDFBF6}" type="parTrans" cxnId="{2461DA9B-CA7E-450D-B450-EDD799588030}">
      <dgm:prSet/>
      <dgm:spPr/>
      <dgm:t>
        <a:bodyPr/>
        <a:lstStyle/>
        <a:p>
          <a:endParaRPr lang="ru-RU"/>
        </a:p>
      </dgm:t>
    </dgm:pt>
    <dgm:pt modelId="{D314F551-F0EF-4682-BF8A-F562A0C10DDF}" type="sibTrans" cxnId="{2461DA9B-CA7E-450D-B450-EDD799588030}">
      <dgm:prSet/>
      <dgm:spPr/>
      <dgm:t>
        <a:bodyPr/>
        <a:lstStyle/>
        <a:p>
          <a:endParaRPr lang="ru-RU"/>
        </a:p>
      </dgm:t>
    </dgm:pt>
    <dgm:pt modelId="{2BC99AD2-D61A-4BCB-913E-CD88FA294B60}">
      <dgm:prSet phldrT="[Текст]" custT="1"/>
      <dgm:spPr>
        <a:solidFill>
          <a:srgbClr val="152D95"/>
        </a:solidFill>
      </dgm:spPr>
      <dgm:t>
        <a:bodyPr/>
        <a:lstStyle/>
        <a:p>
          <a:pPr algn="ctr"/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Технология получения </a:t>
          </a:r>
        </a:p>
        <a:p>
          <a:pPr algn="ctr"/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изолята сывороточных белков</a:t>
          </a:r>
          <a:endParaRPr lang="ru-RU" sz="2400" b="1" kern="1200" dirty="0">
            <a:solidFill>
              <a:schemeClr val="bg1"/>
            </a:solidFill>
            <a:latin typeface="Raleway Bold" charset="-52"/>
            <a:ea typeface="+mn-ea"/>
            <a:cs typeface="+mn-cs"/>
          </a:endParaRPr>
        </a:p>
      </dgm:t>
    </dgm:pt>
    <dgm:pt modelId="{003B3A6C-6C95-4869-BF59-E6B203513FB1}" type="parTrans" cxnId="{BF97E737-D177-4A15-A2C0-EDEEA2A049A3}">
      <dgm:prSet/>
      <dgm:spPr/>
      <dgm:t>
        <a:bodyPr/>
        <a:lstStyle/>
        <a:p>
          <a:endParaRPr lang="ru-RU"/>
        </a:p>
      </dgm:t>
    </dgm:pt>
    <dgm:pt modelId="{2D475C15-1BEB-42D1-9DA8-3566A740BC39}" type="sibTrans" cxnId="{BF97E737-D177-4A15-A2C0-EDEEA2A049A3}">
      <dgm:prSet/>
      <dgm:spPr/>
      <dgm:t>
        <a:bodyPr/>
        <a:lstStyle/>
        <a:p>
          <a:endParaRPr lang="ru-RU"/>
        </a:p>
      </dgm:t>
    </dgm:pt>
    <dgm:pt modelId="{1B5175A9-2EA4-444E-BA3B-284C293141AB}">
      <dgm:prSet phldrT="[Текст]" custT="1"/>
      <dgm:spPr>
        <a:solidFill>
          <a:srgbClr val="152D95"/>
        </a:solidFill>
      </dgm:spPr>
      <dgm:t>
        <a:bodyPr/>
        <a:lstStyle/>
        <a:p>
          <a:pPr algn="ctr"/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Технология получения </a:t>
          </a:r>
          <a:r>
            <a:rPr lang="ru-RU" sz="2400" b="1" kern="1200" dirty="0" err="1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лецитинизированного</a:t>
          </a:r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 концентрата сывороточных белков </a:t>
          </a:r>
          <a:endParaRPr lang="ru-RU" sz="2400" b="1" kern="1200" dirty="0">
            <a:solidFill>
              <a:schemeClr val="bg1"/>
            </a:solidFill>
            <a:latin typeface="Raleway Bold" charset="-52"/>
            <a:ea typeface="+mn-ea"/>
            <a:cs typeface="+mn-cs"/>
          </a:endParaRPr>
        </a:p>
      </dgm:t>
    </dgm:pt>
    <dgm:pt modelId="{F0C88552-4EA3-4773-B553-13202171A812}" type="parTrans" cxnId="{9AD2D99F-D5BC-4AF3-ACB2-42A19C2A5D7F}">
      <dgm:prSet/>
      <dgm:spPr/>
      <dgm:t>
        <a:bodyPr/>
        <a:lstStyle/>
        <a:p>
          <a:endParaRPr lang="ru-RU"/>
        </a:p>
      </dgm:t>
    </dgm:pt>
    <dgm:pt modelId="{DC1889B6-EA9C-4894-BF32-542F711D8A42}" type="sibTrans" cxnId="{9AD2D99F-D5BC-4AF3-ACB2-42A19C2A5D7F}">
      <dgm:prSet/>
      <dgm:spPr/>
      <dgm:t>
        <a:bodyPr/>
        <a:lstStyle/>
        <a:p>
          <a:endParaRPr lang="ru-RU"/>
        </a:p>
      </dgm:t>
    </dgm:pt>
    <dgm:pt modelId="{C9A470CC-EEF9-4F9B-A0AE-B3F44A5ABECD}" type="pres">
      <dgm:prSet presAssocID="{BBF7FEA8-F0E3-41AA-8716-1FE68E1539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5BB6B8-73D6-40B1-9808-A64054C76BC4}" type="pres">
      <dgm:prSet presAssocID="{8FA89F88-52DA-4615-9C1A-FC2FFE65AEF4}" presName="parentLin" presStyleCnt="0"/>
      <dgm:spPr/>
    </dgm:pt>
    <dgm:pt modelId="{965C4306-E61C-4F13-861F-7AEDE82FD4F1}" type="pres">
      <dgm:prSet presAssocID="{8FA89F88-52DA-4615-9C1A-FC2FFE65AEF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4E65659-8AC3-45A7-8E36-BEC23F8A20D5}" type="pres">
      <dgm:prSet presAssocID="{8FA89F88-52DA-4615-9C1A-FC2FFE65AEF4}" presName="parentText" presStyleLbl="node1" presStyleIdx="0" presStyleCnt="3" custScaleX="137910" custScaleY="174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5F570-D952-45CA-A208-D9155F075B4F}" type="pres">
      <dgm:prSet presAssocID="{8FA89F88-52DA-4615-9C1A-FC2FFE65AEF4}" presName="negativeSpace" presStyleCnt="0"/>
      <dgm:spPr/>
    </dgm:pt>
    <dgm:pt modelId="{8611E69D-93DA-4EBA-A3ED-7C0BB404CBB9}" type="pres">
      <dgm:prSet presAssocID="{8FA89F88-52DA-4615-9C1A-FC2FFE65AEF4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8816193-9957-461E-B751-FF258A7B5A0B}" type="pres">
      <dgm:prSet presAssocID="{D314F551-F0EF-4682-BF8A-F562A0C10DDF}" presName="spaceBetweenRectangles" presStyleCnt="0"/>
      <dgm:spPr/>
    </dgm:pt>
    <dgm:pt modelId="{B4B090E6-DEAC-4AE8-94B8-B5CAC18BDAFD}" type="pres">
      <dgm:prSet presAssocID="{2BC99AD2-D61A-4BCB-913E-CD88FA294B60}" presName="parentLin" presStyleCnt="0"/>
      <dgm:spPr/>
    </dgm:pt>
    <dgm:pt modelId="{ED594BA1-B77B-4CB2-B369-66019C8D36F4}" type="pres">
      <dgm:prSet presAssocID="{2BC99AD2-D61A-4BCB-913E-CD88FA294B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F16A93-F103-475C-8FD8-29AED7451F1F}" type="pres">
      <dgm:prSet presAssocID="{2BC99AD2-D61A-4BCB-913E-CD88FA294B60}" presName="parentText" presStyleLbl="node1" presStyleIdx="1" presStyleCnt="3" custScaleX="142857" custScaleY="185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5616A-E031-4C7A-93FB-C15B6C6967A5}" type="pres">
      <dgm:prSet presAssocID="{2BC99AD2-D61A-4BCB-913E-CD88FA294B60}" presName="negativeSpace" presStyleCnt="0"/>
      <dgm:spPr/>
    </dgm:pt>
    <dgm:pt modelId="{65BBA83E-DAE7-4B9C-9D21-B8326672A6B6}" type="pres">
      <dgm:prSet presAssocID="{2BC99AD2-D61A-4BCB-913E-CD88FA294B60}" presName="childText" presStyleLbl="conFgAcc1" presStyleIdx="1" presStyleCnt="3">
        <dgm:presLayoutVars>
          <dgm:bulletEnabled val="1"/>
        </dgm:presLayoutVars>
      </dgm:prSet>
      <dgm:spPr>
        <a:noFill/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AA91629-A0E0-4D68-B2C8-93E4341674A7}" type="pres">
      <dgm:prSet presAssocID="{2D475C15-1BEB-42D1-9DA8-3566A740BC39}" presName="spaceBetweenRectangles" presStyleCnt="0"/>
      <dgm:spPr/>
    </dgm:pt>
    <dgm:pt modelId="{D0E74455-F44E-4497-9EC7-A9370A6B31BD}" type="pres">
      <dgm:prSet presAssocID="{1B5175A9-2EA4-444E-BA3B-284C293141AB}" presName="parentLin" presStyleCnt="0"/>
      <dgm:spPr/>
    </dgm:pt>
    <dgm:pt modelId="{83CE53C5-80F1-4753-A262-C307B2D0F96A}" type="pres">
      <dgm:prSet presAssocID="{1B5175A9-2EA4-444E-BA3B-284C293141A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2757982-E665-4603-9335-CAC716B568E8}" type="pres">
      <dgm:prSet presAssocID="{1B5175A9-2EA4-444E-BA3B-284C293141AB}" presName="parentText" presStyleLbl="node1" presStyleIdx="2" presStyleCnt="3" custScaleX="142857" custScaleY="183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B1EBB-09F5-4C06-82F2-6FAD36AD853C}" type="pres">
      <dgm:prSet presAssocID="{1B5175A9-2EA4-444E-BA3B-284C293141AB}" presName="negativeSpace" presStyleCnt="0"/>
      <dgm:spPr/>
    </dgm:pt>
    <dgm:pt modelId="{CAFE0F42-A54C-4FA7-8D99-90506B8FA8B6}" type="pres">
      <dgm:prSet presAssocID="{1B5175A9-2EA4-444E-BA3B-284C293141AB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9AD2D99F-D5BC-4AF3-ACB2-42A19C2A5D7F}" srcId="{BBF7FEA8-F0E3-41AA-8716-1FE68E1539A0}" destId="{1B5175A9-2EA4-444E-BA3B-284C293141AB}" srcOrd="2" destOrd="0" parTransId="{F0C88552-4EA3-4773-B553-13202171A812}" sibTransId="{DC1889B6-EA9C-4894-BF32-542F711D8A42}"/>
    <dgm:cxn modelId="{EF0F29B1-EE62-44E8-87E7-6EB64D5037A7}" type="presOf" srcId="{1B5175A9-2EA4-444E-BA3B-284C293141AB}" destId="{D2757982-E665-4603-9335-CAC716B568E8}" srcOrd="1" destOrd="0" presId="urn:microsoft.com/office/officeart/2005/8/layout/list1"/>
    <dgm:cxn modelId="{4C606BB0-861C-419B-9A0D-579EAB266CAF}" type="presOf" srcId="{BBF7FEA8-F0E3-41AA-8716-1FE68E1539A0}" destId="{C9A470CC-EEF9-4F9B-A0AE-B3F44A5ABECD}" srcOrd="0" destOrd="0" presId="urn:microsoft.com/office/officeart/2005/8/layout/list1"/>
    <dgm:cxn modelId="{3CE8CE1D-B2EA-4B0B-9B47-BA07529F9715}" type="presOf" srcId="{8FA89F88-52DA-4615-9C1A-FC2FFE65AEF4}" destId="{965C4306-E61C-4F13-861F-7AEDE82FD4F1}" srcOrd="0" destOrd="0" presId="urn:microsoft.com/office/officeart/2005/8/layout/list1"/>
    <dgm:cxn modelId="{8685351D-D3C5-4B83-9E28-7F4CA4324ABE}" type="presOf" srcId="{2BC99AD2-D61A-4BCB-913E-CD88FA294B60}" destId="{F3F16A93-F103-475C-8FD8-29AED7451F1F}" srcOrd="1" destOrd="0" presId="urn:microsoft.com/office/officeart/2005/8/layout/list1"/>
    <dgm:cxn modelId="{BF97E737-D177-4A15-A2C0-EDEEA2A049A3}" srcId="{BBF7FEA8-F0E3-41AA-8716-1FE68E1539A0}" destId="{2BC99AD2-D61A-4BCB-913E-CD88FA294B60}" srcOrd="1" destOrd="0" parTransId="{003B3A6C-6C95-4869-BF59-E6B203513FB1}" sibTransId="{2D475C15-1BEB-42D1-9DA8-3566A740BC39}"/>
    <dgm:cxn modelId="{2461DA9B-CA7E-450D-B450-EDD799588030}" srcId="{BBF7FEA8-F0E3-41AA-8716-1FE68E1539A0}" destId="{8FA89F88-52DA-4615-9C1A-FC2FFE65AEF4}" srcOrd="0" destOrd="0" parTransId="{139A5C24-D010-4274-91A8-BF8523EDFBF6}" sibTransId="{D314F551-F0EF-4682-BF8A-F562A0C10DDF}"/>
    <dgm:cxn modelId="{EF89FD90-C67C-4A45-BD60-C83F3657B1AB}" type="presOf" srcId="{2BC99AD2-D61A-4BCB-913E-CD88FA294B60}" destId="{ED594BA1-B77B-4CB2-B369-66019C8D36F4}" srcOrd="0" destOrd="0" presId="urn:microsoft.com/office/officeart/2005/8/layout/list1"/>
    <dgm:cxn modelId="{3B769DEB-068E-45E9-BDE7-ED300A7E1E74}" type="presOf" srcId="{8FA89F88-52DA-4615-9C1A-FC2FFE65AEF4}" destId="{C4E65659-8AC3-45A7-8E36-BEC23F8A20D5}" srcOrd="1" destOrd="0" presId="urn:microsoft.com/office/officeart/2005/8/layout/list1"/>
    <dgm:cxn modelId="{A557D281-CA9E-403C-825E-5596938FF74F}" type="presOf" srcId="{1B5175A9-2EA4-444E-BA3B-284C293141AB}" destId="{83CE53C5-80F1-4753-A262-C307B2D0F96A}" srcOrd="0" destOrd="0" presId="urn:microsoft.com/office/officeart/2005/8/layout/list1"/>
    <dgm:cxn modelId="{80154096-B927-448E-B3EF-4781F026524F}" type="presParOf" srcId="{C9A470CC-EEF9-4F9B-A0AE-B3F44A5ABECD}" destId="{1B5BB6B8-73D6-40B1-9808-A64054C76BC4}" srcOrd="0" destOrd="0" presId="urn:microsoft.com/office/officeart/2005/8/layout/list1"/>
    <dgm:cxn modelId="{2994817C-EA80-4D88-BFA5-B53C3DC2B41F}" type="presParOf" srcId="{1B5BB6B8-73D6-40B1-9808-A64054C76BC4}" destId="{965C4306-E61C-4F13-861F-7AEDE82FD4F1}" srcOrd="0" destOrd="0" presId="urn:microsoft.com/office/officeart/2005/8/layout/list1"/>
    <dgm:cxn modelId="{7D6E099A-3428-4C86-8847-0FE1AB6CDF9D}" type="presParOf" srcId="{1B5BB6B8-73D6-40B1-9808-A64054C76BC4}" destId="{C4E65659-8AC3-45A7-8E36-BEC23F8A20D5}" srcOrd="1" destOrd="0" presId="urn:microsoft.com/office/officeart/2005/8/layout/list1"/>
    <dgm:cxn modelId="{E8143E36-92B9-4A0E-A66B-5BED99B13F6E}" type="presParOf" srcId="{C9A470CC-EEF9-4F9B-A0AE-B3F44A5ABECD}" destId="{0015F570-D952-45CA-A208-D9155F075B4F}" srcOrd="1" destOrd="0" presId="urn:microsoft.com/office/officeart/2005/8/layout/list1"/>
    <dgm:cxn modelId="{D6E100BC-A223-4103-900E-80278B10005D}" type="presParOf" srcId="{C9A470CC-EEF9-4F9B-A0AE-B3F44A5ABECD}" destId="{8611E69D-93DA-4EBA-A3ED-7C0BB404CBB9}" srcOrd="2" destOrd="0" presId="urn:microsoft.com/office/officeart/2005/8/layout/list1"/>
    <dgm:cxn modelId="{CC0C576D-81AF-430D-884F-9924EE159A5A}" type="presParOf" srcId="{C9A470CC-EEF9-4F9B-A0AE-B3F44A5ABECD}" destId="{78816193-9957-461E-B751-FF258A7B5A0B}" srcOrd="3" destOrd="0" presId="urn:microsoft.com/office/officeart/2005/8/layout/list1"/>
    <dgm:cxn modelId="{DC7CE1DC-F14B-46DB-BE58-1F03808B63FC}" type="presParOf" srcId="{C9A470CC-EEF9-4F9B-A0AE-B3F44A5ABECD}" destId="{B4B090E6-DEAC-4AE8-94B8-B5CAC18BDAFD}" srcOrd="4" destOrd="0" presId="urn:microsoft.com/office/officeart/2005/8/layout/list1"/>
    <dgm:cxn modelId="{1B9CF00C-A2C3-4049-940E-1E1170A23E53}" type="presParOf" srcId="{B4B090E6-DEAC-4AE8-94B8-B5CAC18BDAFD}" destId="{ED594BA1-B77B-4CB2-B369-66019C8D36F4}" srcOrd="0" destOrd="0" presId="urn:microsoft.com/office/officeart/2005/8/layout/list1"/>
    <dgm:cxn modelId="{E7C66EF5-2108-4F19-BF2B-18C035FB6CC5}" type="presParOf" srcId="{B4B090E6-DEAC-4AE8-94B8-B5CAC18BDAFD}" destId="{F3F16A93-F103-475C-8FD8-29AED7451F1F}" srcOrd="1" destOrd="0" presId="urn:microsoft.com/office/officeart/2005/8/layout/list1"/>
    <dgm:cxn modelId="{3604CD45-6034-4B57-8E6A-1E80FFA7AF91}" type="presParOf" srcId="{C9A470CC-EEF9-4F9B-A0AE-B3F44A5ABECD}" destId="{7935616A-E031-4C7A-93FB-C15B6C6967A5}" srcOrd="5" destOrd="0" presId="urn:microsoft.com/office/officeart/2005/8/layout/list1"/>
    <dgm:cxn modelId="{246A322B-9573-4571-84DC-5CEDC5A93D41}" type="presParOf" srcId="{C9A470CC-EEF9-4F9B-A0AE-B3F44A5ABECD}" destId="{65BBA83E-DAE7-4B9C-9D21-B8326672A6B6}" srcOrd="6" destOrd="0" presId="urn:microsoft.com/office/officeart/2005/8/layout/list1"/>
    <dgm:cxn modelId="{ED6B4470-5FB6-498C-BACB-848926AFADEC}" type="presParOf" srcId="{C9A470CC-EEF9-4F9B-A0AE-B3F44A5ABECD}" destId="{9AA91629-A0E0-4D68-B2C8-93E4341674A7}" srcOrd="7" destOrd="0" presId="urn:microsoft.com/office/officeart/2005/8/layout/list1"/>
    <dgm:cxn modelId="{04CF1CD0-003B-4DBC-B029-6444320F0880}" type="presParOf" srcId="{C9A470CC-EEF9-4F9B-A0AE-B3F44A5ABECD}" destId="{D0E74455-F44E-4497-9EC7-A9370A6B31BD}" srcOrd="8" destOrd="0" presId="urn:microsoft.com/office/officeart/2005/8/layout/list1"/>
    <dgm:cxn modelId="{DC0A3B01-222A-4B01-9AE4-8D1C2F66DB07}" type="presParOf" srcId="{D0E74455-F44E-4497-9EC7-A9370A6B31BD}" destId="{83CE53C5-80F1-4753-A262-C307B2D0F96A}" srcOrd="0" destOrd="0" presId="urn:microsoft.com/office/officeart/2005/8/layout/list1"/>
    <dgm:cxn modelId="{3611105D-4889-465A-9A8F-F954507925B8}" type="presParOf" srcId="{D0E74455-F44E-4497-9EC7-A9370A6B31BD}" destId="{D2757982-E665-4603-9335-CAC716B568E8}" srcOrd="1" destOrd="0" presId="urn:microsoft.com/office/officeart/2005/8/layout/list1"/>
    <dgm:cxn modelId="{CA35FD43-3E67-4F80-8F63-46CB86BD5DDB}" type="presParOf" srcId="{C9A470CC-EEF9-4F9B-A0AE-B3F44A5ABECD}" destId="{E0BB1EBB-09F5-4C06-82F2-6FAD36AD853C}" srcOrd="9" destOrd="0" presId="urn:microsoft.com/office/officeart/2005/8/layout/list1"/>
    <dgm:cxn modelId="{734C9CAC-4C40-4D71-B3FE-D2879BBD9A45}" type="presParOf" srcId="{C9A470CC-EEF9-4F9B-A0AE-B3F44A5ABECD}" destId="{CAFE0F42-A54C-4FA7-8D99-90506B8FA8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11E69D-93DA-4EBA-A3ED-7C0BB404CBB9}">
      <dsp:nvSpPr>
        <dsp:cNvPr id="0" name=""/>
        <dsp:cNvSpPr/>
      </dsp:nvSpPr>
      <dsp:spPr>
        <a:xfrm>
          <a:off x="0" y="728057"/>
          <a:ext cx="68579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65659-8AC3-45A7-8E36-BEC23F8A20D5}">
      <dsp:nvSpPr>
        <dsp:cNvPr id="0" name=""/>
        <dsp:cNvSpPr/>
      </dsp:nvSpPr>
      <dsp:spPr>
        <a:xfrm>
          <a:off x="337542" y="64336"/>
          <a:ext cx="6517061" cy="929401"/>
        </a:xfrm>
        <a:prstGeom prst="roundRect">
          <a:avLst/>
        </a:prstGeom>
        <a:solidFill>
          <a:srgbClr val="152D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Технология получения концентрата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мицеллярного казеина </a:t>
          </a:r>
          <a:endParaRPr lang="ru-RU" sz="2400" b="1" kern="1200" dirty="0">
            <a:solidFill>
              <a:schemeClr val="bg1"/>
            </a:solidFill>
            <a:latin typeface="Raleway Bold" charset="-52"/>
            <a:ea typeface="+mn-ea"/>
            <a:cs typeface="+mn-cs"/>
          </a:endParaRPr>
        </a:p>
      </dsp:txBody>
      <dsp:txXfrm>
        <a:off x="337542" y="64336"/>
        <a:ext cx="6517061" cy="929401"/>
      </dsp:txXfrm>
    </dsp:sp>
    <dsp:sp modelId="{65BBA83E-DAE7-4B9C-9D21-B8326672A6B6}">
      <dsp:nvSpPr>
        <dsp:cNvPr id="0" name=""/>
        <dsp:cNvSpPr/>
      </dsp:nvSpPr>
      <dsp:spPr>
        <a:xfrm>
          <a:off x="0" y="1999376"/>
          <a:ext cx="6857999" cy="453600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16A93-F103-475C-8FD8-29AED7451F1F}">
      <dsp:nvSpPr>
        <dsp:cNvPr id="0" name=""/>
        <dsp:cNvSpPr/>
      </dsp:nvSpPr>
      <dsp:spPr>
        <a:xfrm>
          <a:off x="326491" y="1278857"/>
          <a:ext cx="6529826" cy="986198"/>
        </a:xfrm>
        <a:prstGeom prst="roundRect">
          <a:avLst/>
        </a:prstGeom>
        <a:solidFill>
          <a:srgbClr val="152D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Технология получения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изолята сывороточных белков</a:t>
          </a:r>
          <a:endParaRPr lang="ru-RU" sz="2400" b="1" kern="1200" dirty="0">
            <a:solidFill>
              <a:schemeClr val="bg1"/>
            </a:solidFill>
            <a:latin typeface="Raleway Bold" charset="-52"/>
            <a:ea typeface="+mn-ea"/>
            <a:cs typeface="+mn-cs"/>
          </a:endParaRPr>
        </a:p>
      </dsp:txBody>
      <dsp:txXfrm>
        <a:off x="326491" y="1278857"/>
        <a:ext cx="6529826" cy="986198"/>
      </dsp:txXfrm>
    </dsp:sp>
    <dsp:sp modelId="{CAFE0F42-A54C-4FA7-8D99-90506B8FA8B6}">
      <dsp:nvSpPr>
        <dsp:cNvPr id="0" name=""/>
        <dsp:cNvSpPr/>
      </dsp:nvSpPr>
      <dsp:spPr>
        <a:xfrm>
          <a:off x="0" y="3258197"/>
          <a:ext cx="68579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57982-E665-4603-9335-CAC716B568E8}">
      <dsp:nvSpPr>
        <dsp:cNvPr id="0" name=""/>
        <dsp:cNvSpPr/>
      </dsp:nvSpPr>
      <dsp:spPr>
        <a:xfrm>
          <a:off x="326491" y="2550176"/>
          <a:ext cx="6529826" cy="973701"/>
        </a:xfrm>
        <a:prstGeom prst="roundRect">
          <a:avLst/>
        </a:prstGeom>
        <a:solidFill>
          <a:srgbClr val="152D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Технология получения </a:t>
          </a:r>
          <a:r>
            <a:rPr lang="ru-RU" sz="2400" b="1" kern="1200" dirty="0" err="1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лецитинизированного</a:t>
          </a:r>
          <a:r>
            <a:rPr lang="ru-RU" sz="2400" b="1" kern="1200" dirty="0" smtClean="0">
              <a:solidFill>
                <a:schemeClr val="bg1"/>
              </a:solidFill>
              <a:latin typeface="Raleway Bold" charset="-52"/>
              <a:ea typeface="+mn-ea"/>
              <a:cs typeface="+mn-cs"/>
            </a:rPr>
            <a:t> концентрата сывороточных белков </a:t>
          </a:r>
          <a:endParaRPr lang="ru-RU" sz="2400" b="1" kern="1200" dirty="0">
            <a:solidFill>
              <a:schemeClr val="bg1"/>
            </a:solidFill>
            <a:latin typeface="Raleway Bold" charset="-52"/>
            <a:ea typeface="+mn-ea"/>
            <a:cs typeface="+mn-cs"/>
          </a:endParaRPr>
        </a:p>
      </dsp:txBody>
      <dsp:txXfrm>
        <a:off x="326491" y="2550176"/>
        <a:ext cx="6529826" cy="973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88598-651D-4376-8BBA-A0933F1A953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13174-66E0-4931-AD8A-1A3C40EFF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13174-66E0-4931-AD8A-1A3C40EFFE7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xmlns="" id="{B2A31D7F-05E1-49D8-87CC-0D30253267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xmlns="" id="{A07B0CC9-E458-4DE0-BDD5-E180B6D3E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/>
              <a:t>В 2017 году было реализовано 125 программ, что больше на 20 % по сравнению с 2017 г. Это не значит, что 26 новых, их гораздо больше, поскольку под конкретного заказчика программа всегда корректируется, но посчитать для статистики не всегда возможно. И в принципе не скажу, что нужно очень полагаться на этот показатель, поскольку </a:t>
            </a:r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xmlns="" id="{C6AD16AC-15F2-46D5-8BD1-A3CA49793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420" indent="-2890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6030" indent="-2312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8442" indent="-2312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0854" indent="-23120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3266" indent="-231206" defTabSz="462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679" indent="-231206" defTabSz="462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8091" indent="-231206" defTabSz="462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0503" indent="-231206" defTabSz="4624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0C31D6-EEFC-429E-B394-CE01B206617A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13174-66E0-4931-AD8A-1A3C40EFFE7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0"/>
            <a:ext cx="15240000" cy="7048500"/>
          </a:xfrm>
          <a:prstGeom prst="rect">
            <a:avLst/>
          </a:prstGeom>
          <a:solidFill>
            <a:srgbClr val="152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7048500"/>
            <a:ext cx="18288000" cy="3238500"/>
          </a:xfrm>
          <a:prstGeom prst="rect">
            <a:avLst/>
          </a:prstGeom>
          <a:solidFill>
            <a:srgbClr val="214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267800" y="8648700"/>
            <a:ext cx="15496200" cy="180000"/>
            <a:chOff x="1267800" y="8648700"/>
            <a:chExt cx="15496200" cy="18000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3124200" y="8724900"/>
              <a:ext cx="136398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2334600" y="864870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752600" y="864870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267800" y="8648700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7"/>
          <p:cNvSpPr txBox="1"/>
          <p:nvPr/>
        </p:nvSpPr>
        <p:spPr>
          <a:xfrm>
            <a:off x="3812269" y="266700"/>
            <a:ext cx="13711462" cy="86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800" spc="-18" dirty="0">
                <a:solidFill>
                  <a:schemeClr val="bg1"/>
                </a:solidFill>
                <a:latin typeface="Arimo Bold"/>
              </a:rPr>
              <a:t>МИНИСТЕРСТВО НАУКИ И ВЫСШЕГО ОБРАЗОВАНИЯ РФ</a:t>
            </a:r>
          </a:p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800" spc="-18" dirty="0">
                <a:solidFill>
                  <a:schemeClr val="bg1"/>
                </a:solidFill>
                <a:latin typeface="Arimo Bold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800" spc="-18" dirty="0">
                <a:solidFill>
                  <a:schemeClr val="bg1"/>
                </a:solidFill>
                <a:latin typeface="Arimo Bold"/>
              </a:rPr>
              <a:t>«ВОРОНЕЖСКИЙ ГОСУДАРСТВЕННЫЙ УНИВЕРСИТЕТ ИНЖЕНЕРНЫХ ТЕХНОЛОГИЙ»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4343400" y="1930797"/>
            <a:ext cx="12649200" cy="389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</a:pPr>
            <a:r>
              <a:rPr lang="ru-RU" sz="6600" spc="-68" dirty="0" smtClean="0">
                <a:solidFill>
                  <a:schemeClr val="bg1"/>
                </a:solidFill>
                <a:latin typeface="Raleway Bold"/>
              </a:rPr>
              <a:t>Об эффективности научно-исследовательской деятельности ВГУИТ за 2023 год и перспективы развития</a:t>
            </a:r>
            <a:endParaRPr lang="en-US" sz="6600" spc="-68" dirty="0">
              <a:solidFill>
                <a:schemeClr val="bg1"/>
              </a:solidFill>
              <a:latin typeface="Raleway Bold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4800600" y="7139930"/>
            <a:ext cx="12725400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094"/>
              </a:lnSpc>
            </a:pPr>
            <a:r>
              <a:rPr lang="ru-RU" sz="2925" dirty="0" smtClean="0">
                <a:solidFill>
                  <a:schemeClr val="bg1"/>
                </a:solidFill>
                <a:latin typeface="Raleway Bold"/>
              </a:rPr>
              <a:t>И.о. </a:t>
            </a:r>
            <a:r>
              <a:rPr lang="en-US" sz="2925" dirty="0" err="1" smtClean="0">
                <a:solidFill>
                  <a:schemeClr val="bg1"/>
                </a:solidFill>
                <a:latin typeface="Raleway Bold"/>
              </a:rPr>
              <a:t>проректор</a:t>
            </a:r>
            <a:r>
              <a:rPr lang="ru-RU" sz="2925" dirty="0" smtClean="0">
                <a:solidFill>
                  <a:schemeClr val="bg1"/>
                </a:solidFill>
                <a:latin typeface="Raleway Bold"/>
              </a:rPr>
              <a:t>а</a:t>
            </a:r>
            <a:r>
              <a:rPr lang="en-US" sz="2925" dirty="0" smtClean="0">
                <a:solidFill>
                  <a:schemeClr val="bg1"/>
                </a:solidFill>
                <a:latin typeface="Raleway Bold"/>
              </a:rPr>
              <a:t> </a:t>
            </a:r>
            <a:r>
              <a:rPr lang="en-US" sz="2925" dirty="0" err="1">
                <a:solidFill>
                  <a:schemeClr val="bg1"/>
                </a:solidFill>
                <a:latin typeface="Raleway Bold"/>
              </a:rPr>
              <a:t>по</a:t>
            </a:r>
            <a:r>
              <a:rPr lang="en-US" sz="2925" dirty="0">
                <a:solidFill>
                  <a:schemeClr val="bg1"/>
                </a:solidFill>
                <a:latin typeface="Raleway Bold"/>
              </a:rPr>
              <a:t> </a:t>
            </a:r>
            <a:r>
              <a:rPr lang="en-US" sz="2925" dirty="0" err="1">
                <a:solidFill>
                  <a:schemeClr val="bg1"/>
                </a:solidFill>
                <a:latin typeface="Raleway Bold"/>
              </a:rPr>
              <a:t>научной</a:t>
            </a:r>
            <a:r>
              <a:rPr lang="en-US" sz="2925" dirty="0">
                <a:solidFill>
                  <a:schemeClr val="bg1"/>
                </a:solidFill>
                <a:latin typeface="Raleway Bold"/>
              </a:rPr>
              <a:t> и </a:t>
            </a:r>
            <a:r>
              <a:rPr lang="en-US" sz="2925" dirty="0" err="1">
                <a:solidFill>
                  <a:schemeClr val="bg1"/>
                </a:solidFill>
                <a:latin typeface="Raleway Bold"/>
              </a:rPr>
              <a:t>инновационной</a:t>
            </a:r>
            <a:r>
              <a:rPr lang="en-US" sz="2925" dirty="0">
                <a:solidFill>
                  <a:schemeClr val="bg1"/>
                </a:solidFill>
                <a:latin typeface="Raleway Bold"/>
              </a:rPr>
              <a:t> </a:t>
            </a:r>
            <a:r>
              <a:rPr lang="en-US" sz="2925" dirty="0" err="1">
                <a:solidFill>
                  <a:schemeClr val="bg1"/>
                </a:solidFill>
                <a:latin typeface="Raleway Bold"/>
              </a:rPr>
              <a:t>деятельности</a:t>
            </a:r>
            <a:r>
              <a:rPr lang="en-US" sz="2925" dirty="0">
                <a:solidFill>
                  <a:schemeClr val="bg1"/>
                </a:solidFill>
                <a:latin typeface="Raleway Bold"/>
              </a:rPr>
              <a:t> ВГУИТ</a:t>
            </a:r>
          </a:p>
          <a:p>
            <a:pPr algn="r">
              <a:lnSpc>
                <a:spcPts val="4095"/>
              </a:lnSpc>
              <a:spcBef>
                <a:spcPct val="0"/>
              </a:spcBef>
            </a:pPr>
            <a:r>
              <a:rPr lang="en-US" sz="2925" dirty="0" err="1">
                <a:solidFill>
                  <a:srgbClr val="86FFFF"/>
                </a:solidFill>
                <a:latin typeface="Raleway Bold"/>
              </a:rPr>
              <a:t>проф</a:t>
            </a:r>
            <a:r>
              <a:rPr lang="en-US" sz="2925" dirty="0">
                <a:solidFill>
                  <a:srgbClr val="86FFFF"/>
                </a:solidFill>
                <a:latin typeface="Raleway Bold"/>
              </a:rPr>
              <a:t>. </a:t>
            </a:r>
            <a:r>
              <a:rPr lang="en-US" sz="2925" dirty="0" err="1">
                <a:solidFill>
                  <a:srgbClr val="86FFFF"/>
                </a:solidFill>
                <a:latin typeface="Raleway Bold"/>
              </a:rPr>
              <a:t>Корнеева</a:t>
            </a:r>
            <a:r>
              <a:rPr lang="en-US" sz="2925" dirty="0">
                <a:solidFill>
                  <a:srgbClr val="86FFFF"/>
                </a:solidFill>
                <a:latin typeface="Raleway Bold"/>
              </a:rPr>
              <a:t> </a:t>
            </a:r>
            <a:r>
              <a:rPr lang="en-US" sz="2925" dirty="0" err="1">
                <a:solidFill>
                  <a:srgbClr val="86FFFF"/>
                </a:solidFill>
                <a:latin typeface="Raleway Bold"/>
              </a:rPr>
              <a:t>Ольга</a:t>
            </a:r>
            <a:r>
              <a:rPr lang="en-US" sz="2925" dirty="0">
                <a:solidFill>
                  <a:srgbClr val="86FFFF"/>
                </a:solidFill>
                <a:latin typeface="Raleway Bold"/>
              </a:rPr>
              <a:t> </a:t>
            </a:r>
            <a:r>
              <a:rPr lang="en-US" sz="2925" dirty="0" err="1">
                <a:solidFill>
                  <a:srgbClr val="86FFFF"/>
                </a:solidFill>
                <a:latin typeface="Raleway Bold"/>
              </a:rPr>
              <a:t>Сергеевна</a:t>
            </a:r>
            <a:endParaRPr lang="en-US" sz="2925" dirty="0">
              <a:solidFill>
                <a:srgbClr val="86FFFF"/>
              </a:solidFill>
              <a:latin typeface="Raleway Bold"/>
            </a:endParaRPr>
          </a:p>
        </p:txBody>
      </p:sp>
      <p:pic>
        <p:nvPicPr>
          <p:cNvPr id="18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989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52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2"/>
          <p:cNvSpPr txBox="1"/>
          <p:nvPr/>
        </p:nvSpPr>
        <p:spPr>
          <a:xfrm>
            <a:off x="2440092" y="2657475"/>
            <a:ext cx="13407817" cy="507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-120" dirty="0">
                <a:solidFill>
                  <a:srgbClr val="FFFFFF"/>
                </a:solidFill>
                <a:latin typeface="Raleway Bold"/>
              </a:rPr>
              <a:t>УЧАСТИЕ В КОНКУРСАХ В </a:t>
            </a:r>
            <a:r>
              <a:rPr lang="en-US" sz="12000" spc="-120" dirty="0" smtClean="0">
                <a:solidFill>
                  <a:srgbClr val="FFFFFF"/>
                </a:solidFill>
                <a:latin typeface="Raleway Bold"/>
              </a:rPr>
              <a:t>202</a:t>
            </a:r>
            <a:r>
              <a:rPr lang="ru-RU" sz="12000" spc="-120" dirty="0" smtClean="0">
                <a:solidFill>
                  <a:srgbClr val="FFFFFF"/>
                </a:solidFill>
                <a:latin typeface="Raleway Bold"/>
              </a:rPr>
              <a:t>3</a:t>
            </a:r>
            <a:r>
              <a:rPr lang="en-US" sz="12000" spc="-120" dirty="0" smtClean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12000" spc="-120" dirty="0">
                <a:solidFill>
                  <a:srgbClr val="FFFFFF"/>
                </a:solidFill>
                <a:latin typeface="Raleway Bold"/>
              </a:rPr>
              <a:t>г.</a:t>
            </a:r>
          </a:p>
        </p:txBody>
      </p:sp>
      <p:pic>
        <p:nvPicPr>
          <p:cNvPr id="4" name="Picture 2" descr="C:\Users\user\Desktop\ВСЕ\Новая папка\_ЛОГОТИПЫ\voronezh_logo2 белый.png"/>
          <p:cNvPicPr>
            <a:picLocks noChangeAspect="1" noChangeArrowheads="1"/>
          </p:cNvPicPr>
          <p:nvPr/>
        </p:nvPicPr>
        <p:blipFill>
          <a:blip r:embed="rId2" cstate="print"/>
          <a:srcRect b="22695"/>
          <a:stretch>
            <a:fillRect/>
          </a:stretch>
        </p:blipFill>
        <p:spPr bwMode="auto">
          <a:xfrm>
            <a:off x="15163800" y="190500"/>
            <a:ext cx="2971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0" y="4374058"/>
            <a:ext cx="6554141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152D95"/>
                </a:solidFill>
                <a:latin typeface="Raleway Bold"/>
              </a:rPr>
              <a:t>Выиграно</a:t>
            </a:r>
            <a:r>
              <a:rPr lang="en-US" sz="5600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5600" dirty="0" err="1">
                <a:solidFill>
                  <a:srgbClr val="152D95"/>
                </a:solidFill>
                <a:latin typeface="Raleway Bold"/>
              </a:rPr>
              <a:t>грантов</a:t>
            </a:r>
            <a:r>
              <a:rPr lang="en-US" sz="5600" dirty="0">
                <a:solidFill>
                  <a:srgbClr val="152D95"/>
                </a:solidFill>
                <a:latin typeface="Raleway Bold"/>
              </a:rPr>
              <a:t> РНФ – </a:t>
            </a:r>
            <a:r>
              <a:rPr lang="ru-RU" sz="5600" dirty="0" smtClean="0">
                <a:solidFill>
                  <a:srgbClr val="152D95"/>
                </a:solidFill>
                <a:latin typeface="Raleway Bold"/>
              </a:rPr>
              <a:t>2</a:t>
            </a:r>
            <a:endParaRPr lang="en-US" sz="5600" dirty="0">
              <a:solidFill>
                <a:srgbClr val="152D95"/>
              </a:solidFill>
              <a:latin typeface="Raleway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601200" y="2095500"/>
            <a:ext cx="7137275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</a:pPr>
            <a:r>
              <a:rPr lang="en-US" sz="4500" dirty="0" err="1">
                <a:solidFill>
                  <a:srgbClr val="1B1B1B"/>
                </a:solidFill>
                <a:latin typeface="Raleway Bold"/>
              </a:rPr>
              <a:t>Подано</a:t>
            </a:r>
            <a:r>
              <a:rPr lang="en-US" sz="45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4500" dirty="0" err="1">
                <a:solidFill>
                  <a:srgbClr val="1B1B1B"/>
                </a:solidFill>
                <a:latin typeface="Raleway Bold"/>
              </a:rPr>
              <a:t>заявок</a:t>
            </a:r>
            <a:r>
              <a:rPr lang="en-US" sz="45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4500" dirty="0" err="1">
                <a:solidFill>
                  <a:srgbClr val="1B1B1B"/>
                </a:solidFill>
                <a:latin typeface="Raleway Bold"/>
              </a:rPr>
              <a:t>по</a:t>
            </a:r>
            <a:r>
              <a:rPr lang="en-US" sz="45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4500" dirty="0" err="1">
                <a:solidFill>
                  <a:srgbClr val="1B1B1B"/>
                </a:solidFill>
                <a:latin typeface="Raleway Bold"/>
              </a:rPr>
              <a:t>грантам</a:t>
            </a:r>
            <a:r>
              <a:rPr lang="en-US" sz="4500" dirty="0">
                <a:solidFill>
                  <a:srgbClr val="1B1B1B"/>
                </a:solidFill>
                <a:latin typeface="Raleway Bold"/>
              </a:rPr>
              <a:t> РНФ - </a:t>
            </a:r>
            <a:r>
              <a:rPr lang="ru-RU" sz="4500" dirty="0" smtClean="0">
                <a:solidFill>
                  <a:srgbClr val="152D95"/>
                </a:solidFill>
                <a:latin typeface="Raleway Bold"/>
              </a:rPr>
              <a:t>24</a:t>
            </a:r>
            <a:r>
              <a:rPr lang="en-US" sz="4500" dirty="0" smtClean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4500" dirty="0" err="1">
                <a:solidFill>
                  <a:srgbClr val="152D95"/>
                </a:solidFill>
                <a:latin typeface="Raleway Bold"/>
              </a:rPr>
              <a:t>заявок</a:t>
            </a:r>
            <a:endParaRPr lang="en-US" sz="4500" dirty="0">
              <a:solidFill>
                <a:srgbClr val="152D95"/>
              </a:solidFill>
              <a:latin typeface="Raleway Bold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906000" y="6819900"/>
            <a:ext cx="6554141" cy="1044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3A67E6"/>
                </a:solidFill>
                <a:latin typeface="Raleway Bold"/>
              </a:rPr>
              <a:t>11 находятся на рассмотрении</a:t>
            </a:r>
            <a:endParaRPr lang="en-US" sz="4800" dirty="0">
              <a:solidFill>
                <a:srgbClr val="3A67E6"/>
              </a:solidFill>
              <a:latin typeface="Raleway Bold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717560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0" y="0"/>
            <a:ext cx="2819400" cy="16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0"/>
            <a:ext cx="2514600" cy="143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844780" y="1440294"/>
            <a:ext cx="16621897" cy="93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1B1B1B"/>
                </a:solidFill>
                <a:latin typeface="Arimo Bold"/>
              </a:rPr>
              <a:t>КОНКУРС НА ПОЛУЧЕНИЕ ГРАНТОВ РНФ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9783" y="4665966"/>
            <a:ext cx="16356807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B1B1B"/>
                </a:solidFill>
                <a:latin typeface="Raleway Bold"/>
              </a:rPr>
              <a:t>Поданы</a:t>
            </a:r>
            <a:r>
              <a:rPr lang="en-US" sz="32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ru-RU" sz="3200" dirty="0" smtClean="0">
                <a:solidFill>
                  <a:srgbClr val="1B1B1B"/>
                </a:solidFill>
                <a:latin typeface="Raleway Bold"/>
              </a:rPr>
              <a:t>6</a:t>
            </a:r>
            <a:r>
              <a:rPr lang="en-US" sz="32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Raleway Bold"/>
              </a:rPr>
              <a:t>заявок</a:t>
            </a:r>
            <a:r>
              <a:rPr lang="en-US" sz="32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Raleway Bold"/>
              </a:rPr>
              <a:t>на</a:t>
            </a:r>
            <a:r>
              <a:rPr lang="en-US" sz="32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Raleway Bold"/>
              </a:rPr>
              <a:t>проекты</a:t>
            </a:r>
            <a:r>
              <a:rPr lang="en-US" sz="3200" dirty="0">
                <a:solidFill>
                  <a:srgbClr val="1B1B1B"/>
                </a:solidFill>
                <a:latin typeface="Raleway Bold"/>
              </a:rPr>
              <a:t>, </a:t>
            </a:r>
            <a:r>
              <a:rPr lang="en-US" sz="3200" dirty="0" err="1">
                <a:solidFill>
                  <a:srgbClr val="1B1B1B"/>
                </a:solidFill>
                <a:latin typeface="Raleway Bold"/>
              </a:rPr>
              <a:t>выполняемые</a:t>
            </a:r>
            <a:r>
              <a:rPr lang="en-US" sz="32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3200" dirty="0" err="1">
                <a:solidFill>
                  <a:srgbClr val="1B1B1B"/>
                </a:solidFill>
                <a:latin typeface="Raleway Bold"/>
              </a:rPr>
              <a:t>молодыми</a:t>
            </a:r>
            <a:r>
              <a:rPr lang="en-US" sz="32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3200" dirty="0" err="1" smtClean="0">
                <a:solidFill>
                  <a:srgbClr val="1B1B1B"/>
                </a:solidFill>
                <a:latin typeface="Raleway Bold"/>
              </a:rPr>
              <a:t>учеными</a:t>
            </a:r>
            <a:endParaRPr lang="en-US" sz="3200" dirty="0">
              <a:solidFill>
                <a:srgbClr val="1B1B1B"/>
              </a:solidFill>
              <a:latin typeface="Ralew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18687" y="5667573"/>
            <a:ext cx="14859000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70"/>
              </a:lnSpc>
            </a:pPr>
            <a:r>
              <a:rPr lang="en-US" sz="2800" dirty="0">
                <a:solidFill>
                  <a:srgbClr val="4D2EB2"/>
                </a:solidFill>
                <a:latin typeface="Raleway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Raleway Bold"/>
              </a:rPr>
              <a:t>По</a:t>
            </a:r>
            <a:r>
              <a:rPr lang="en-US" sz="2800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Raleway Bold"/>
              </a:rPr>
              <a:t>итогам</a:t>
            </a:r>
            <a:r>
              <a:rPr lang="en-US" sz="2800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Raleway Bold"/>
              </a:rPr>
              <a:t>конкурса</a:t>
            </a:r>
            <a:r>
              <a:rPr lang="en-US" sz="2800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800" dirty="0" err="1" smtClean="0">
                <a:solidFill>
                  <a:srgbClr val="2143BA"/>
                </a:solidFill>
                <a:latin typeface="Raleway Bold"/>
              </a:rPr>
              <a:t>победител</a:t>
            </a:r>
            <a:r>
              <a:rPr lang="ru-RU" sz="2800" dirty="0" err="1" smtClean="0">
                <a:solidFill>
                  <a:srgbClr val="2143BA"/>
                </a:solidFill>
                <a:latin typeface="Raleway Bold"/>
              </a:rPr>
              <a:t>ями</a:t>
            </a:r>
            <a:r>
              <a:rPr lang="en-US" sz="2800" dirty="0" smtClean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800" dirty="0" err="1" smtClean="0">
                <a:solidFill>
                  <a:srgbClr val="2143BA"/>
                </a:solidFill>
                <a:latin typeface="Raleway Bold"/>
              </a:rPr>
              <a:t>стал</a:t>
            </a:r>
            <a:r>
              <a:rPr lang="ru-RU" sz="2800" dirty="0" smtClean="0">
                <a:solidFill>
                  <a:srgbClr val="2143BA"/>
                </a:solidFill>
                <a:latin typeface="Raleway Bold"/>
              </a:rPr>
              <a:t>а 1</a:t>
            </a:r>
            <a:r>
              <a:rPr lang="en-US" sz="2800" dirty="0" smtClean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800" dirty="0" err="1" smtClean="0">
                <a:solidFill>
                  <a:srgbClr val="2143BA"/>
                </a:solidFill>
                <a:latin typeface="Raleway Bold"/>
              </a:rPr>
              <a:t>заявк</a:t>
            </a:r>
            <a:r>
              <a:rPr lang="ru-RU" sz="2800" dirty="0" smtClean="0">
                <a:solidFill>
                  <a:srgbClr val="2143BA"/>
                </a:solidFill>
                <a:latin typeface="Raleway Bold"/>
              </a:rPr>
              <a:t>а:</a:t>
            </a:r>
          </a:p>
          <a:p>
            <a:pPr algn="ctr">
              <a:lnSpc>
                <a:spcPts val="3970"/>
              </a:lnSpc>
            </a:pPr>
            <a:r>
              <a:rPr lang="ru-RU" sz="2800" dirty="0" smtClean="0">
                <a:solidFill>
                  <a:srgbClr val="2143BA"/>
                </a:solidFill>
                <a:latin typeface="Raleway Bold"/>
              </a:rPr>
              <a:t>доц. </a:t>
            </a:r>
            <a:r>
              <a:rPr lang="ru-RU" sz="2800" dirty="0" err="1" smtClean="0">
                <a:solidFill>
                  <a:srgbClr val="2143BA"/>
                </a:solidFill>
                <a:latin typeface="Raleway Bold"/>
              </a:rPr>
              <a:t>Саранова</a:t>
            </a:r>
            <a:r>
              <a:rPr lang="ru-RU" sz="2800" dirty="0" smtClean="0">
                <a:solidFill>
                  <a:srgbClr val="2143BA"/>
                </a:solidFill>
                <a:latin typeface="Raleway Bold"/>
              </a:rPr>
              <a:t> И.А.</a:t>
            </a:r>
          </a:p>
          <a:p>
            <a:pPr lvl="0" algn="ctr">
              <a:lnSpc>
                <a:spcPts val="3970"/>
              </a:lnSpc>
            </a:pP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«Разработка методологических подходов контроля качества и безопасности жировой фракции продуктов питания на основе ее теплофизических свойств и фазовых переходов.»</a:t>
            </a:r>
          </a:p>
          <a:p>
            <a:pPr lvl="0" algn="ctr">
              <a:lnSpc>
                <a:spcPts val="3970"/>
              </a:lnSpc>
            </a:pP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(</a:t>
            </a:r>
            <a:r>
              <a:rPr lang="en-US" sz="2800" dirty="0" smtClean="0">
                <a:solidFill>
                  <a:srgbClr val="1B1B1B"/>
                </a:solidFill>
                <a:latin typeface="Raleway Bold"/>
              </a:rPr>
              <a:t>с </a:t>
            </a:r>
            <a:r>
              <a:rPr lang="en-US" sz="2800" dirty="0" err="1" smtClean="0">
                <a:solidFill>
                  <a:srgbClr val="1B1B1B"/>
                </a:solidFill>
                <a:latin typeface="Raleway Bold"/>
              </a:rPr>
              <a:t>объёмом</a:t>
            </a:r>
            <a:r>
              <a:rPr lang="en-US" sz="28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800" dirty="0" err="1" smtClean="0">
                <a:solidFill>
                  <a:srgbClr val="1B1B1B"/>
                </a:solidFill>
                <a:latin typeface="Raleway Bold"/>
              </a:rPr>
              <a:t>финансирования</a:t>
            </a:r>
            <a:r>
              <a:rPr lang="en-US" sz="2800" dirty="0" smtClean="0">
                <a:solidFill>
                  <a:srgbClr val="1B1B1B"/>
                </a:solidFill>
                <a:latin typeface="Raleway Bold"/>
              </a:rPr>
              <a:t> 1,5 </a:t>
            </a:r>
            <a:r>
              <a:rPr lang="en-US" sz="2800" dirty="0" err="1" smtClean="0">
                <a:solidFill>
                  <a:srgbClr val="1B1B1B"/>
                </a:solidFill>
                <a:latin typeface="Raleway Bold"/>
              </a:rPr>
              <a:t>млн</a:t>
            </a:r>
            <a:r>
              <a:rPr lang="en-US" sz="2800" dirty="0" smtClean="0">
                <a:solidFill>
                  <a:srgbClr val="1B1B1B"/>
                </a:solidFill>
                <a:latin typeface="Raleway Bold"/>
              </a:rPr>
              <a:t>. </a:t>
            </a:r>
            <a:r>
              <a:rPr lang="en-US" sz="2800" dirty="0" err="1" smtClean="0">
                <a:solidFill>
                  <a:srgbClr val="1B1B1B"/>
                </a:solidFill>
                <a:latin typeface="Raleway Bold"/>
              </a:rPr>
              <a:t>руб</a:t>
            </a:r>
            <a:r>
              <a:rPr lang="en-US" sz="2800" dirty="0" smtClean="0">
                <a:solidFill>
                  <a:srgbClr val="1B1B1B"/>
                </a:solidFill>
                <a:latin typeface="Raleway Bold"/>
              </a:rPr>
              <a:t>./</a:t>
            </a:r>
            <a:r>
              <a:rPr lang="en-US" sz="2800" dirty="0" err="1" smtClean="0">
                <a:solidFill>
                  <a:srgbClr val="1B1B1B"/>
                </a:solidFill>
                <a:latin typeface="Raleway Bold"/>
              </a:rPr>
              <a:t>год</a:t>
            </a:r>
            <a:r>
              <a:rPr lang="en-US" sz="2800" dirty="0" smtClean="0">
                <a:solidFill>
                  <a:srgbClr val="1B1B1B"/>
                </a:solidFill>
                <a:latin typeface="Raleway Bold"/>
              </a:rPr>
              <a:t>)</a:t>
            </a:r>
            <a:endParaRPr lang="ru-RU" sz="2800" dirty="0" smtClean="0">
              <a:solidFill>
                <a:srgbClr val="1B1B1B"/>
              </a:solidFill>
              <a:latin typeface="Raleway Bold"/>
            </a:endParaRPr>
          </a:p>
          <a:p>
            <a:pPr lvl="0" algn="ctr">
              <a:lnSpc>
                <a:spcPts val="3970"/>
              </a:lnSpc>
            </a:pPr>
            <a:endParaRPr lang="en-US" sz="2800" dirty="0">
              <a:solidFill>
                <a:srgbClr val="1B1B1B"/>
              </a:solidFill>
              <a:latin typeface="Raleway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09600" y="2378825"/>
            <a:ext cx="16641994" cy="1537992"/>
            <a:chOff x="0" y="0"/>
            <a:chExt cx="22189326" cy="2050656"/>
          </a:xfrm>
          <a:solidFill>
            <a:srgbClr val="152D95"/>
          </a:solidFill>
        </p:grpSpPr>
        <p:sp>
          <p:nvSpPr>
            <p:cNvPr id="9" name="AutoShape 9"/>
            <p:cNvSpPr/>
            <p:nvPr/>
          </p:nvSpPr>
          <p:spPr>
            <a:xfrm>
              <a:off x="0" y="0"/>
              <a:ext cx="22189326" cy="2050656"/>
            </a:xfrm>
            <a:prstGeom prst="rect">
              <a:avLst/>
            </a:pr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96535"/>
              <a:ext cx="22189326" cy="181948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Проведение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инициативных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исследований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молодыми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учеными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Президентской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программы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исследовательских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проектов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,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реализуемых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ведущими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учеными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, в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том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числе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молодыми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учеными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57200" y="2933700"/>
            <a:ext cx="17373600" cy="2823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970"/>
              </a:lnSpc>
            </a:pPr>
            <a:r>
              <a:rPr lang="en-US" sz="2796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796" dirty="0" err="1">
                <a:solidFill>
                  <a:srgbClr val="2143BA"/>
                </a:solidFill>
                <a:latin typeface="Raleway Bold"/>
              </a:rPr>
              <a:t>По</a:t>
            </a:r>
            <a:r>
              <a:rPr lang="en-US" sz="2796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796" dirty="0" err="1">
                <a:solidFill>
                  <a:srgbClr val="2143BA"/>
                </a:solidFill>
                <a:latin typeface="Raleway Bold"/>
              </a:rPr>
              <a:t>итогам</a:t>
            </a:r>
            <a:r>
              <a:rPr lang="en-US" sz="2796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796" dirty="0" err="1">
                <a:solidFill>
                  <a:srgbClr val="2143BA"/>
                </a:solidFill>
                <a:latin typeface="Raleway Bold"/>
              </a:rPr>
              <a:t>конкурса</a:t>
            </a:r>
            <a:r>
              <a:rPr lang="en-US" sz="2796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796" dirty="0" err="1">
                <a:solidFill>
                  <a:srgbClr val="2143BA"/>
                </a:solidFill>
                <a:latin typeface="Raleway Bold"/>
              </a:rPr>
              <a:t>победителями</a:t>
            </a:r>
            <a:r>
              <a:rPr lang="en-US" sz="2796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796" dirty="0" err="1" smtClean="0">
                <a:solidFill>
                  <a:srgbClr val="2143BA"/>
                </a:solidFill>
                <a:latin typeface="Raleway Bold"/>
              </a:rPr>
              <a:t>стал</a:t>
            </a:r>
            <a:r>
              <a:rPr lang="ru-RU" sz="2796" dirty="0" smtClean="0">
                <a:solidFill>
                  <a:srgbClr val="2143BA"/>
                </a:solidFill>
                <a:latin typeface="Raleway Bold"/>
              </a:rPr>
              <a:t>а 1 </a:t>
            </a:r>
            <a:r>
              <a:rPr lang="en-US" sz="2796" dirty="0" err="1" smtClean="0">
                <a:solidFill>
                  <a:srgbClr val="2143BA"/>
                </a:solidFill>
                <a:latin typeface="Raleway Bold"/>
              </a:rPr>
              <a:t>заявк</a:t>
            </a:r>
            <a:r>
              <a:rPr lang="ru-RU" sz="2796" dirty="0" smtClean="0">
                <a:solidFill>
                  <a:srgbClr val="2143BA"/>
                </a:solidFill>
                <a:latin typeface="Raleway Bold"/>
              </a:rPr>
              <a:t>а:</a:t>
            </a:r>
          </a:p>
          <a:p>
            <a:pPr lvl="0" algn="ctr"/>
            <a:endParaRPr lang="ru-RU" sz="1400" dirty="0" smtClean="0">
              <a:solidFill>
                <a:srgbClr val="2143BA"/>
              </a:solidFill>
              <a:latin typeface="Raleway Bold"/>
            </a:endParaRPr>
          </a:p>
          <a:p>
            <a:pPr lvl="0" algn="ctr"/>
            <a:r>
              <a:rPr lang="ru-RU" sz="2400" dirty="0" smtClean="0">
                <a:solidFill>
                  <a:srgbClr val="2143BA"/>
                </a:solidFill>
                <a:latin typeface="Raleway Bold"/>
              </a:rPr>
              <a:t>проф. </a:t>
            </a:r>
            <a:r>
              <a:rPr lang="ru-RU" sz="2400" dirty="0" err="1" smtClean="0">
                <a:solidFill>
                  <a:srgbClr val="2143BA"/>
                </a:solidFill>
                <a:latin typeface="Raleway Bold"/>
              </a:rPr>
              <a:t>Жарковой</a:t>
            </a:r>
            <a:r>
              <a:rPr lang="ru-RU" sz="2400" dirty="0" smtClean="0">
                <a:solidFill>
                  <a:srgbClr val="2143BA"/>
                </a:solidFill>
                <a:latin typeface="Raleway Bold"/>
              </a:rPr>
              <a:t> И.М.</a:t>
            </a:r>
          </a:p>
          <a:p>
            <a:pPr lvl="0" algn="ctr"/>
            <a:r>
              <a:rPr lang="ru-RU" sz="2400" dirty="0" smtClean="0">
                <a:latin typeface="Raleway Bold"/>
              </a:rPr>
              <a:t>«Разработка научно-практических основ интенсификации процесса производства хлебопекарных заквасок типа 1, I с высокой стабильностью </a:t>
            </a:r>
            <a:r>
              <a:rPr lang="ru-RU" sz="2400" dirty="0" err="1" smtClean="0">
                <a:latin typeface="Raleway Bold"/>
              </a:rPr>
              <a:t>микробиома</a:t>
            </a:r>
            <a:r>
              <a:rPr lang="ru-RU" sz="2400" dirty="0" smtClean="0">
                <a:latin typeface="Raleway Bold"/>
              </a:rPr>
              <a:t> и </a:t>
            </a:r>
            <a:r>
              <a:rPr lang="ru-RU" sz="2400" dirty="0" err="1" smtClean="0">
                <a:latin typeface="Raleway Bold"/>
              </a:rPr>
              <a:t>биотехнологических</a:t>
            </a:r>
            <a:r>
              <a:rPr lang="ru-RU" sz="2400" dirty="0" smtClean="0">
                <a:latin typeface="Raleway Bold"/>
              </a:rPr>
              <a:t> показателей.»</a:t>
            </a:r>
          </a:p>
          <a:p>
            <a:pPr marL="88900" lvl="0" indent="179388">
              <a:lnSpc>
                <a:spcPct val="110000"/>
              </a:lnSpc>
              <a:buClr>
                <a:srgbClr val="3891A7"/>
              </a:buClr>
              <a:buSzPct val="80000"/>
            </a:pPr>
            <a:endParaRPr lang="ru-RU" sz="28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970"/>
              </a:lnSpc>
            </a:pPr>
            <a:endParaRPr lang="en-US" sz="2796" dirty="0" smtClean="0">
              <a:latin typeface="Raleway Bold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40593" y="470028"/>
            <a:ext cx="16560445" cy="93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 spc="-64" dirty="0">
                <a:solidFill>
                  <a:srgbClr val="1B1B1B"/>
                </a:solidFill>
                <a:latin typeface="Arimo Bold"/>
              </a:rPr>
              <a:t>КОНКУРС НА ПОЛУЧЕНИЕ ГРАНТОВ РНФ</a:t>
            </a:r>
          </a:p>
        </p:txBody>
      </p:sp>
      <p:sp>
        <p:nvSpPr>
          <p:cNvPr id="3" name="AutoShape 3"/>
          <p:cNvSpPr/>
          <p:nvPr/>
        </p:nvSpPr>
        <p:spPr>
          <a:xfrm rot="-5402549" flipV="1">
            <a:off x="9137672" y="-1955755"/>
            <a:ext cx="12656" cy="17068796"/>
          </a:xfrm>
          <a:prstGeom prst="line">
            <a:avLst/>
          </a:prstGeom>
          <a:ln w="28575" cap="rnd">
            <a:solidFill>
              <a:srgbClr val="152D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685800" y="2400300"/>
            <a:ext cx="1666818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Поданы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6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заяв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о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к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с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объёмом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финансирования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до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1,5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млн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.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руб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./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год</a:t>
            </a:r>
            <a:endParaRPr lang="en-US" sz="2900" dirty="0">
              <a:solidFill>
                <a:srgbClr val="1B1B1B"/>
              </a:solidFill>
              <a:latin typeface="Ralewa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09800" y="4991100"/>
            <a:ext cx="138684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Подано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1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заявк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а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с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объемом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финансирования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от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4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до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7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млн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.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руб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./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год</a:t>
            </a:r>
            <a:endParaRPr lang="en-US" sz="2900" dirty="0">
              <a:solidFill>
                <a:srgbClr val="1B1B1B"/>
              </a:solidFill>
              <a:latin typeface="Raleway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53457" y="5448300"/>
            <a:ext cx="6381087" cy="993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0"/>
              </a:lnSpc>
              <a:spcBef>
                <a:spcPct val="0"/>
              </a:spcBef>
            </a:pPr>
            <a:r>
              <a:rPr lang="en-US" sz="2796" u="none" dirty="0">
                <a:solidFill>
                  <a:srgbClr val="2143BA"/>
                </a:solidFill>
                <a:latin typeface="Raleway Bold Italics"/>
              </a:rPr>
              <a:t>К </a:t>
            </a:r>
            <a:r>
              <a:rPr lang="en-US" sz="2796" u="none" dirty="0" err="1">
                <a:solidFill>
                  <a:srgbClr val="2143BA"/>
                </a:solidFill>
                <a:latin typeface="Raleway Bold Italics"/>
              </a:rPr>
              <a:t>сожалению</a:t>
            </a:r>
            <a:r>
              <a:rPr lang="en-US" sz="2796" u="none" dirty="0">
                <a:solidFill>
                  <a:srgbClr val="2143BA"/>
                </a:solidFill>
                <a:latin typeface="Raleway Bold Italics"/>
              </a:rPr>
              <a:t>, </a:t>
            </a:r>
            <a:r>
              <a:rPr lang="en-US" sz="2796" u="none" dirty="0" err="1">
                <a:solidFill>
                  <a:srgbClr val="2143BA"/>
                </a:solidFill>
                <a:latin typeface="Raleway Bold Italics"/>
              </a:rPr>
              <a:t>победителей</a:t>
            </a:r>
            <a:r>
              <a:rPr lang="en-US" sz="2796" u="none" dirty="0">
                <a:solidFill>
                  <a:srgbClr val="2143BA"/>
                </a:solidFill>
                <a:latin typeface="Raleway Bold Italics"/>
              </a:rPr>
              <a:t> в </a:t>
            </a:r>
            <a:r>
              <a:rPr lang="en-US" sz="2796" u="none" dirty="0" err="1">
                <a:solidFill>
                  <a:srgbClr val="2143BA"/>
                </a:solidFill>
                <a:latin typeface="Raleway Bold Italics"/>
              </a:rPr>
              <a:t>текущем</a:t>
            </a:r>
            <a:r>
              <a:rPr lang="en-US" sz="2796" u="none" dirty="0">
                <a:solidFill>
                  <a:srgbClr val="2143BA"/>
                </a:solidFill>
                <a:latin typeface="Raleway Bold Italics"/>
              </a:rPr>
              <a:t> </a:t>
            </a:r>
            <a:r>
              <a:rPr lang="en-US" sz="2796" u="none" dirty="0" err="1">
                <a:solidFill>
                  <a:srgbClr val="2143BA"/>
                </a:solidFill>
                <a:latin typeface="Raleway Bold Italics"/>
              </a:rPr>
              <a:t>году</a:t>
            </a:r>
            <a:r>
              <a:rPr lang="en-US" sz="2796" u="none" dirty="0">
                <a:solidFill>
                  <a:srgbClr val="2143BA"/>
                </a:solidFill>
                <a:latin typeface="Raleway Bold Italics"/>
              </a:rPr>
              <a:t> </a:t>
            </a:r>
            <a:r>
              <a:rPr lang="en-US" sz="2796" u="none" dirty="0" err="1">
                <a:solidFill>
                  <a:srgbClr val="2143BA"/>
                </a:solidFill>
                <a:latin typeface="Raleway Bold Italics"/>
              </a:rPr>
              <a:t>не</a:t>
            </a:r>
            <a:r>
              <a:rPr lang="en-US" sz="2796" u="none" dirty="0">
                <a:solidFill>
                  <a:srgbClr val="2143BA"/>
                </a:solidFill>
                <a:latin typeface="Raleway Bold Italics"/>
              </a:rPr>
              <a:t> </a:t>
            </a:r>
            <a:r>
              <a:rPr lang="en-US" sz="2796" u="none" dirty="0" err="1">
                <a:solidFill>
                  <a:srgbClr val="2143BA"/>
                </a:solidFill>
                <a:latin typeface="Raleway Bold Italics"/>
              </a:rPr>
              <a:t>было</a:t>
            </a:r>
            <a:endParaRPr lang="en-US" sz="2796" u="none" dirty="0">
              <a:solidFill>
                <a:srgbClr val="2143BA"/>
              </a:solidFill>
              <a:latin typeface="Raleway Bold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05413" y="1408559"/>
            <a:ext cx="16641994" cy="1080792"/>
            <a:chOff x="0" y="0"/>
            <a:chExt cx="22189326" cy="1441056"/>
          </a:xfrm>
          <a:solidFill>
            <a:srgbClr val="152D95"/>
          </a:solidFill>
        </p:grpSpPr>
        <p:sp>
          <p:nvSpPr>
            <p:cNvPr id="9" name="AutoShape 9"/>
            <p:cNvSpPr/>
            <p:nvPr/>
          </p:nvSpPr>
          <p:spPr>
            <a:xfrm>
              <a:off x="0" y="0"/>
              <a:ext cx="22189326" cy="1441056"/>
            </a:xfrm>
            <a:prstGeom prst="rect">
              <a:avLst/>
            </a:pr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96535"/>
              <a:ext cx="22189326" cy="120988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«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Проведение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фундаментальных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научных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исследований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и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поисковых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научных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исследований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малыми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отдельными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научными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799" spc="-27" dirty="0" err="1">
                  <a:solidFill>
                    <a:srgbClr val="FFFFFF"/>
                  </a:solidFill>
                  <a:latin typeface="Raleway Bold"/>
                </a:rPr>
                <a:t>группами</a:t>
              </a: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».</a:t>
              </a: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823003" y="6819900"/>
            <a:ext cx="16641994" cy="1080792"/>
            <a:chOff x="0" y="0"/>
            <a:chExt cx="22189326" cy="1441056"/>
          </a:xfrm>
          <a:solidFill>
            <a:srgbClr val="152D95"/>
          </a:solidFill>
        </p:grpSpPr>
        <p:sp>
          <p:nvSpPr>
            <p:cNvPr id="12" name="AutoShape 9"/>
            <p:cNvSpPr/>
            <p:nvPr/>
          </p:nvSpPr>
          <p:spPr>
            <a:xfrm>
              <a:off x="0" y="0"/>
              <a:ext cx="22189326" cy="1441056"/>
            </a:xfrm>
            <a:prstGeom prst="rect">
              <a:avLst/>
            </a:prstGeom>
            <a:grpFill/>
          </p:spPr>
        </p:sp>
        <p:sp>
          <p:nvSpPr>
            <p:cNvPr id="13" name="TextBox 10"/>
            <p:cNvSpPr txBox="1"/>
            <p:nvPr/>
          </p:nvSpPr>
          <p:spPr>
            <a:xfrm>
              <a:off x="0" y="96535"/>
              <a:ext cx="22189326" cy="123110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ru-RU" sz="2799" spc="-27" dirty="0" smtClean="0">
                  <a:solidFill>
                    <a:srgbClr val="FFFFFF"/>
                  </a:solidFill>
                  <a:latin typeface="Raleway Bold"/>
                </a:rPr>
                <a:t>«Проведение фундаментальных научных исследований и поисковых научных исследований малыми отдельными научными группами» (региональный конкурс)</a:t>
              </a:r>
              <a:r>
                <a:rPr lang="en-US" sz="2799" spc="-27" dirty="0" smtClean="0">
                  <a:solidFill>
                    <a:srgbClr val="FFFFFF"/>
                  </a:solidFill>
                  <a:latin typeface="Raleway Bold"/>
                </a:rPr>
                <a:t>».</a:t>
              </a:r>
              <a:endParaRPr lang="en-US" sz="2799" spc="-27" dirty="0">
                <a:solidFill>
                  <a:srgbClr val="FFFFFF"/>
                </a:solidFill>
                <a:latin typeface="Raleway Bold"/>
              </a:endParaRPr>
            </a:p>
          </p:txBody>
        </p:sp>
      </p:grpSp>
      <p:sp>
        <p:nvSpPr>
          <p:cNvPr id="14" name="TextBox 4"/>
          <p:cNvSpPr txBox="1"/>
          <p:nvPr/>
        </p:nvSpPr>
        <p:spPr>
          <a:xfrm>
            <a:off x="809906" y="7962900"/>
            <a:ext cx="1666818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Поданы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6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заяв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о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к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с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объёмом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финансирования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до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1,5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млн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.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руб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./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год</a:t>
            </a:r>
            <a:endParaRPr lang="en-US" sz="2900" dirty="0">
              <a:solidFill>
                <a:srgbClr val="1B1B1B"/>
              </a:solidFill>
              <a:latin typeface="Raleway Bold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809906" y="8572500"/>
            <a:ext cx="16668187" cy="483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Поданы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5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заяв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о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к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с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объёмом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>
                <a:solidFill>
                  <a:srgbClr val="1B1B1B"/>
                </a:solidFill>
                <a:latin typeface="Raleway Bold"/>
              </a:rPr>
              <a:t>финансирования</a:t>
            </a:r>
            <a:r>
              <a:rPr lang="en-US" sz="29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от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ru-RU" sz="2900" dirty="0" smtClean="0">
                <a:solidFill>
                  <a:srgbClr val="1B1B1B"/>
                </a:solidFill>
                <a:latin typeface="Raleway Bold"/>
              </a:rPr>
              <a:t>4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до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 7 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млн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. 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руб</a:t>
            </a:r>
            <a:r>
              <a:rPr lang="en-US" sz="2900" dirty="0" smtClean="0">
                <a:solidFill>
                  <a:srgbClr val="1B1B1B"/>
                </a:solidFill>
                <a:latin typeface="Raleway Bold"/>
              </a:rPr>
              <a:t>./</a:t>
            </a:r>
            <a:r>
              <a:rPr lang="en-US" sz="2900" dirty="0" err="1" smtClean="0">
                <a:solidFill>
                  <a:srgbClr val="1B1B1B"/>
                </a:solidFill>
                <a:latin typeface="Raleway Bold"/>
              </a:rPr>
              <a:t>год</a:t>
            </a:r>
            <a:endParaRPr lang="en-US" sz="2900" dirty="0">
              <a:solidFill>
                <a:srgbClr val="1B1B1B"/>
              </a:solidFill>
              <a:latin typeface="Raleway Bold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5953456" y="9159104"/>
            <a:ext cx="6381087" cy="480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0"/>
              </a:lnSpc>
              <a:spcBef>
                <a:spcPct val="0"/>
              </a:spcBef>
            </a:pPr>
            <a:r>
              <a:rPr lang="ru-RU" sz="2796" dirty="0" smtClean="0">
                <a:solidFill>
                  <a:srgbClr val="2143BA"/>
                </a:solidFill>
                <a:latin typeface="Raleway Bold Italics"/>
              </a:rPr>
              <a:t>З</a:t>
            </a:r>
            <a:r>
              <a:rPr lang="ru-RU" sz="2796" u="none" dirty="0" smtClean="0">
                <a:solidFill>
                  <a:srgbClr val="2143BA"/>
                </a:solidFill>
                <a:latin typeface="Raleway Bold Italics"/>
              </a:rPr>
              <a:t>аявки находятся на рассмотрении </a:t>
            </a:r>
            <a:endParaRPr lang="en-US" sz="2796" u="none" dirty="0">
              <a:solidFill>
                <a:srgbClr val="2143BA"/>
              </a:solidFill>
              <a:latin typeface="Raleway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495300"/>
            <a:ext cx="16383000" cy="3467100"/>
          </a:xfrm>
          <a:prstGeom prst="rect">
            <a:avLst/>
          </a:prstGeom>
          <a:solidFill>
            <a:srgbClr val="152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6515100"/>
            <a:ext cx="16383000" cy="3467100"/>
          </a:xfrm>
          <a:prstGeom prst="rect">
            <a:avLst/>
          </a:prstGeom>
          <a:solidFill>
            <a:srgbClr val="214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2"/>
          <p:cNvSpPr txBox="1"/>
          <p:nvPr/>
        </p:nvSpPr>
        <p:spPr>
          <a:xfrm>
            <a:off x="1697320" y="4133850"/>
            <a:ext cx="14893360" cy="192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5400" spc="-65" dirty="0" err="1">
                <a:solidFill>
                  <a:srgbClr val="1B1B1B"/>
                </a:solidFill>
                <a:latin typeface="Arimo Bold"/>
              </a:rPr>
              <a:t>Победители</a:t>
            </a:r>
            <a:r>
              <a:rPr lang="en-US" sz="5400" spc="-65" dirty="0">
                <a:solidFill>
                  <a:srgbClr val="1B1B1B"/>
                </a:solidFill>
                <a:latin typeface="Arimo Bold"/>
              </a:rPr>
              <a:t> </a:t>
            </a:r>
            <a:r>
              <a:rPr lang="en-US" sz="5400" spc="-65" dirty="0" err="1">
                <a:solidFill>
                  <a:srgbClr val="1B1B1B"/>
                </a:solidFill>
                <a:latin typeface="Arimo Bold"/>
              </a:rPr>
              <a:t>премии</a:t>
            </a:r>
            <a:r>
              <a:rPr lang="en-US" sz="5400" spc="-65" dirty="0">
                <a:solidFill>
                  <a:srgbClr val="1B1B1B"/>
                </a:solidFill>
                <a:latin typeface="Arimo Bold"/>
              </a:rPr>
              <a:t> </a:t>
            </a:r>
            <a:r>
              <a:rPr lang="en-US" sz="5400" spc="-65" dirty="0" err="1">
                <a:solidFill>
                  <a:srgbClr val="1B1B1B"/>
                </a:solidFill>
                <a:latin typeface="Arimo Bold"/>
              </a:rPr>
              <a:t>Правительства</a:t>
            </a:r>
            <a:r>
              <a:rPr lang="en-US" sz="5400" spc="-65" dirty="0">
                <a:solidFill>
                  <a:srgbClr val="1B1B1B"/>
                </a:solidFill>
                <a:latin typeface="Arimo Bold"/>
              </a:rPr>
              <a:t> </a:t>
            </a:r>
            <a:r>
              <a:rPr lang="en-US" sz="5400" spc="-65" dirty="0" err="1">
                <a:solidFill>
                  <a:srgbClr val="1B1B1B"/>
                </a:solidFill>
                <a:latin typeface="Arimo Bold"/>
              </a:rPr>
              <a:t>Воронежской</a:t>
            </a:r>
            <a:r>
              <a:rPr lang="en-US" sz="5400" spc="-65" dirty="0">
                <a:solidFill>
                  <a:srgbClr val="1B1B1B"/>
                </a:solidFill>
                <a:latin typeface="Arimo Bold"/>
              </a:rPr>
              <a:t> </a:t>
            </a:r>
            <a:r>
              <a:rPr lang="en-US" sz="5400" spc="-65" dirty="0" err="1">
                <a:solidFill>
                  <a:srgbClr val="1B1B1B"/>
                </a:solidFill>
                <a:latin typeface="Arimo Bold"/>
              </a:rPr>
              <a:t>области</a:t>
            </a:r>
            <a:r>
              <a:rPr lang="en-US" sz="5400" spc="-65" dirty="0">
                <a:solidFill>
                  <a:srgbClr val="1B1B1B"/>
                </a:solidFill>
                <a:latin typeface="Arimo Bold"/>
              </a:rPr>
              <a:t> 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762000" y="7222728"/>
            <a:ext cx="164592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Raleway Bold"/>
              </a:rPr>
              <a:t>Среди молодых ученых Воронежской области: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Raleway Bold"/>
              </a:rPr>
              <a:t>Ассистент кафедры машин и аппаратов пищевых производств </a:t>
            </a:r>
            <a:r>
              <a:rPr lang="ru-RU" sz="3200" dirty="0" smtClean="0">
                <a:solidFill>
                  <a:srgbClr val="86FFFF"/>
                </a:solidFill>
                <a:latin typeface="Raleway Bold"/>
              </a:rPr>
              <a:t>Алексей Бубнов</a:t>
            </a:r>
            <a:r>
              <a:rPr lang="ru-RU" sz="3200" dirty="0" smtClean="0">
                <a:solidFill>
                  <a:schemeClr val="bg1"/>
                </a:solidFill>
                <a:latin typeface="Raleway Bold"/>
              </a:rPr>
              <a:t>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Raleway Bold"/>
              </a:rPr>
              <a:t>за монографию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ru-RU" sz="3200" i="1" dirty="0" smtClean="0">
                <a:solidFill>
                  <a:srgbClr val="86FFFF"/>
                </a:solidFill>
                <a:latin typeface="Raleway Bold"/>
              </a:rPr>
              <a:t>"Научно-практические основы комплексной переработки свекловичного жома"</a:t>
            </a:r>
            <a:endParaRPr lang="en-US" sz="3200" i="1" dirty="0">
              <a:solidFill>
                <a:srgbClr val="86FFFF"/>
              </a:solidFill>
              <a:latin typeface="Raleway Bold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914400" y="647700"/>
            <a:ext cx="164592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Raleway Bold"/>
              </a:rPr>
              <a:t>Среди ведущих ученых Воронежской области: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Raleway Bold"/>
              </a:rPr>
              <a:t>доктор технических наук, доцент, профессор кафедры машин и аппаратов пищевых производств </a:t>
            </a:r>
            <a:r>
              <a:rPr lang="ru-RU" sz="3200" dirty="0" smtClean="0">
                <a:solidFill>
                  <a:srgbClr val="86FFFF"/>
                </a:solidFill>
                <a:latin typeface="Raleway Bold"/>
              </a:rPr>
              <a:t>Сергей Шахов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Raleway Bold"/>
              </a:rPr>
              <a:t>за научную работу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ru-RU" sz="3200" i="1" dirty="0" smtClean="0">
                <a:solidFill>
                  <a:srgbClr val="86FFFF"/>
                </a:solidFill>
                <a:latin typeface="Raleway Bold"/>
              </a:rPr>
              <a:t>"Развитие системы процессов переработки и хранения сельскохозяйственной продукции с использованием </a:t>
            </a:r>
            <a:r>
              <a:rPr lang="ru-RU" sz="3200" i="1" dirty="0" err="1" smtClean="0">
                <a:solidFill>
                  <a:srgbClr val="86FFFF"/>
                </a:solidFill>
                <a:latin typeface="Raleway Bold"/>
              </a:rPr>
              <a:t>вакуум-сублимационного</a:t>
            </a:r>
            <a:r>
              <a:rPr lang="ru-RU" sz="3200" i="1" dirty="0" smtClean="0">
                <a:solidFill>
                  <a:srgbClr val="86FFFF"/>
                </a:solidFill>
                <a:latin typeface="Raleway Bold"/>
              </a:rPr>
              <a:t> обезвоживания"</a:t>
            </a:r>
            <a:endParaRPr lang="en-US" sz="3200" i="1" dirty="0" smtClean="0">
              <a:solidFill>
                <a:srgbClr val="86FFFF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95396" y="360898"/>
            <a:ext cx="6958945" cy="3579459"/>
            <a:chOff x="0" y="0"/>
            <a:chExt cx="9278593" cy="4772612"/>
          </a:xfrm>
          <a:solidFill>
            <a:srgbClr val="2143BA"/>
          </a:solidFill>
        </p:grpSpPr>
        <p:sp>
          <p:nvSpPr>
            <p:cNvPr id="3" name="AutoShape 4"/>
            <p:cNvSpPr/>
            <p:nvPr/>
          </p:nvSpPr>
          <p:spPr>
            <a:xfrm>
              <a:off x="0" y="0"/>
              <a:ext cx="9278593" cy="4772612"/>
            </a:xfrm>
            <a:prstGeom prst="rect">
              <a:avLst/>
            </a:prstGeom>
            <a:grpFill/>
          </p:spPr>
        </p:sp>
        <p:sp>
          <p:nvSpPr>
            <p:cNvPr id="4" name="TextBox 5"/>
            <p:cNvSpPr txBox="1"/>
            <p:nvPr/>
          </p:nvSpPr>
          <p:spPr>
            <a:xfrm>
              <a:off x="120539" y="1093603"/>
              <a:ext cx="9042400" cy="261610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123"/>
                </a:lnSpc>
              </a:pPr>
              <a:r>
                <a:rPr lang="ru-RU" sz="4657" dirty="0" smtClean="0">
                  <a:solidFill>
                    <a:srgbClr val="FFFFFF"/>
                  </a:solidFill>
                  <a:latin typeface="Raleway Bold"/>
                </a:rPr>
                <a:t>Ежегодный межвузовский конкурс «Кубок инноваций»</a:t>
              </a:r>
              <a:endParaRPr lang="en-US" sz="4657" dirty="0">
                <a:solidFill>
                  <a:srgbClr val="FFFFFF"/>
                </a:solidFill>
                <a:latin typeface="Raleway Bold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610600" y="17145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3A67E6"/>
                </a:solidFill>
                <a:latin typeface="Arimo Bold"/>
              </a:rPr>
              <a:t>В 2023 г. подано 5 заявок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900" y="4533900"/>
            <a:ext cx="1607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A67E6"/>
                </a:solidFill>
                <a:latin typeface="Arimo Bold"/>
              </a:rPr>
              <a:t>По итогам конкурса призером стал проект </a:t>
            </a:r>
            <a:r>
              <a:rPr lang="ru-RU" sz="3600" dirty="0" smtClean="0">
                <a:solidFill>
                  <a:srgbClr val="152D95"/>
                </a:solidFill>
                <a:latin typeface="Arimo Bold"/>
              </a:rPr>
              <a:t>проф. Фроловой Л.Н.</a:t>
            </a:r>
          </a:p>
          <a:p>
            <a:endParaRPr lang="ru-RU" sz="3600" dirty="0" smtClean="0">
              <a:solidFill>
                <a:srgbClr val="4D2EB2"/>
              </a:solidFill>
              <a:latin typeface="Arimo Bold"/>
            </a:endParaRPr>
          </a:p>
          <a:p>
            <a:r>
              <a:rPr lang="ru-RU" sz="3600" dirty="0" smtClean="0">
                <a:latin typeface="Raleway Bold"/>
              </a:rPr>
              <a:t>«Разработка энергосберегающих технологий снижения экологической нагрузки промышленных предприятий внедрением тепловых насосов в системах замещения </a:t>
            </a:r>
            <a:r>
              <a:rPr lang="ru-RU" sz="3600" dirty="0" err="1" smtClean="0">
                <a:latin typeface="Raleway Bold"/>
              </a:rPr>
              <a:t>невозобновляемых</a:t>
            </a:r>
            <a:r>
              <a:rPr lang="ru-RU" sz="3600" dirty="0" smtClean="0">
                <a:latin typeface="Raleway Bold"/>
              </a:rPr>
              <a:t> источников энергии»</a:t>
            </a:r>
          </a:p>
        </p:txBody>
      </p:sp>
      <p:grpSp>
        <p:nvGrpSpPr>
          <p:cNvPr id="7" name="Group 27"/>
          <p:cNvGrpSpPr/>
          <p:nvPr/>
        </p:nvGrpSpPr>
        <p:grpSpPr>
          <a:xfrm>
            <a:off x="8077200" y="1866900"/>
            <a:ext cx="507024" cy="409371"/>
            <a:chOff x="0" y="0"/>
            <a:chExt cx="6350000" cy="5126990"/>
          </a:xfrm>
          <a:solidFill>
            <a:srgbClr val="2143BA"/>
          </a:solidFill>
        </p:grpSpPr>
        <p:sp>
          <p:nvSpPr>
            <p:cNvPr id="8" name="Freeform 2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27"/>
          <p:cNvGrpSpPr/>
          <p:nvPr/>
        </p:nvGrpSpPr>
        <p:grpSpPr>
          <a:xfrm>
            <a:off x="609600" y="4657929"/>
            <a:ext cx="507024" cy="409371"/>
            <a:chOff x="0" y="0"/>
            <a:chExt cx="6350000" cy="5126990"/>
          </a:xfrm>
          <a:solidFill>
            <a:srgbClr val="2143BA"/>
          </a:solidFill>
        </p:grpSpPr>
        <p:sp>
          <p:nvSpPr>
            <p:cNvPr id="10" name="Freeform 2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AutoShape 13"/>
          <p:cNvSpPr/>
          <p:nvPr/>
        </p:nvSpPr>
        <p:spPr>
          <a:xfrm>
            <a:off x="8077200" y="3924300"/>
            <a:ext cx="9144000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3"/>
          <p:cNvSpPr/>
          <p:nvPr/>
        </p:nvSpPr>
        <p:spPr>
          <a:xfrm>
            <a:off x="1143000" y="8420100"/>
            <a:ext cx="16383000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0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5"/>
          <p:cNvSpPr/>
          <p:nvPr/>
        </p:nvSpPr>
        <p:spPr>
          <a:xfrm>
            <a:off x="0" y="0"/>
            <a:ext cx="6172199" cy="10287000"/>
          </a:xfrm>
          <a:prstGeom prst="rect">
            <a:avLst/>
          </a:prstGeom>
          <a:solidFill>
            <a:srgbClr val="2143BA"/>
          </a:solidFill>
        </p:spPr>
      </p:sp>
      <p:sp>
        <p:nvSpPr>
          <p:cNvPr id="2" name="TextBox 2"/>
          <p:cNvSpPr txBox="1"/>
          <p:nvPr/>
        </p:nvSpPr>
        <p:spPr>
          <a:xfrm>
            <a:off x="381000" y="2905125"/>
            <a:ext cx="5640059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75"/>
              </a:lnSpc>
            </a:pPr>
            <a:r>
              <a:rPr lang="en-US" sz="5250" spc="-52" dirty="0">
                <a:solidFill>
                  <a:schemeClr val="bg1"/>
                </a:solidFill>
                <a:latin typeface="Arimo Bold"/>
              </a:rPr>
              <a:t>ГРАНТЫ, </a:t>
            </a:r>
          </a:p>
          <a:p>
            <a:pPr>
              <a:lnSpc>
                <a:spcPts val="5775"/>
              </a:lnSpc>
            </a:pPr>
            <a:r>
              <a:rPr lang="en-US" sz="5250" spc="-52" dirty="0">
                <a:solidFill>
                  <a:schemeClr val="bg1"/>
                </a:solidFill>
                <a:latin typeface="Arimo Bold"/>
              </a:rPr>
              <a:t>ВЫПОЛНЯЕМЫЕ В </a:t>
            </a:r>
            <a:r>
              <a:rPr lang="en-US" sz="5250" spc="-52" dirty="0" smtClean="0">
                <a:solidFill>
                  <a:schemeClr val="bg1"/>
                </a:solidFill>
                <a:latin typeface="Arimo Bold"/>
              </a:rPr>
              <a:t>202</a:t>
            </a:r>
            <a:r>
              <a:rPr lang="ru-RU" sz="5250" spc="-52" dirty="0" smtClean="0">
                <a:solidFill>
                  <a:schemeClr val="bg1"/>
                </a:solidFill>
                <a:latin typeface="Arimo Bold"/>
              </a:rPr>
              <a:t>3</a:t>
            </a:r>
            <a:r>
              <a:rPr lang="en-US" sz="5250" spc="-52" dirty="0" smtClean="0">
                <a:solidFill>
                  <a:schemeClr val="bg1"/>
                </a:solidFill>
                <a:latin typeface="Arimo Bold"/>
              </a:rPr>
              <a:t> </a:t>
            </a:r>
            <a:r>
              <a:rPr lang="en-US" sz="5250" spc="-52" dirty="0">
                <a:solidFill>
                  <a:schemeClr val="bg1"/>
                </a:solidFill>
                <a:latin typeface="Arimo Bold"/>
              </a:rPr>
              <a:t>ГОДУ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53200" y="2171700"/>
            <a:ext cx="10647315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3"/>
              </a:lnSpc>
            </a:pPr>
            <a:r>
              <a:rPr lang="en-US" sz="2572" u="sng" dirty="0" err="1">
                <a:solidFill>
                  <a:srgbClr val="152D95"/>
                </a:solidFill>
                <a:latin typeface="Raleway Bold"/>
              </a:rPr>
              <a:t>Руководитель</a:t>
            </a:r>
            <a:r>
              <a:rPr lang="en-US" sz="2572" u="sng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572" u="sng" dirty="0" err="1">
                <a:solidFill>
                  <a:srgbClr val="152D95"/>
                </a:solidFill>
                <a:latin typeface="Raleway Bold"/>
              </a:rPr>
              <a:t>проф</a:t>
            </a:r>
            <a:r>
              <a:rPr lang="en-US" sz="2572" u="sng" dirty="0">
                <a:solidFill>
                  <a:srgbClr val="152D95"/>
                </a:solidFill>
                <a:latin typeface="Raleway Bold"/>
              </a:rPr>
              <a:t>. </a:t>
            </a:r>
            <a:r>
              <a:rPr lang="en-US" sz="2572" u="sng" dirty="0" err="1">
                <a:solidFill>
                  <a:srgbClr val="152D95"/>
                </a:solidFill>
                <a:latin typeface="Raleway Bold"/>
              </a:rPr>
              <a:t>Попов</a:t>
            </a:r>
            <a:r>
              <a:rPr lang="en-US" sz="2572" u="sng" dirty="0">
                <a:solidFill>
                  <a:srgbClr val="152D95"/>
                </a:solidFill>
                <a:latin typeface="Raleway Bold"/>
              </a:rPr>
              <a:t> В.Н</a:t>
            </a:r>
            <a:r>
              <a:rPr lang="en-US" sz="2572" u="sng" dirty="0" smtClean="0">
                <a:solidFill>
                  <a:srgbClr val="152D95"/>
                </a:solidFill>
                <a:latin typeface="Raleway Bold"/>
              </a:rPr>
              <a:t>.</a:t>
            </a:r>
            <a:r>
              <a:rPr lang="ru-RU" sz="2572" u="sng" dirty="0" smtClean="0">
                <a:solidFill>
                  <a:srgbClr val="152D95"/>
                </a:solidFill>
                <a:latin typeface="Raleway Bold"/>
              </a:rPr>
              <a:t>/ проф.Корнеева О.С.</a:t>
            </a:r>
          </a:p>
          <a:p>
            <a:pPr algn="just">
              <a:lnSpc>
                <a:spcPts val="3653"/>
              </a:lnSpc>
            </a:pPr>
            <a:r>
              <a:rPr lang="en-US" sz="2572" dirty="0" smtClean="0">
                <a:solidFill>
                  <a:srgbClr val="152D95"/>
                </a:solidFill>
                <a:latin typeface="Raleway Bold"/>
              </a:rPr>
              <a:t> </a:t>
            </a:r>
            <a:r>
              <a:rPr lang="ru-RU" sz="2572" dirty="0" smtClean="0">
                <a:solidFill>
                  <a:srgbClr val="1B1B1B"/>
                </a:solidFill>
                <a:latin typeface="Raleway Bold"/>
              </a:rPr>
              <a:t>«</a:t>
            </a:r>
            <a:r>
              <a:rPr lang="en-US" sz="2572" dirty="0" err="1" smtClean="0">
                <a:solidFill>
                  <a:srgbClr val="1B1B1B"/>
                </a:solidFill>
                <a:latin typeface="Raleway Bold"/>
              </a:rPr>
              <a:t>Исследование</a:t>
            </a:r>
            <a:r>
              <a:rPr lang="en-US" sz="2572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влияния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нутриентов-метаболитов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углеводного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,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липидного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и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белкового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обмена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и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различных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токсинов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на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микробиом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кишечника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человека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и </a:t>
            </a:r>
            <a:r>
              <a:rPr lang="en-US" sz="2572" dirty="0" err="1">
                <a:solidFill>
                  <a:srgbClr val="1B1B1B"/>
                </a:solidFill>
                <a:latin typeface="Raleway Bold"/>
              </a:rPr>
              <a:t>сельскохозяйственных</a:t>
            </a:r>
            <a:r>
              <a:rPr lang="en-US" sz="2572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572" dirty="0" err="1" smtClean="0">
                <a:solidFill>
                  <a:srgbClr val="1B1B1B"/>
                </a:solidFill>
                <a:latin typeface="Raleway Bold"/>
              </a:rPr>
              <a:t>животных</a:t>
            </a:r>
            <a:r>
              <a:rPr lang="ru-RU" sz="2572" dirty="0" smtClean="0">
                <a:solidFill>
                  <a:srgbClr val="1B1B1B"/>
                </a:solidFill>
                <a:latin typeface="Raleway Bold"/>
              </a:rPr>
              <a:t>»</a:t>
            </a:r>
            <a:r>
              <a:rPr lang="en-US" sz="2572" dirty="0" smtClean="0">
                <a:solidFill>
                  <a:srgbClr val="1B1B1B"/>
                </a:solidFill>
                <a:latin typeface="Raleway Bold"/>
              </a:rPr>
              <a:t> </a:t>
            </a:r>
            <a:endParaRPr lang="en-US" sz="2572" dirty="0">
              <a:solidFill>
                <a:srgbClr val="1B1B1B"/>
              </a:solidFill>
              <a:latin typeface="Raleway Bold"/>
            </a:endParaRPr>
          </a:p>
          <a:p>
            <a:pPr marL="0" lvl="0" indent="0" algn="ctr">
              <a:lnSpc>
                <a:spcPts val="3653"/>
              </a:lnSpc>
            </a:pPr>
            <a:r>
              <a:rPr lang="en-US" sz="2572" dirty="0">
                <a:solidFill>
                  <a:srgbClr val="3A67E6"/>
                </a:solidFill>
                <a:latin typeface="Raleway Bold"/>
              </a:rPr>
              <a:t>С </a:t>
            </a:r>
            <a:r>
              <a:rPr lang="en-US" sz="2572" dirty="0" err="1">
                <a:solidFill>
                  <a:srgbClr val="3A67E6"/>
                </a:solidFill>
                <a:latin typeface="Raleway Bold"/>
              </a:rPr>
              <a:t>объем</a:t>
            </a:r>
            <a:r>
              <a:rPr lang="en-US" sz="2572" dirty="0">
                <a:solidFill>
                  <a:srgbClr val="3A67E6"/>
                </a:solidFill>
                <a:latin typeface="Raleway Bold"/>
              </a:rPr>
              <a:t> </a:t>
            </a:r>
            <a:r>
              <a:rPr lang="en-US" sz="2572" dirty="0" err="1">
                <a:solidFill>
                  <a:srgbClr val="3A67E6"/>
                </a:solidFill>
                <a:latin typeface="Raleway Bold"/>
              </a:rPr>
              <a:t>финансирования</a:t>
            </a:r>
            <a:r>
              <a:rPr lang="en-US" sz="2572" dirty="0">
                <a:solidFill>
                  <a:srgbClr val="3A67E6"/>
                </a:solidFill>
                <a:latin typeface="Raleway Bold"/>
              </a:rPr>
              <a:t> - </a:t>
            </a:r>
            <a:r>
              <a:rPr lang="ru-RU" sz="2572" dirty="0" smtClean="0">
                <a:solidFill>
                  <a:srgbClr val="3A67E6"/>
                </a:solidFill>
                <a:latin typeface="Raleway Bold"/>
              </a:rPr>
              <a:t>37</a:t>
            </a:r>
            <a:r>
              <a:rPr lang="en-US" sz="2572" dirty="0" smtClean="0">
                <a:solidFill>
                  <a:srgbClr val="3A67E6"/>
                </a:solidFill>
                <a:latin typeface="Raleway Bold"/>
              </a:rPr>
              <a:t> </a:t>
            </a:r>
            <a:r>
              <a:rPr lang="ru-RU" sz="2572" dirty="0" smtClean="0">
                <a:solidFill>
                  <a:srgbClr val="3A67E6"/>
                </a:solidFill>
                <a:latin typeface="Raleway Bold"/>
              </a:rPr>
              <a:t>243</a:t>
            </a:r>
            <a:r>
              <a:rPr lang="en-US" sz="2572" dirty="0" smtClean="0">
                <a:solidFill>
                  <a:srgbClr val="3A67E6"/>
                </a:solidFill>
                <a:latin typeface="Raleway Bold"/>
              </a:rPr>
              <a:t>,00 </a:t>
            </a:r>
            <a:r>
              <a:rPr lang="en-US" sz="2572" dirty="0" err="1">
                <a:solidFill>
                  <a:srgbClr val="3A67E6"/>
                </a:solidFill>
                <a:latin typeface="Raleway Bold"/>
              </a:rPr>
              <a:t>тыс</a:t>
            </a:r>
            <a:r>
              <a:rPr lang="en-US" sz="2572" dirty="0">
                <a:solidFill>
                  <a:srgbClr val="3A67E6"/>
                </a:solidFill>
                <a:latin typeface="Raleway Bold"/>
              </a:rPr>
              <a:t>. </a:t>
            </a:r>
            <a:r>
              <a:rPr lang="en-US" sz="2572" dirty="0" err="1">
                <a:solidFill>
                  <a:srgbClr val="3A67E6"/>
                </a:solidFill>
                <a:latin typeface="Raleway Bold"/>
              </a:rPr>
              <a:t>руб</a:t>
            </a:r>
            <a:r>
              <a:rPr lang="en-US" sz="2572" dirty="0">
                <a:solidFill>
                  <a:srgbClr val="3A67E6"/>
                </a:solidFill>
                <a:latin typeface="Raleway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77000" y="1409700"/>
            <a:ext cx="10647315" cy="573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4"/>
              </a:lnSpc>
              <a:spcBef>
                <a:spcPct val="0"/>
              </a:spcBef>
            </a:pPr>
            <a:r>
              <a:rPr lang="en-US" sz="3495" dirty="0" err="1">
                <a:solidFill>
                  <a:srgbClr val="2143BA"/>
                </a:solidFill>
                <a:latin typeface="Arimo Bold"/>
              </a:rPr>
              <a:t>Государственное</a:t>
            </a:r>
            <a:r>
              <a:rPr lang="en-US" sz="3495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3495" dirty="0" err="1">
                <a:solidFill>
                  <a:srgbClr val="2143BA"/>
                </a:solidFill>
                <a:latin typeface="Arimo Bold"/>
              </a:rPr>
              <a:t>Задание</a:t>
            </a:r>
            <a:endParaRPr lang="en-US" sz="3495" dirty="0">
              <a:solidFill>
                <a:srgbClr val="2143BA"/>
              </a:solidFill>
              <a:latin typeface="Arimo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477000" y="5143500"/>
            <a:ext cx="10647315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553200" y="6743700"/>
            <a:ext cx="1064731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4"/>
              </a:lnSpc>
            </a:pPr>
            <a:r>
              <a:rPr lang="en-US" sz="2559" dirty="0" err="1" smtClean="0">
                <a:solidFill>
                  <a:srgbClr val="152D95"/>
                </a:solidFill>
                <a:latin typeface="Raleway Bold"/>
              </a:rPr>
              <a:t>Руководитель</a:t>
            </a:r>
            <a:r>
              <a:rPr lang="ru-RU" sz="2559" dirty="0" smtClean="0">
                <a:solidFill>
                  <a:srgbClr val="152D95"/>
                </a:solidFill>
                <a:latin typeface="Raleway Bold"/>
              </a:rPr>
              <a:t> Харин А.Н.</a:t>
            </a:r>
          </a:p>
          <a:p>
            <a:pPr algn="just">
              <a:lnSpc>
                <a:spcPts val="3634"/>
              </a:lnSpc>
            </a:pPr>
            <a:r>
              <a:rPr lang="en-US" sz="2572" dirty="0" smtClean="0">
                <a:solidFill>
                  <a:srgbClr val="1B1B1B"/>
                </a:solidFill>
                <a:latin typeface="Raleway Bold"/>
              </a:rPr>
              <a:t>"</a:t>
            </a:r>
            <a:r>
              <a:rPr lang="ru-RU" sz="2572" dirty="0" smtClean="0">
                <a:solidFill>
                  <a:srgbClr val="1B1B1B"/>
                </a:solidFill>
                <a:latin typeface="Raleway Bold"/>
              </a:rPr>
              <a:t>Создание высокотехнологичного импортозамещающего производства белковых ингредиентов на основе молочного сырья для продуктов здорового питания</a:t>
            </a:r>
            <a:r>
              <a:rPr lang="en-US" sz="2572" dirty="0" smtClean="0">
                <a:solidFill>
                  <a:srgbClr val="1B1B1B"/>
                </a:solidFill>
                <a:latin typeface="Raleway Bold"/>
              </a:rPr>
              <a:t>"</a:t>
            </a:r>
            <a:endParaRPr lang="en-US" sz="2572" dirty="0">
              <a:solidFill>
                <a:srgbClr val="1B1B1B"/>
              </a:solidFill>
              <a:latin typeface="Raleway Bold"/>
            </a:endParaRPr>
          </a:p>
          <a:p>
            <a:pPr marL="0" lvl="0" indent="0" algn="ctr">
              <a:lnSpc>
                <a:spcPts val="3634"/>
              </a:lnSpc>
            </a:pPr>
            <a:r>
              <a:rPr lang="en-US" sz="2559" dirty="0">
                <a:solidFill>
                  <a:srgbClr val="3A67E6"/>
                </a:solidFill>
                <a:latin typeface="Raleway Bold"/>
              </a:rPr>
              <a:t>С </a:t>
            </a:r>
            <a:r>
              <a:rPr lang="en-US" sz="2559" dirty="0" err="1">
                <a:solidFill>
                  <a:srgbClr val="3A67E6"/>
                </a:solidFill>
                <a:latin typeface="Raleway Bold"/>
              </a:rPr>
              <a:t>объем</a:t>
            </a:r>
            <a:r>
              <a:rPr lang="en-US" sz="2559" dirty="0">
                <a:solidFill>
                  <a:srgbClr val="3A67E6"/>
                </a:solidFill>
                <a:latin typeface="Raleway Bold"/>
              </a:rPr>
              <a:t> </a:t>
            </a:r>
            <a:r>
              <a:rPr lang="en-US" sz="2559" dirty="0" err="1">
                <a:solidFill>
                  <a:srgbClr val="3A67E6"/>
                </a:solidFill>
                <a:latin typeface="Raleway Bold"/>
              </a:rPr>
              <a:t>финансирования</a:t>
            </a:r>
            <a:r>
              <a:rPr lang="en-US" sz="2559" dirty="0">
                <a:solidFill>
                  <a:srgbClr val="3A67E6"/>
                </a:solidFill>
                <a:latin typeface="Raleway Bold"/>
              </a:rPr>
              <a:t> </a:t>
            </a:r>
            <a:r>
              <a:rPr lang="en-US" sz="2559" dirty="0" smtClean="0">
                <a:solidFill>
                  <a:srgbClr val="3A67E6"/>
                </a:solidFill>
                <a:latin typeface="Raleway Bold"/>
              </a:rPr>
              <a:t>– </a:t>
            </a:r>
            <a:r>
              <a:rPr lang="ru-RU" sz="2559" dirty="0" smtClean="0">
                <a:solidFill>
                  <a:srgbClr val="3A67E6"/>
                </a:solidFill>
                <a:latin typeface="Raleway Bold"/>
              </a:rPr>
              <a:t>50 0</a:t>
            </a:r>
            <a:r>
              <a:rPr lang="en-US" sz="2559" dirty="0" smtClean="0">
                <a:solidFill>
                  <a:srgbClr val="3A67E6"/>
                </a:solidFill>
                <a:latin typeface="Raleway Bold"/>
              </a:rPr>
              <a:t>00,00 </a:t>
            </a:r>
            <a:r>
              <a:rPr lang="en-US" sz="2559" dirty="0" err="1">
                <a:solidFill>
                  <a:srgbClr val="3A67E6"/>
                </a:solidFill>
                <a:latin typeface="Raleway Bold"/>
              </a:rPr>
              <a:t>тыс</a:t>
            </a:r>
            <a:r>
              <a:rPr lang="en-US" sz="2559" dirty="0">
                <a:solidFill>
                  <a:srgbClr val="3A67E6"/>
                </a:solidFill>
                <a:latin typeface="Raleway Bold"/>
              </a:rPr>
              <a:t>. </a:t>
            </a:r>
            <a:r>
              <a:rPr lang="en-US" sz="2559" dirty="0" err="1">
                <a:solidFill>
                  <a:srgbClr val="3A67E6"/>
                </a:solidFill>
                <a:latin typeface="Raleway Bold"/>
              </a:rPr>
              <a:t>руб</a:t>
            </a:r>
            <a:r>
              <a:rPr lang="en-US" sz="2559" dirty="0">
                <a:solidFill>
                  <a:srgbClr val="3A67E6"/>
                </a:solidFill>
                <a:latin typeface="Raleway Bold"/>
              </a:rPr>
              <a:t>.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6477000" y="5295900"/>
            <a:ext cx="10647315" cy="107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3495" dirty="0" smtClean="0">
                <a:solidFill>
                  <a:srgbClr val="2143BA"/>
                </a:solidFill>
                <a:latin typeface="Arimo Bold"/>
              </a:rPr>
              <a:t>Реализация комплексного проекта в рамках Постановления Правительства РФ №218</a:t>
            </a:r>
            <a:endParaRPr lang="en-US" sz="3495" dirty="0">
              <a:solidFill>
                <a:srgbClr val="2143BA"/>
              </a:solidFill>
              <a:latin typeface="Arimo Bold"/>
            </a:endParaRPr>
          </a:p>
        </p:txBody>
      </p:sp>
      <p:pic>
        <p:nvPicPr>
          <p:cNvPr id="10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0" y="0"/>
            <a:ext cx="2895600" cy="16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35"/>
          <p:cNvSpPr/>
          <p:nvPr/>
        </p:nvSpPr>
        <p:spPr>
          <a:xfrm>
            <a:off x="990600" y="190500"/>
            <a:ext cx="11658600" cy="952500"/>
          </a:xfrm>
          <a:prstGeom prst="rect">
            <a:avLst/>
          </a:prstGeom>
          <a:solidFill>
            <a:srgbClr val="2143BA"/>
          </a:solidFill>
        </p:spPr>
      </p:sp>
      <p:grpSp>
        <p:nvGrpSpPr>
          <p:cNvPr id="23" name="Группа 22"/>
          <p:cNvGrpSpPr/>
          <p:nvPr/>
        </p:nvGrpSpPr>
        <p:grpSpPr>
          <a:xfrm>
            <a:off x="914400" y="266700"/>
            <a:ext cx="16344900" cy="9220200"/>
            <a:chOff x="914400" y="-266700"/>
            <a:chExt cx="16344900" cy="922020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914400" y="-266700"/>
              <a:ext cx="16344900" cy="9220200"/>
              <a:chOff x="990600" y="1981200"/>
              <a:chExt cx="16344900" cy="9220200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990600" y="3162300"/>
                <a:ext cx="16230600" cy="1878117"/>
                <a:chOff x="1028700" y="962025"/>
                <a:chExt cx="16230600" cy="1878117"/>
              </a:xfrm>
            </p:grpSpPr>
            <p:sp>
              <p:nvSpPr>
                <p:cNvPr id="3" name="TextBox 3"/>
                <p:cNvSpPr txBox="1"/>
                <p:nvPr/>
              </p:nvSpPr>
              <p:spPr>
                <a:xfrm>
                  <a:off x="1028700" y="1609036"/>
                  <a:ext cx="16230600" cy="1231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lvl="0" algn="just">
                    <a:lnSpc>
                      <a:spcPts val="3020"/>
                    </a:lnSpc>
                  </a:pPr>
                  <a:r>
                    <a:rPr lang="ru-RU" sz="2200" dirty="0" smtClean="0">
                      <a:solidFill>
                        <a:srgbClr val="1B1B1B"/>
                      </a:solidFill>
                      <a:latin typeface="Raleway Bold"/>
                    </a:rPr>
                    <a:t>Разработка </a:t>
                  </a:r>
                  <a:r>
                    <a:rPr lang="ru-RU" sz="2200" dirty="0" err="1" smtClean="0">
                      <a:solidFill>
                        <a:srgbClr val="1B1B1B"/>
                      </a:solidFill>
                      <a:latin typeface="Raleway Bold"/>
                    </a:rPr>
                    <a:t>поликомпозитных</a:t>
                  </a:r>
                  <a:r>
                    <a:rPr lang="ru-RU" sz="2200" dirty="0" smtClean="0">
                      <a:solidFill>
                        <a:srgbClr val="1B1B1B"/>
                      </a:solidFill>
                      <a:latin typeface="Raleway Bold"/>
                    </a:rPr>
                    <a:t> </a:t>
                  </a:r>
                  <a:r>
                    <a:rPr lang="ru-RU" sz="2200" dirty="0" err="1" smtClean="0">
                      <a:solidFill>
                        <a:srgbClr val="1B1B1B"/>
                      </a:solidFill>
                      <a:latin typeface="Raleway Bold"/>
                    </a:rPr>
                    <a:t>пьезонановесов</a:t>
                  </a:r>
                  <a:r>
                    <a:rPr lang="ru-RU" sz="2200" dirty="0" smtClean="0">
                      <a:solidFill>
                        <a:srgbClr val="1B1B1B"/>
                      </a:solidFill>
                      <a:latin typeface="Raleway Bold"/>
                    </a:rPr>
                    <a:t> для технологий мониторинга микробиологической безопасности молока и молочных продуктов</a:t>
                  </a:r>
                  <a:endParaRPr lang="en-US" sz="2200" dirty="0">
                    <a:solidFill>
                      <a:srgbClr val="1B1B1B"/>
                    </a:solidFill>
                    <a:latin typeface="Raleway Bold"/>
                  </a:endParaRPr>
                </a:p>
                <a:p>
                  <a:pPr marL="0" lvl="0" indent="0" algn="ctr">
                    <a:lnSpc>
                      <a:spcPts val="3620"/>
                    </a:lnSpc>
                  </a:pP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С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объем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финансирования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 - 6 000,00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тыс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.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руб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.</a:t>
                  </a:r>
                </a:p>
              </p:txBody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1028700" y="962025"/>
                  <a:ext cx="16230600" cy="4959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200"/>
                    </a:lnSpc>
                    <a:spcBef>
                      <a:spcPct val="0"/>
                    </a:spcBef>
                  </a:pPr>
                  <a:r>
                    <a:rPr lang="en-US" sz="3000" dirty="0" err="1" smtClean="0">
                      <a:solidFill>
                        <a:srgbClr val="2143BA"/>
                      </a:solidFill>
                      <a:latin typeface="Raleway Bold"/>
                    </a:rPr>
                    <a:t>Руководитель</a:t>
                  </a:r>
                  <a:r>
                    <a:rPr lang="ru-RU" sz="3000" dirty="0" smtClean="0">
                      <a:solidFill>
                        <a:srgbClr val="2143BA"/>
                      </a:solidFill>
                      <a:latin typeface="Raleway Bold"/>
                    </a:rPr>
                    <a:t> Шуба А.А.</a:t>
                  </a:r>
                  <a:endParaRPr lang="en-US" sz="3000" dirty="0">
                    <a:solidFill>
                      <a:srgbClr val="2143BA"/>
                    </a:solidFill>
                    <a:latin typeface="Raleway Bold"/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1104900" y="9360694"/>
                <a:ext cx="16230600" cy="1840706"/>
                <a:chOff x="1066800" y="7107007"/>
                <a:chExt cx="16230600" cy="1840706"/>
              </a:xfrm>
            </p:grpSpPr>
            <p:sp>
              <p:nvSpPr>
                <p:cNvPr id="6" name="TextBox 6"/>
                <p:cNvSpPr txBox="1"/>
                <p:nvPr/>
              </p:nvSpPr>
              <p:spPr>
                <a:xfrm>
                  <a:off x="1066800" y="7716607"/>
                  <a:ext cx="16230600" cy="1231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3020"/>
                    </a:lnSpc>
                  </a:pPr>
                  <a:r>
                    <a:rPr lang="ru-RU" sz="2200" dirty="0" smtClean="0">
                      <a:solidFill>
                        <a:srgbClr val="1B1B1B"/>
                      </a:solidFill>
                      <a:latin typeface="Raleway Bold"/>
                    </a:rPr>
                    <a:t>Направленное изменение сорбционных и флуоресцентных свойств квантовых точек как центров аналитического отклика в гибких </a:t>
                  </a:r>
                  <a:r>
                    <a:rPr lang="ru-RU" sz="2200" dirty="0" err="1" smtClean="0">
                      <a:solidFill>
                        <a:srgbClr val="1B1B1B"/>
                      </a:solidFill>
                      <a:latin typeface="Raleway Bold"/>
                    </a:rPr>
                    <a:t>тест-средствах</a:t>
                  </a:r>
                  <a:r>
                    <a:rPr lang="ru-RU" sz="2200" dirty="0" smtClean="0">
                      <a:solidFill>
                        <a:srgbClr val="1B1B1B"/>
                      </a:solidFill>
                      <a:latin typeface="Raleway Bold"/>
                    </a:rPr>
                    <a:t> для </a:t>
                  </a:r>
                  <a:r>
                    <a:rPr lang="ru-RU" sz="2200" dirty="0" err="1" smtClean="0">
                      <a:solidFill>
                        <a:srgbClr val="1B1B1B"/>
                      </a:solidFill>
                      <a:latin typeface="Raleway Bold"/>
                    </a:rPr>
                    <a:t>неинвазивного</a:t>
                  </a:r>
                  <a:r>
                    <a:rPr lang="ru-RU" sz="2200" dirty="0" smtClean="0">
                      <a:solidFill>
                        <a:srgbClr val="1B1B1B"/>
                      </a:solidFill>
                      <a:latin typeface="Raleway Bold"/>
                    </a:rPr>
                    <a:t> анализа живых систем</a:t>
                  </a:r>
                </a:p>
                <a:p>
                  <a:pPr algn="ctr">
                    <a:lnSpc>
                      <a:spcPts val="3620"/>
                    </a:lnSpc>
                  </a:pPr>
                  <a:r>
                    <a:rPr lang="en-US" sz="2549" dirty="0" smtClean="0">
                      <a:solidFill>
                        <a:srgbClr val="2143BA"/>
                      </a:solidFill>
                      <a:latin typeface="Raleway Bold"/>
                    </a:rPr>
                    <a:t>С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объем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финансирования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 - </a:t>
                  </a:r>
                  <a:r>
                    <a:rPr lang="ru-RU" sz="2549" dirty="0" smtClean="0">
                      <a:solidFill>
                        <a:srgbClr val="2143BA"/>
                      </a:solidFill>
                      <a:latin typeface="Raleway Bold"/>
                    </a:rPr>
                    <a:t>1 500</a:t>
                  </a:r>
                  <a:r>
                    <a:rPr lang="en-US" sz="2549" dirty="0" smtClean="0">
                      <a:solidFill>
                        <a:srgbClr val="2143BA"/>
                      </a:solidFill>
                      <a:latin typeface="Raleway Bold"/>
                    </a:rPr>
                    <a:t>,00 </a:t>
                  </a:r>
                  <a:r>
                    <a:rPr lang="en-US" sz="2549" dirty="0" err="1" smtClean="0">
                      <a:solidFill>
                        <a:srgbClr val="2143BA"/>
                      </a:solidFill>
                      <a:latin typeface="Raleway Bold"/>
                    </a:rPr>
                    <a:t>тыс</a:t>
                  </a:r>
                  <a:r>
                    <a:rPr lang="en-US" sz="2549" dirty="0" smtClean="0">
                      <a:solidFill>
                        <a:srgbClr val="2143BA"/>
                      </a:solidFill>
                      <a:latin typeface="Raleway Bold"/>
                    </a:rPr>
                    <a:t>. </a:t>
                  </a:r>
                  <a:r>
                    <a:rPr lang="en-US" sz="2549" dirty="0" err="1" smtClean="0">
                      <a:solidFill>
                        <a:srgbClr val="2143BA"/>
                      </a:solidFill>
                      <a:latin typeface="Raleway Bold"/>
                    </a:rPr>
                    <a:t>руб</a:t>
                  </a:r>
                  <a:r>
                    <a:rPr lang="en-US" sz="2549" dirty="0" smtClean="0">
                      <a:solidFill>
                        <a:srgbClr val="2143BA"/>
                      </a:solidFill>
                      <a:latin typeface="Raleway Bold"/>
                    </a:rPr>
                    <a:t>.</a:t>
                  </a:r>
                  <a:endParaRPr lang="en-US" sz="2549" dirty="0">
                    <a:solidFill>
                      <a:srgbClr val="2143BA"/>
                    </a:solidFill>
                    <a:latin typeface="Raleway Bold"/>
                  </a:endParaRPr>
                </a:p>
              </p:txBody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1066800" y="7107007"/>
                  <a:ext cx="16230600" cy="4959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200"/>
                    </a:lnSpc>
                    <a:spcBef>
                      <a:spcPct val="0"/>
                    </a:spcBef>
                  </a:pPr>
                  <a:r>
                    <a:rPr lang="en-US" sz="3000" dirty="0" err="1">
                      <a:solidFill>
                        <a:srgbClr val="2143BA"/>
                      </a:solidFill>
                      <a:latin typeface="Raleway Bold"/>
                    </a:rPr>
                    <a:t>Руководитель</a:t>
                  </a:r>
                  <a:r>
                    <a:rPr lang="en-US" sz="3000" dirty="0">
                      <a:solidFill>
                        <a:srgbClr val="2143BA"/>
                      </a:solidFill>
                      <a:latin typeface="Raleway Bold"/>
                    </a:rPr>
                    <a:t> </a:t>
                  </a:r>
                  <a:r>
                    <a:rPr lang="en-US" sz="3000" dirty="0" err="1">
                      <a:solidFill>
                        <a:srgbClr val="2143BA"/>
                      </a:solidFill>
                      <a:latin typeface="Raleway Bold"/>
                    </a:rPr>
                    <a:t>проф</a:t>
                  </a:r>
                  <a:r>
                    <a:rPr lang="en-US" sz="3000" dirty="0">
                      <a:solidFill>
                        <a:srgbClr val="2143BA"/>
                      </a:solidFill>
                      <a:latin typeface="Raleway Bold"/>
                    </a:rPr>
                    <a:t>. </a:t>
                  </a:r>
                  <a:r>
                    <a:rPr lang="ru-RU" sz="3000" dirty="0" err="1" smtClean="0">
                      <a:solidFill>
                        <a:srgbClr val="2143BA"/>
                      </a:solidFill>
                      <a:latin typeface="Raleway Bold"/>
                    </a:rPr>
                    <a:t>Кучменко</a:t>
                  </a:r>
                  <a:r>
                    <a:rPr lang="ru-RU" sz="3000" dirty="0" smtClean="0">
                      <a:solidFill>
                        <a:srgbClr val="2143BA"/>
                      </a:solidFill>
                      <a:latin typeface="Raleway Bold"/>
                    </a:rPr>
                    <a:t> Т.А.</a:t>
                  </a:r>
                  <a:endParaRPr lang="en-US" sz="3000" dirty="0">
                    <a:solidFill>
                      <a:srgbClr val="2143BA"/>
                    </a:solidFill>
                    <a:latin typeface="Raleway Bold"/>
                  </a:endParaRPr>
                </a:p>
              </p:txBody>
            </p:sp>
          </p:grpSp>
          <p:sp>
            <p:nvSpPr>
              <p:cNvPr id="8" name="AutoShape 8"/>
              <p:cNvSpPr/>
              <p:nvPr/>
            </p:nvSpPr>
            <p:spPr>
              <a:xfrm>
                <a:off x="1028700" y="5105400"/>
                <a:ext cx="16230600" cy="0"/>
              </a:xfrm>
              <a:prstGeom prst="line">
                <a:avLst/>
              </a:prstGeom>
              <a:ln w="9525" cap="rnd">
                <a:solidFill>
                  <a:srgbClr val="1B1B1B"/>
                </a:solidFill>
                <a:prstDash val="solid"/>
                <a:headEnd type="none" w="sm" len="sm"/>
                <a:tailEnd type="none" w="sm" len="sm"/>
              </a:ln>
            </p:spPr>
          </p:sp>
          <p:grpSp>
            <p:nvGrpSpPr>
              <p:cNvPr id="16" name="Группа 15"/>
              <p:cNvGrpSpPr/>
              <p:nvPr/>
            </p:nvGrpSpPr>
            <p:grpSpPr>
              <a:xfrm>
                <a:off x="1028700" y="1981200"/>
                <a:ext cx="16230600" cy="7086600"/>
                <a:chOff x="1028700" y="1981200"/>
                <a:chExt cx="16230600" cy="7086600"/>
              </a:xfrm>
            </p:grpSpPr>
            <p:sp>
              <p:nvSpPr>
                <p:cNvPr id="2" name="TextBox 2"/>
                <p:cNvSpPr txBox="1"/>
                <p:nvPr/>
              </p:nvSpPr>
              <p:spPr>
                <a:xfrm>
                  <a:off x="1143000" y="1981200"/>
                  <a:ext cx="15465805" cy="7343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6299"/>
                    </a:lnSpc>
                    <a:spcBef>
                      <a:spcPct val="0"/>
                    </a:spcBef>
                  </a:pPr>
                  <a:r>
                    <a:rPr lang="en-US" sz="4000" dirty="0">
                      <a:solidFill>
                        <a:schemeClr val="bg1"/>
                      </a:solidFill>
                      <a:latin typeface="Arimo Bold"/>
                    </a:rPr>
                    <a:t>ГРАНТЫ РНФ, ВЫПОЛНЯЕМЫЕ В </a:t>
                  </a:r>
                  <a:r>
                    <a:rPr lang="en-US" sz="4000" dirty="0" smtClean="0">
                      <a:solidFill>
                        <a:schemeClr val="bg1"/>
                      </a:solidFill>
                      <a:latin typeface="Arimo Bold"/>
                    </a:rPr>
                    <a:t>202</a:t>
                  </a:r>
                  <a:r>
                    <a:rPr lang="ru-RU" sz="4000" dirty="0" smtClean="0">
                      <a:solidFill>
                        <a:schemeClr val="bg1"/>
                      </a:solidFill>
                      <a:latin typeface="Arimo Bold"/>
                    </a:rPr>
                    <a:t>3</a:t>
                  </a:r>
                  <a:r>
                    <a:rPr lang="en-US" sz="4000" dirty="0" smtClean="0">
                      <a:solidFill>
                        <a:schemeClr val="bg1"/>
                      </a:solidFill>
                      <a:latin typeface="Arimo Bold"/>
                    </a:rPr>
                    <a:t> </a:t>
                  </a:r>
                  <a:r>
                    <a:rPr lang="en-US" sz="4000" dirty="0">
                      <a:solidFill>
                        <a:schemeClr val="bg1"/>
                      </a:solidFill>
                      <a:latin typeface="Arimo Bold"/>
                    </a:rPr>
                    <a:t>ГОДУ</a:t>
                  </a:r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1028700" y="7836694"/>
                  <a:ext cx="16230600" cy="12311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just">
                    <a:lnSpc>
                      <a:spcPts val="3020"/>
                    </a:lnSpc>
                  </a:pPr>
                  <a:r>
                    <a:rPr lang="ru-RU" sz="2200" dirty="0" smtClean="0">
                      <a:solidFill>
                        <a:srgbClr val="1B1B1B"/>
                      </a:solidFill>
                      <a:latin typeface="Raleway Bold"/>
                    </a:rPr>
                    <a:t>Исследование влияния отходов </a:t>
                  </a:r>
                  <a:r>
                    <a:rPr lang="ru-RU" sz="2200" dirty="0" err="1" smtClean="0">
                      <a:solidFill>
                        <a:srgbClr val="1B1B1B"/>
                      </a:solidFill>
                      <a:latin typeface="Raleway Bold"/>
                    </a:rPr>
                    <a:t>масло-жировой</a:t>
                  </a:r>
                  <a:r>
                    <a:rPr lang="ru-RU" sz="2200" dirty="0" smtClean="0">
                      <a:solidFill>
                        <a:srgbClr val="1B1B1B"/>
                      </a:solidFill>
                      <a:latin typeface="Raleway Bold"/>
                    </a:rPr>
                    <a:t> промышленности, как компонентов кормовой добавки, на продуктивные качества осетровых рыб в рамках укрепления технологического суверенитета РФ. </a:t>
                  </a:r>
                </a:p>
                <a:p>
                  <a:pPr algn="ctr">
                    <a:lnSpc>
                      <a:spcPts val="3620"/>
                    </a:lnSpc>
                  </a:pPr>
                  <a:r>
                    <a:rPr lang="en-US" sz="2549" dirty="0" smtClean="0">
                      <a:solidFill>
                        <a:srgbClr val="2143BA"/>
                      </a:solidFill>
                      <a:latin typeface="Raleway Bold"/>
                    </a:rPr>
                    <a:t>С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объем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финансирования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 - 1 500,00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тыс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. </a:t>
                  </a:r>
                  <a:r>
                    <a:rPr lang="en-US" sz="2549" dirty="0" err="1">
                      <a:solidFill>
                        <a:srgbClr val="2143BA"/>
                      </a:solidFill>
                      <a:latin typeface="Raleway Bold"/>
                    </a:rPr>
                    <a:t>руб</a:t>
                  </a:r>
                  <a:r>
                    <a:rPr lang="en-US" sz="2549" dirty="0">
                      <a:solidFill>
                        <a:srgbClr val="2143BA"/>
                      </a:solidFill>
                      <a:latin typeface="Raleway Bold"/>
                    </a:rPr>
                    <a:t>.</a:t>
                  </a:r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1028700" y="7189684"/>
                  <a:ext cx="16230600" cy="4959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200"/>
                    </a:lnSpc>
                    <a:spcBef>
                      <a:spcPct val="0"/>
                    </a:spcBef>
                  </a:pPr>
                  <a:r>
                    <a:rPr lang="en-US" sz="3000" dirty="0" err="1">
                      <a:solidFill>
                        <a:srgbClr val="2143BA"/>
                      </a:solidFill>
                      <a:latin typeface="Raleway Bold"/>
                    </a:rPr>
                    <a:t>Руководитель</a:t>
                  </a:r>
                  <a:r>
                    <a:rPr lang="en-US" sz="3000" dirty="0">
                      <a:solidFill>
                        <a:srgbClr val="2143BA"/>
                      </a:solidFill>
                      <a:latin typeface="Raleway Bold"/>
                    </a:rPr>
                    <a:t> </a:t>
                  </a:r>
                  <a:r>
                    <a:rPr lang="ru-RU" sz="3000" dirty="0" err="1" smtClean="0">
                      <a:solidFill>
                        <a:srgbClr val="2143BA"/>
                      </a:solidFill>
                      <a:latin typeface="Raleway Bold"/>
                    </a:rPr>
                    <a:t>проф</a:t>
                  </a:r>
                  <a:r>
                    <a:rPr lang="en-US" sz="3000" dirty="0" smtClean="0">
                      <a:solidFill>
                        <a:srgbClr val="2143BA"/>
                      </a:solidFill>
                      <a:latin typeface="Raleway Bold"/>
                    </a:rPr>
                    <a:t>. </a:t>
                  </a:r>
                  <a:r>
                    <a:rPr lang="ru-RU" sz="3000" dirty="0" smtClean="0">
                      <a:solidFill>
                        <a:srgbClr val="2143BA"/>
                      </a:solidFill>
                      <a:latin typeface="Raleway Bold"/>
                    </a:rPr>
                    <a:t>Василенко В.Н.</a:t>
                  </a:r>
                  <a:endParaRPr lang="en-US" sz="3000" dirty="0">
                    <a:solidFill>
                      <a:srgbClr val="2143BA"/>
                    </a:solidFill>
                    <a:latin typeface="Raleway Bold"/>
                  </a:endParaRPr>
                </a:p>
              </p:txBody>
            </p:sp>
          </p:grpSp>
          <p:sp>
            <p:nvSpPr>
              <p:cNvPr id="13" name="AutoShape 13"/>
              <p:cNvSpPr/>
              <p:nvPr/>
            </p:nvSpPr>
            <p:spPr>
              <a:xfrm>
                <a:off x="1028700" y="7086600"/>
                <a:ext cx="16230600" cy="0"/>
              </a:xfrm>
              <a:prstGeom prst="line">
                <a:avLst/>
              </a:prstGeom>
              <a:ln w="9525" cap="rnd">
                <a:solidFill>
                  <a:srgbClr val="1B1B1B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028700" y="3531394"/>
              <a:ext cx="1623060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20"/>
                </a:lnSpc>
              </a:pPr>
              <a:r>
                <a:rPr lang="ru-RU" sz="2200" dirty="0" smtClean="0">
                  <a:solidFill>
                    <a:srgbClr val="1B1B1B"/>
                  </a:solidFill>
                  <a:latin typeface="Raleway Bold"/>
                </a:rPr>
                <a:t>Альтернативные протеины: влияние структуры на функционально-технологические свойства и биологические функции </a:t>
              </a:r>
            </a:p>
            <a:p>
              <a:pPr algn="ctr">
                <a:lnSpc>
                  <a:spcPts val="3620"/>
                </a:lnSpc>
              </a:pPr>
              <a:r>
                <a:rPr lang="en-US" sz="2549" dirty="0" smtClean="0">
                  <a:solidFill>
                    <a:srgbClr val="2143BA"/>
                  </a:solidFill>
                  <a:latin typeface="Raleway Bold"/>
                </a:rPr>
                <a:t>С </a:t>
              </a:r>
              <a:r>
                <a:rPr lang="en-US" sz="2549" dirty="0" err="1">
                  <a:solidFill>
                    <a:srgbClr val="2143BA"/>
                  </a:solidFill>
                  <a:latin typeface="Raleway Bold"/>
                </a:rPr>
                <a:t>объем</a:t>
              </a:r>
              <a:r>
                <a:rPr lang="en-US" sz="2549" dirty="0">
                  <a:solidFill>
                    <a:srgbClr val="2143BA"/>
                  </a:solidFill>
                  <a:latin typeface="Raleway Bold"/>
                </a:rPr>
                <a:t> </a:t>
              </a:r>
              <a:r>
                <a:rPr lang="en-US" sz="2549" dirty="0" err="1">
                  <a:solidFill>
                    <a:srgbClr val="2143BA"/>
                  </a:solidFill>
                  <a:latin typeface="Raleway Bold"/>
                </a:rPr>
                <a:t>финансирования</a:t>
              </a:r>
              <a:r>
                <a:rPr lang="en-US" sz="2549" dirty="0">
                  <a:solidFill>
                    <a:srgbClr val="2143BA"/>
                  </a:solidFill>
                  <a:latin typeface="Raleway Bold"/>
                </a:rPr>
                <a:t> - 1 500,00 </a:t>
              </a:r>
              <a:r>
                <a:rPr lang="en-US" sz="2549" dirty="0" err="1">
                  <a:solidFill>
                    <a:srgbClr val="2143BA"/>
                  </a:solidFill>
                  <a:latin typeface="Raleway Bold"/>
                </a:rPr>
                <a:t>тыс</a:t>
              </a:r>
              <a:r>
                <a:rPr lang="en-US" sz="2549" dirty="0">
                  <a:solidFill>
                    <a:srgbClr val="2143BA"/>
                  </a:solidFill>
                  <a:latin typeface="Raleway Bold"/>
                </a:rPr>
                <a:t>. </a:t>
              </a:r>
              <a:r>
                <a:rPr lang="en-US" sz="2549" dirty="0" err="1">
                  <a:solidFill>
                    <a:srgbClr val="2143BA"/>
                  </a:solidFill>
                  <a:latin typeface="Raleway Bold"/>
                </a:rPr>
                <a:t>руб</a:t>
              </a:r>
              <a:r>
                <a:rPr lang="en-US" sz="2549" dirty="0">
                  <a:solidFill>
                    <a:srgbClr val="2143BA"/>
                  </a:solidFill>
                  <a:latin typeface="Raleway Bold"/>
                </a:rPr>
                <a:t>.</a:t>
              </a: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1028700" y="2997994"/>
              <a:ext cx="16230600" cy="495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 smtClean="0">
                  <a:solidFill>
                    <a:srgbClr val="2143BA"/>
                  </a:solidFill>
                  <a:latin typeface="Raleway Bold"/>
                </a:rPr>
                <a:t>Руководитель</a:t>
              </a:r>
              <a:r>
                <a:rPr lang="ru-RU" sz="3000" dirty="0" smtClean="0">
                  <a:solidFill>
                    <a:srgbClr val="2143BA"/>
                  </a:solidFill>
                  <a:latin typeface="Raleway Bold"/>
                </a:rPr>
                <a:t> проф. Корнеева О.С.</a:t>
              </a:r>
              <a:endParaRPr lang="en-US" sz="3000" dirty="0">
                <a:solidFill>
                  <a:srgbClr val="2143BA"/>
                </a:solidFill>
                <a:latin typeface="Raleway Bold"/>
              </a:endParaRPr>
            </a:p>
          </p:txBody>
        </p:sp>
      </p:grpSp>
      <p:sp>
        <p:nvSpPr>
          <p:cNvPr id="22" name="AutoShape 13"/>
          <p:cNvSpPr/>
          <p:nvPr/>
        </p:nvSpPr>
        <p:spPr>
          <a:xfrm>
            <a:off x="1028700" y="7200900"/>
            <a:ext cx="16230600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1"/>
            <a:ext cx="2743200" cy="156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5"/>
          <p:cNvSpPr/>
          <p:nvPr/>
        </p:nvSpPr>
        <p:spPr>
          <a:xfrm>
            <a:off x="990600" y="190500"/>
            <a:ext cx="12954000" cy="762000"/>
          </a:xfrm>
          <a:prstGeom prst="rect">
            <a:avLst/>
          </a:prstGeom>
          <a:solidFill>
            <a:srgbClr val="2143BA"/>
          </a:solidFill>
        </p:spPr>
      </p:sp>
      <p:pic>
        <p:nvPicPr>
          <p:cNvPr id="19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1"/>
            <a:ext cx="2743200" cy="156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1066801" y="152164"/>
            <a:ext cx="12877800" cy="734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Arimo Bold"/>
              </a:rPr>
              <a:t>ГРАНТЫ РНФ, ВЫПОЛНЯЕМЫЕ В </a:t>
            </a:r>
            <a:r>
              <a:rPr lang="en-US" sz="4400" dirty="0" smtClean="0">
                <a:solidFill>
                  <a:schemeClr val="bg1"/>
                </a:solidFill>
                <a:latin typeface="Arimo Bold"/>
              </a:rPr>
              <a:t>202</a:t>
            </a:r>
            <a:r>
              <a:rPr lang="ru-RU" sz="4400" dirty="0" smtClean="0">
                <a:solidFill>
                  <a:schemeClr val="bg1"/>
                </a:solidFill>
                <a:latin typeface="Arimo Bold"/>
              </a:rPr>
              <a:t>3</a:t>
            </a:r>
            <a:r>
              <a:rPr lang="en-US" sz="4400" dirty="0" smtClean="0">
                <a:solidFill>
                  <a:schemeClr val="bg1"/>
                </a:solidFill>
                <a:latin typeface="Arimo Bold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mo Bold"/>
              </a:rPr>
              <a:t>ГОДУ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470273"/>
            <a:ext cx="162306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0"/>
              </a:lnSpc>
            </a:pPr>
            <a:r>
              <a:rPr lang="ru-RU" sz="2300" dirty="0" smtClean="0">
                <a:solidFill>
                  <a:srgbClr val="1B1B1B"/>
                </a:solidFill>
                <a:latin typeface="Raleway Bold"/>
              </a:rPr>
              <a:t>Исследование свойств </a:t>
            </a:r>
            <a:r>
              <a:rPr lang="ru-RU" sz="2300" dirty="0" err="1" smtClean="0">
                <a:solidFill>
                  <a:srgbClr val="1B1B1B"/>
                </a:solidFill>
                <a:latin typeface="Raleway Bold"/>
              </a:rPr>
              <a:t>супернатантов</a:t>
            </a:r>
            <a:r>
              <a:rPr lang="ru-RU" sz="2300" dirty="0" smtClean="0">
                <a:solidFill>
                  <a:srgbClr val="1B1B1B"/>
                </a:solidFill>
                <a:latin typeface="Raleway Bold"/>
              </a:rPr>
              <a:t>, полученных из томатов различных сортов, и закономерностей влияния их компонентов на модельный организм в условиях </a:t>
            </a:r>
            <a:r>
              <a:rPr lang="ru-RU" sz="2300" dirty="0" err="1" smtClean="0">
                <a:solidFill>
                  <a:srgbClr val="1B1B1B"/>
                </a:solidFill>
                <a:latin typeface="Raleway Bold"/>
              </a:rPr>
              <a:t>in</a:t>
            </a:r>
            <a:r>
              <a:rPr lang="ru-RU" sz="23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ru-RU" sz="2300" dirty="0" err="1" smtClean="0">
                <a:solidFill>
                  <a:srgbClr val="1B1B1B"/>
                </a:solidFill>
                <a:latin typeface="Raleway Bold"/>
              </a:rPr>
              <a:t>vivo</a:t>
            </a:r>
            <a:r>
              <a:rPr lang="ru-RU" sz="2300" dirty="0" smtClean="0">
                <a:solidFill>
                  <a:srgbClr val="1B1B1B"/>
                </a:solidFill>
                <a:latin typeface="Raleway Bold"/>
              </a:rPr>
              <a:t> для последующего применения в производстве безалкогольных напитков, в том числе специального назначения </a:t>
            </a:r>
          </a:p>
          <a:p>
            <a:pPr algn="ctr">
              <a:lnSpc>
                <a:spcPts val="3620"/>
              </a:lnSpc>
            </a:pPr>
            <a:r>
              <a:rPr lang="en-US" sz="2549" dirty="0" smtClean="0">
                <a:solidFill>
                  <a:srgbClr val="2143BA"/>
                </a:solidFill>
                <a:latin typeface="Raleway Bold"/>
              </a:rPr>
              <a:t>С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объем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финансирования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549" dirty="0" smtClean="0">
                <a:solidFill>
                  <a:srgbClr val="2143BA"/>
                </a:solidFill>
                <a:latin typeface="Raleway Bold"/>
              </a:rPr>
              <a:t>– </a:t>
            </a:r>
            <a:r>
              <a:rPr lang="ru-RU" sz="2549" dirty="0" smtClean="0">
                <a:solidFill>
                  <a:srgbClr val="2143BA"/>
                </a:solidFill>
                <a:latin typeface="Raleway Bold"/>
              </a:rPr>
              <a:t>1 500</a:t>
            </a:r>
            <a:r>
              <a:rPr lang="en-US" sz="2549" dirty="0" smtClean="0">
                <a:solidFill>
                  <a:srgbClr val="2143BA"/>
                </a:solidFill>
                <a:latin typeface="Raleway Bold"/>
              </a:rPr>
              <a:t>,00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тыс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.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руб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600" y="952500"/>
            <a:ext cx="1623060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143BA"/>
                </a:solidFill>
                <a:latin typeface="Raleway Bold"/>
              </a:rPr>
              <a:t>Руководитель</a:t>
            </a:r>
            <a:r>
              <a:rPr lang="en-US" sz="3000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ru-RU" sz="3000" dirty="0" smtClean="0">
                <a:solidFill>
                  <a:srgbClr val="2143BA"/>
                </a:solidFill>
                <a:latin typeface="Raleway Bold"/>
              </a:rPr>
              <a:t>доц. Гребенщиков А.В</a:t>
            </a:r>
            <a:r>
              <a:rPr lang="ru-RU" sz="3000" dirty="0" smtClean="0">
                <a:solidFill>
                  <a:srgbClr val="4D2EB2"/>
                </a:solidFill>
                <a:latin typeface="Raleway Bold"/>
              </a:rPr>
              <a:t>.</a:t>
            </a:r>
            <a:endParaRPr lang="en-US" sz="3000" dirty="0">
              <a:solidFill>
                <a:srgbClr val="4D2EB2"/>
              </a:solidFill>
              <a:latin typeface="Raleway Bo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66800" y="3099363"/>
            <a:ext cx="16230600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028700" y="4914900"/>
            <a:ext cx="16230600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990600" y="6896100"/>
            <a:ext cx="16230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3020"/>
              </a:lnSpc>
            </a:pP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Влияние белковой кормовой добавки на </a:t>
            </a:r>
            <a:r>
              <a:rPr lang="ru-RU" sz="2200" dirty="0" err="1" smtClean="0">
                <a:solidFill>
                  <a:srgbClr val="1B1B1B"/>
                </a:solidFill>
                <a:latin typeface="Raleway Bold"/>
              </a:rPr>
              <a:t>микробиом</a:t>
            </a: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 желудочно-кишечного тракта перепелов, их продуктивность, биологическую ценность и качество мяса</a:t>
            </a:r>
            <a:endParaRPr lang="en-US" sz="2200" dirty="0" smtClean="0">
              <a:solidFill>
                <a:srgbClr val="1B1B1B"/>
              </a:solidFill>
              <a:latin typeface="Raleway Bold"/>
            </a:endParaRPr>
          </a:p>
          <a:p>
            <a:pPr marL="0" lvl="0" indent="0" algn="ctr">
              <a:lnSpc>
                <a:spcPts val="3620"/>
              </a:lnSpc>
            </a:pPr>
            <a:r>
              <a:rPr lang="en-US" sz="2549" dirty="0" smtClean="0">
                <a:solidFill>
                  <a:srgbClr val="2143BA"/>
                </a:solidFill>
                <a:latin typeface="Raleway Bold"/>
              </a:rPr>
              <a:t>С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объем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финансирования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 - 1 500,00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тыс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.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руб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800" y="6286500"/>
            <a:ext cx="16230600" cy="549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dirty="0" err="1">
                <a:solidFill>
                  <a:srgbClr val="2143BA"/>
                </a:solidFill>
                <a:latin typeface="Raleway Bold"/>
              </a:rPr>
              <a:t>Руководитель</a:t>
            </a:r>
            <a:r>
              <a:rPr lang="en-US" sz="3000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ru-RU" sz="3000" dirty="0" smtClean="0">
                <a:solidFill>
                  <a:srgbClr val="2143BA"/>
                </a:solidFill>
                <a:latin typeface="Raleway Bold"/>
              </a:rPr>
              <a:t>Образцова С.В.</a:t>
            </a:r>
            <a:endParaRPr lang="ru-RU" sz="3000" dirty="0" err="1">
              <a:solidFill>
                <a:srgbClr val="2143BA"/>
              </a:solidFill>
              <a:latin typeface="Raleway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5372100"/>
            <a:ext cx="16230600" cy="89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Исследование особенностей формирования и свойств </a:t>
            </a:r>
            <a:r>
              <a:rPr lang="ru-RU" sz="2200" dirty="0" err="1" smtClean="0">
                <a:solidFill>
                  <a:srgbClr val="1B1B1B"/>
                </a:solidFill>
                <a:latin typeface="Raleway Bold"/>
              </a:rPr>
              <a:t>наноструктур</a:t>
            </a: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ru-RU" sz="2200" dirty="0" err="1" smtClean="0">
                <a:solidFill>
                  <a:srgbClr val="1B1B1B"/>
                </a:solidFill>
                <a:latin typeface="Raleway Bold"/>
              </a:rPr>
              <a:t>Sn</a:t>
            </a: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 и </a:t>
            </a:r>
            <a:r>
              <a:rPr lang="ru-RU" sz="2200" dirty="0" err="1" smtClean="0">
                <a:solidFill>
                  <a:srgbClr val="1B1B1B"/>
                </a:solidFill>
                <a:latin typeface="Raleway Bold"/>
              </a:rPr>
              <a:t>Cu</a:t>
            </a: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 в пористом кремнии </a:t>
            </a:r>
            <a:endParaRPr lang="en-US" sz="2200" dirty="0" smtClean="0">
              <a:solidFill>
                <a:srgbClr val="1B1B1B"/>
              </a:solidFill>
              <a:latin typeface="Raleway Bold"/>
            </a:endParaRPr>
          </a:p>
          <a:p>
            <a:pPr lvl="0" algn="ctr">
              <a:lnSpc>
                <a:spcPts val="3620"/>
              </a:lnSpc>
            </a:pPr>
            <a:r>
              <a:rPr lang="en-US" sz="2400" dirty="0">
                <a:solidFill>
                  <a:srgbClr val="2143BA"/>
                </a:solidFill>
                <a:latin typeface="Raleway Bold"/>
              </a:rPr>
              <a:t>С </a:t>
            </a:r>
            <a:r>
              <a:rPr lang="en-US" sz="2400" dirty="0" err="1">
                <a:solidFill>
                  <a:srgbClr val="2143BA"/>
                </a:solidFill>
                <a:latin typeface="Raleway Bold"/>
              </a:rPr>
              <a:t>объем</a:t>
            </a:r>
            <a:r>
              <a:rPr lang="en-US" sz="2400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2143BA"/>
                </a:solidFill>
                <a:latin typeface="Raleway Bold"/>
              </a:rPr>
              <a:t>финансирования</a:t>
            </a:r>
            <a:r>
              <a:rPr lang="en-US" sz="2400" dirty="0">
                <a:solidFill>
                  <a:srgbClr val="2143BA"/>
                </a:solidFill>
                <a:latin typeface="Raleway Bold"/>
              </a:rPr>
              <a:t> - </a:t>
            </a:r>
            <a:r>
              <a:rPr lang="ru-RU" sz="2400" dirty="0" smtClean="0">
                <a:solidFill>
                  <a:srgbClr val="2143BA"/>
                </a:solidFill>
                <a:latin typeface="Raleway Bold"/>
              </a:rPr>
              <a:t>1 500</a:t>
            </a:r>
            <a:r>
              <a:rPr lang="en-US" sz="2400" dirty="0" smtClean="0">
                <a:solidFill>
                  <a:srgbClr val="2143BA"/>
                </a:solidFill>
                <a:latin typeface="Raleway Bold"/>
              </a:rPr>
              <a:t>,00 </a:t>
            </a:r>
            <a:r>
              <a:rPr lang="en-US" sz="2400" dirty="0" err="1" smtClean="0">
                <a:solidFill>
                  <a:srgbClr val="2143BA"/>
                </a:solidFill>
                <a:latin typeface="Raleway Bold"/>
              </a:rPr>
              <a:t>тыс</a:t>
            </a:r>
            <a:r>
              <a:rPr lang="en-US" sz="2400" dirty="0">
                <a:solidFill>
                  <a:srgbClr val="2143BA"/>
                </a:solidFill>
                <a:latin typeface="Raleway Bold"/>
              </a:rPr>
              <a:t>. </a:t>
            </a:r>
            <a:r>
              <a:rPr lang="en-US" sz="2400" dirty="0" err="1">
                <a:solidFill>
                  <a:srgbClr val="2143BA"/>
                </a:solidFill>
                <a:latin typeface="Raleway Bold"/>
              </a:rPr>
              <a:t>руб</a:t>
            </a:r>
            <a:r>
              <a:rPr lang="en-US" sz="2400" dirty="0">
                <a:solidFill>
                  <a:srgbClr val="2143BA"/>
                </a:solidFill>
                <a:latin typeface="Raleway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914900"/>
            <a:ext cx="1623060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143BA"/>
                </a:solidFill>
                <a:latin typeface="Raleway Bold"/>
              </a:rPr>
              <a:t>Руководитель</a:t>
            </a:r>
            <a:r>
              <a:rPr lang="en-US" sz="3000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3000" dirty="0" err="1">
                <a:solidFill>
                  <a:srgbClr val="2143BA"/>
                </a:solidFill>
                <a:latin typeface="Raleway Bold"/>
              </a:rPr>
              <a:t>доц</a:t>
            </a:r>
            <a:r>
              <a:rPr lang="en-US" sz="3000" dirty="0">
                <a:solidFill>
                  <a:srgbClr val="2143BA"/>
                </a:solidFill>
                <a:latin typeface="Raleway Bold"/>
              </a:rPr>
              <a:t>. </a:t>
            </a:r>
            <a:r>
              <a:rPr lang="ru-RU" sz="3000" dirty="0" smtClean="0">
                <a:solidFill>
                  <a:srgbClr val="2143BA"/>
                </a:solidFill>
                <a:latin typeface="Raleway Bold"/>
              </a:rPr>
              <a:t>Ким К.Б</a:t>
            </a:r>
            <a:r>
              <a:rPr lang="ru-RU" sz="3000" dirty="0" smtClean="0">
                <a:solidFill>
                  <a:srgbClr val="4D2EB2"/>
                </a:solidFill>
                <a:latin typeface="Raleway Bold"/>
              </a:rPr>
              <a:t>.</a:t>
            </a:r>
            <a:endParaRPr lang="en-US" sz="3000" dirty="0">
              <a:solidFill>
                <a:srgbClr val="4D2EB2"/>
              </a:solidFill>
              <a:latin typeface="Raleway Bold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990600" y="6286500"/>
            <a:ext cx="16230600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9"/>
          <p:cNvSpPr txBox="1"/>
          <p:nvPr/>
        </p:nvSpPr>
        <p:spPr>
          <a:xfrm>
            <a:off x="1028700" y="3695700"/>
            <a:ext cx="16230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0"/>
              </a:lnSpc>
            </a:pP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Разработка новых подходов к модификации </a:t>
            </a:r>
            <a:r>
              <a:rPr lang="ru-RU" sz="2200" dirty="0" err="1" smtClean="0">
                <a:solidFill>
                  <a:srgbClr val="1B1B1B"/>
                </a:solidFill>
                <a:latin typeface="Raleway Bold"/>
              </a:rPr>
              <a:t>пробиотических</a:t>
            </a: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 пищевых комплексов на основе биоактивных липидных фракций растительных </a:t>
            </a:r>
            <a:r>
              <a:rPr lang="ru-RU" sz="2200" dirty="0" err="1" smtClean="0">
                <a:solidFill>
                  <a:srgbClr val="1B1B1B"/>
                </a:solidFill>
                <a:latin typeface="Raleway Bold"/>
              </a:rPr>
              <a:t>нутриентов</a:t>
            </a: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. </a:t>
            </a:r>
          </a:p>
          <a:p>
            <a:pPr algn="ctr">
              <a:lnSpc>
                <a:spcPts val="3620"/>
              </a:lnSpc>
            </a:pPr>
            <a:r>
              <a:rPr lang="en-US" sz="2400" dirty="0" smtClean="0">
                <a:solidFill>
                  <a:srgbClr val="2143BA"/>
                </a:solidFill>
                <a:latin typeface="Raleway Bold"/>
              </a:rPr>
              <a:t>С </a:t>
            </a:r>
            <a:r>
              <a:rPr lang="en-US" sz="2400" dirty="0" err="1">
                <a:solidFill>
                  <a:srgbClr val="2143BA"/>
                </a:solidFill>
                <a:latin typeface="Raleway Bold"/>
              </a:rPr>
              <a:t>объем</a:t>
            </a:r>
            <a:r>
              <a:rPr lang="en-US" sz="2400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2143BA"/>
                </a:solidFill>
                <a:latin typeface="Raleway Bold"/>
              </a:rPr>
              <a:t>финансирования</a:t>
            </a:r>
            <a:r>
              <a:rPr lang="en-US" sz="2400" dirty="0">
                <a:solidFill>
                  <a:srgbClr val="2143BA"/>
                </a:solidFill>
                <a:latin typeface="Raleway Bold"/>
              </a:rPr>
              <a:t> - 1 500,00 </a:t>
            </a:r>
            <a:r>
              <a:rPr lang="en-US" sz="2400" dirty="0" err="1">
                <a:solidFill>
                  <a:srgbClr val="2143BA"/>
                </a:solidFill>
                <a:latin typeface="Raleway Bold"/>
              </a:rPr>
              <a:t>тыс</a:t>
            </a:r>
            <a:r>
              <a:rPr lang="en-US" sz="2400" dirty="0">
                <a:solidFill>
                  <a:srgbClr val="2143BA"/>
                </a:solidFill>
                <a:latin typeface="Raleway Bold"/>
              </a:rPr>
              <a:t>. </a:t>
            </a:r>
            <a:r>
              <a:rPr lang="en-US" sz="2400" dirty="0" err="1">
                <a:solidFill>
                  <a:srgbClr val="2143BA"/>
                </a:solidFill>
                <a:latin typeface="Raleway Bold"/>
              </a:rPr>
              <a:t>руб</a:t>
            </a:r>
            <a:r>
              <a:rPr lang="en-US" sz="2400" dirty="0">
                <a:solidFill>
                  <a:srgbClr val="2143BA"/>
                </a:solidFill>
                <a:latin typeface="Raleway Bold"/>
              </a:rPr>
              <a:t>.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028700" y="3162300"/>
            <a:ext cx="16230600" cy="495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2143BA"/>
                </a:solidFill>
                <a:latin typeface="Raleway Bold"/>
              </a:rPr>
              <a:t>Руководитель</a:t>
            </a:r>
            <a:r>
              <a:rPr lang="en-US" sz="3000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ru-RU" sz="3000" dirty="0" smtClean="0">
                <a:solidFill>
                  <a:srgbClr val="2143BA"/>
                </a:solidFill>
                <a:latin typeface="Raleway Bold"/>
              </a:rPr>
              <a:t>доц. Пожидаева Е.А.</a:t>
            </a:r>
            <a:endParaRPr lang="en-US" sz="3000" dirty="0">
              <a:solidFill>
                <a:srgbClr val="2143BA"/>
              </a:solidFill>
              <a:latin typeface="Raleway Bold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028700" y="8724900"/>
            <a:ext cx="16230600" cy="119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ts val="3020"/>
              </a:lnSpc>
            </a:pP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Прогнозирования </a:t>
            </a:r>
            <a:r>
              <a:rPr lang="ru-RU" sz="2200" dirty="0" err="1" smtClean="0">
                <a:solidFill>
                  <a:srgbClr val="1B1B1B"/>
                </a:solidFill>
                <a:latin typeface="Raleway Bold"/>
              </a:rPr>
              <a:t>невынашивания</a:t>
            </a: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 беременности ранних сроков на основании особенностей </a:t>
            </a:r>
            <a:r>
              <a:rPr lang="ru-RU" sz="2200" dirty="0" err="1" smtClean="0">
                <a:solidFill>
                  <a:srgbClr val="1B1B1B"/>
                </a:solidFill>
                <a:latin typeface="Raleway Bold"/>
              </a:rPr>
              <a:t>микробиома</a:t>
            </a:r>
            <a:r>
              <a:rPr lang="ru-RU" sz="2200" dirty="0" smtClean="0">
                <a:solidFill>
                  <a:srgbClr val="1B1B1B"/>
                </a:solidFill>
                <a:latin typeface="Raleway Bold"/>
              </a:rPr>
              <a:t> женских половых путей. </a:t>
            </a:r>
          </a:p>
          <a:p>
            <a:pPr lvl="0" algn="ctr">
              <a:lnSpc>
                <a:spcPts val="3620"/>
              </a:lnSpc>
            </a:pPr>
            <a:r>
              <a:rPr lang="en-US" sz="2549" dirty="0" smtClean="0">
                <a:solidFill>
                  <a:srgbClr val="2143BA"/>
                </a:solidFill>
                <a:latin typeface="Raleway Bold"/>
              </a:rPr>
              <a:t>С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объем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финансирования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 - 1 500,00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тыс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. </a:t>
            </a:r>
            <a:r>
              <a:rPr lang="en-US" sz="2549" dirty="0" err="1">
                <a:solidFill>
                  <a:srgbClr val="2143BA"/>
                </a:solidFill>
                <a:latin typeface="Raleway Bold"/>
              </a:rPr>
              <a:t>руб</a:t>
            </a:r>
            <a:r>
              <a:rPr lang="en-US" sz="2549" dirty="0">
                <a:solidFill>
                  <a:srgbClr val="2143BA"/>
                </a:solidFill>
                <a:latin typeface="Raleway Bold"/>
              </a:rPr>
              <a:t>.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066800" y="8115300"/>
            <a:ext cx="16230600" cy="54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dirty="0" err="1" smtClean="0">
                <a:solidFill>
                  <a:srgbClr val="2143BA"/>
                </a:solidFill>
                <a:latin typeface="Raleway Bold"/>
              </a:rPr>
              <a:t>Руководитель</a:t>
            </a:r>
            <a:r>
              <a:rPr lang="ru-RU" sz="3000" dirty="0" smtClean="0">
                <a:solidFill>
                  <a:srgbClr val="2143BA"/>
                </a:solidFill>
                <a:latin typeface="Raleway Bold"/>
              </a:rPr>
              <a:t> в.н.с. Лебедева О.П.</a:t>
            </a:r>
            <a:endParaRPr lang="ru-RU" sz="3000" dirty="0">
              <a:solidFill>
                <a:srgbClr val="2143BA"/>
              </a:solidFill>
              <a:latin typeface="Raleway Bold"/>
            </a:endParaRPr>
          </a:p>
        </p:txBody>
      </p:sp>
      <p:sp>
        <p:nvSpPr>
          <p:cNvPr id="18" name="AutoShape 13"/>
          <p:cNvSpPr/>
          <p:nvPr/>
        </p:nvSpPr>
        <p:spPr>
          <a:xfrm>
            <a:off x="1028700" y="8191500"/>
            <a:ext cx="16230600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4343400" y="342900"/>
            <a:ext cx="10287000" cy="1866900"/>
          </a:xfrm>
          <a:prstGeom prst="rect">
            <a:avLst/>
          </a:prstGeom>
          <a:solidFill>
            <a:srgbClr val="2143BA"/>
          </a:solidFill>
        </p:spPr>
      </p:sp>
      <p:sp>
        <p:nvSpPr>
          <p:cNvPr id="3" name="TextBox 6"/>
          <p:cNvSpPr txBox="1"/>
          <p:nvPr/>
        </p:nvSpPr>
        <p:spPr>
          <a:xfrm>
            <a:off x="5000625" y="545381"/>
            <a:ext cx="8972550" cy="1398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>
                <a:solidFill>
                  <a:srgbClr val="FFFFFF"/>
                </a:solidFill>
                <a:latin typeface="Arimo Bold"/>
              </a:rPr>
              <a:t>ГРАНТЫ ПРЕЗИДЕНТА РФ, </a:t>
            </a:r>
            <a:endParaRPr lang="ru-RU" sz="4099" dirty="0" smtClean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dirty="0" smtClean="0">
                <a:solidFill>
                  <a:srgbClr val="FFFFFF"/>
                </a:solidFill>
                <a:latin typeface="Arimo Bold"/>
              </a:rPr>
              <a:t>ВЫПОЛНЯЕМЫЕ </a:t>
            </a:r>
            <a:r>
              <a:rPr lang="en-US" sz="4099" dirty="0">
                <a:solidFill>
                  <a:srgbClr val="FFFFFF"/>
                </a:solidFill>
                <a:latin typeface="Arimo Bold"/>
              </a:rPr>
              <a:t>В </a:t>
            </a:r>
            <a:r>
              <a:rPr lang="en-US" sz="4099" dirty="0" smtClean="0">
                <a:solidFill>
                  <a:srgbClr val="FFFFFF"/>
                </a:solidFill>
                <a:latin typeface="Arimo Bold"/>
              </a:rPr>
              <a:t>202</a:t>
            </a:r>
            <a:r>
              <a:rPr lang="ru-RU" sz="4099" dirty="0" smtClean="0">
                <a:solidFill>
                  <a:srgbClr val="FFFFFF"/>
                </a:solidFill>
                <a:latin typeface="Arimo Bold"/>
              </a:rPr>
              <a:t>3</a:t>
            </a:r>
            <a:r>
              <a:rPr lang="en-US" sz="4099" dirty="0" smtClean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4099" dirty="0">
                <a:solidFill>
                  <a:srgbClr val="FFFFFF"/>
                </a:solidFill>
                <a:latin typeface="Arimo Bold"/>
              </a:rPr>
              <a:t>ГОДУ</a:t>
            </a:r>
          </a:p>
        </p:txBody>
      </p:sp>
      <p:pic>
        <p:nvPicPr>
          <p:cNvPr id="4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0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/>
          <p:nvPr/>
        </p:nvGrpSpPr>
        <p:grpSpPr>
          <a:xfrm>
            <a:off x="10608989" y="3162300"/>
            <a:ext cx="5562600" cy="4359851"/>
            <a:chOff x="0" y="0"/>
            <a:chExt cx="3363276" cy="4032689"/>
          </a:xfrm>
          <a:solidFill>
            <a:srgbClr val="152D95"/>
          </a:solidFill>
        </p:grpSpPr>
        <p:sp>
          <p:nvSpPr>
            <p:cNvPr id="8" name="Freeform 3"/>
            <p:cNvSpPr/>
            <p:nvPr/>
          </p:nvSpPr>
          <p:spPr>
            <a:xfrm>
              <a:off x="0" y="0"/>
              <a:ext cx="3363276" cy="4032689"/>
            </a:xfrm>
            <a:custGeom>
              <a:avLst/>
              <a:gdLst/>
              <a:ahLst/>
              <a:cxnLst/>
              <a:rect l="l" t="t" r="r" b="b"/>
              <a:pathLst>
                <a:path w="3363276" h="4032689">
                  <a:moveTo>
                    <a:pt x="3238816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38816" y="0"/>
                  </a:lnTo>
                  <a:cubicBezTo>
                    <a:pt x="3307396" y="0"/>
                    <a:pt x="3363276" y="55880"/>
                    <a:pt x="3363276" y="124460"/>
                  </a:cubicBezTo>
                  <a:lnTo>
                    <a:pt x="3363276" y="3908229"/>
                  </a:lnTo>
                  <a:cubicBezTo>
                    <a:pt x="3363276" y="3976809"/>
                    <a:pt x="3307396" y="4032689"/>
                    <a:pt x="3238816" y="4032689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9" name="Group 2"/>
          <p:cNvGrpSpPr/>
          <p:nvPr/>
        </p:nvGrpSpPr>
        <p:grpSpPr>
          <a:xfrm>
            <a:off x="2057400" y="3162300"/>
            <a:ext cx="5551865" cy="4359851"/>
            <a:chOff x="0" y="0"/>
            <a:chExt cx="3363276" cy="4032689"/>
          </a:xfrm>
          <a:solidFill>
            <a:srgbClr val="152D95"/>
          </a:solidFill>
        </p:grpSpPr>
        <p:sp>
          <p:nvSpPr>
            <p:cNvPr id="10" name="Freeform 3"/>
            <p:cNvSpPr/>
            <p:nvPr/>
          </p:nvSpPr>
          <p:spPr>
            <a:xfrm>
              <a:off x="0" y="0"/>
              <a:ext cx="3363276" cy="4032689"/>
            </a:xfrm>
            <a:custGeom>
              <a:avLst/>
              <a:gdLst/>
              <a:ahLst/>
              <a:cxnLst/>
              <a:rect l="l" t="t" r="r" b="b"/>
              <a:pathLst>
                <a:path w="3363276" h="4032689">
                  <a:moveTo>
                    <a:pt x="3238816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38816" y="0"/>
                  </a:lnTo>
                  <a:cubicBezTo>
                    <a:pt x="3307396" y="0"/>
                    <a:pt x="3363276" y="55880"/>
                    <a:pt x="3363276" y="124460"/>
                  </a:cubicBezTo>
                  <a:lnTo>
                    <a:pt x="3363276" y="3908229"/>
                  </a:lnTo>
                  <a:cubicBezTo>
                    <a:pt x="3363276" y="3976809"/>
                    <a:pt x="3307396" y="4032689"/>
                    <a:pt x="3238816" y="403268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1" name="Прямоугольник 10"/>
          <p:cNvSpPr/>
          <p:nvPr/>
        </p:nvSpPr>
        <p:spPr>
          <a:xfrm>
            <a:off x="2337782" y="3467100"/>
            <a:ext cx="4991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spc="-25" dirty="0" smtClean="0">
                <a:solidFill>
                  <a:schemeClr val="bg1"/>
                </a:solidFill>
                <a:latin typeface="Raleway Bold"/>
              </a:rPr>
              <a:t>Исследование влияния </a:t>
            </a:r>
            <a:r>
              <a:rPr lang="ru-RU" sz="2700" spc="-25" dirty="0" err="1" smtClean="0">
                <a:solidFill>
                  <a:schemeClr val="bg1"/>
                </a:solidFill>
                <a:latin typeface="Raleway Bold"/>
              </a:rPr>
              <a:t>фосфотидных</a:t>
            </a:r>
            <a:r>
              <a:rPr lang="ru-RU" sz="2700" spc="-25" dirty="0" smtClean="0">
                <a:solidFill>
                  <a:schemeClr val="bg1"/>
                </a:solidFill>
                <a:latin typeface="Raleway Bold"/>
              </a:rPr>
              <a:t> концентратов, как </a:t>
            </a:r>
            <a:r>
              <a:rPr lang="ru-RU" sz="2700" spc="-25" dirty="0" err="1" smtClean="0">
                <a:solidFill>
                  <a:schemeClr val="bg1"/>
                </a:solidFill>
                <a:latin typeface="Raleway Bold"/>
              </a:rPr>
              <a:t>крмпонентов</a:t>
            </a:r>
            <a:r>
              <a:rPr lang="ru-RU" sz="2700" spc="-25" dirty="0" smtClean="0">
                <a:solidFill>
                  <a:schemeClr val="bg1"/>
                </a:solidFill>
                <a:latin typeface="Raleway Bold"/>
              </a:rPr>
              <a:t> кормовой добавки, на продуктивные качества и репродуктивные функции лососевых рыб</a:t>
            </a:r>
            <a:endParaRPr lang="ru-RU" sz="2700" spc="-25" dirty="0">
              <a:solidFill>
                <a:schemeClr val="bg1"/>
              </a:solidFill>
              <a:latin typeface="Raleway 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61389" y="3695700"/>
            <a:ext cx="525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spc="-25" dirty="0" smtClean="0">
                <a:solidFill>
                  <a:schemeClr val="bg1"/>
                </a:solidFill>
                <a:latin typeface="Raleway Bold"/>
              </a:rPr>
              <a:t>Разработка новых носителей с предопределенной архитектурой для антибактериальных препаратов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3124200" y="6438900"/>
            <a:ext cx="356662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ru-RU" sz="2800" spc="-23" dirty="0" smtClean="0">
                <a:solidFill>
                  <a:srgbClr val="86FFFF"/>
                </a:solidFill>
                <a:latin typeface="Raleway Bold"/>
              </a:rPr>
              <a:t>проф. Фролова Л.Н</a:t>
            </a:r>
            <a:r>
              <a:rPr lang="en-US" sz="2800" spc="-23" dirty="0" smtClean="0">
                <a:solidFill>
                  <a:srgbClr val="86FFFF"/>
                </a:solidFill>
                <a:latin typeface="Raleway Bold"/>
              </a:rPr>
              <a:t>.</a:t>
            </a:r>
            <a:endParaRPr lang="en-US" sz="2800" spc="-23" dirty="0">
              <a:solidFill>
                <a:srgbClr val="86FFFF"/>
              </a:solidFill>
              <a:latin typeface="Raleway Bold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10668000" y="6134100"/>
            <a:ext cx="54864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spc="-23" dirty="0" smtClean="0">
                <a:solidFill>
                  <a:srgbClr val="86FFFF"/>
                </a:solidFill>
                <a:latin typeface="Raleway Bold"/>
              </a:rPr>
              <a:t>с.н.с. </a:t>
            </a:r>
            <a:r>
              <a:rPr lang="ru-RU" sz="2800" spc="-23" dirty="0" err="1" smtClean="0">
                <a:solidFill>
                  <a:srgbClr val="86FFFF"/>
                </a:solidFill>
                <a:latin typeface="Raleway Bold"/>
              </a:rPr>
              <a:t>Лавлинская</a:t>
            </a:r>
            <a:r>
              <a:rPr lang="ru-RU" sz="2800" spc="-23" dirty="0" smtClean="0">
                <a:solidFill>
                  <a:srgbClr val="86FFFF"/>
                </a:solidFill>
                <a:latin typeface="Raleway Bold"/>
              </a:rPr>
              <a:t> М.С.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3556015" y="7581900"/>
            <a:ext cx="255463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en-US" sz="2300" spc="-23" dirty="0" err="1">
                <a:solidFill>
                  <a:srgbClr val="3A67E6"/>
                </a:solidFill>
                <a:latin typeface="Arimo Bold"/>
              </a:rPr>
              <a:t>Объем</a:t>
            </a:r>
            <a:r>
              <a:rPr lang="en-US" sz="2300" spc="-23" dirty="0">
                <a:solidFill>
                  <a:srgbClr val="3A67E6"/>
                </a:solidFill>
                <a:latin typeface="Arimo Bold"/>
              </a:rPr>
              <a:t> </a:t>
            </a:r>
          </a:p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en-US" sz="2300" spc="-23" dirty="0" err="1">
                <a:solidFill>
                  <a:srgbClr val="3A67E6"/>
                </a:solidFill>
                <a:latin typeface="Arimo Bold"/>
              </a:rPr>
              <a:t>финансирования</a:t>
            </a:r>
            <a:r>
              <a:rPr lang="en-US" sz="2300" spc="-23" dirty="0" smtClean="0">
                <a:solidFill>
                  <a:srgbClr val="3A67E6"/>
                </a:solidFill>
                <a:latin typeface="Arimo Bold"/>
              </a:rPr>
              <a:t>,</a:t>
            </a:r>
            <a:endParaRPr lang="en-US" sz="2300" spc="-23" dirty="0">
              <a:solidFill>
                <a:srgbClr val="3A67E6"/>
              </a:solidFill>
              <a:latin typeface="Arimo Bold"/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12112972" y="7581900"/>
            <a:ext cx="255463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en-US" sz="2300" spc="-23" dirty="0" err="1">
                <a:solidFill>
                  <a:srgbClr val="3A67E6"/>
                </a:solidFill>
                <a:latin typeface="Arimo Bold"/>
              </a:rPr>
              <a:t>Объем</a:t>
            </a:r>
            <a:r>
              <a:rPr lang="en-US" sz="2300" spc="-23" dirty="0">
                <a:solidFill>
                  <a:srgbClr val="3A67E6"/>
                </a:solidFill>
                <a:latin typeface="Arimo Bold"/>
              </a:rPr>
              <a:t> </a:t>
            </a:r>
          </a:p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en-US" sz="2300" spc="-23" dirty="0" err="1">
                <a:solidFill>
                  <a:srgbClr val="3A67E6"/>
                </a:solidFill>
                <a:latin typeface="Arimo Bold"/>
              </a:rPr>
              <a:t>финансирования</a:t>
            </a:r>
            <a:r>
              <a:rPr lang="en-US" sz="2300" spc="-23" dirty="0" smtClean="0">
                <a:solidFill>
                  <a:srgbClr val="3A67E6"/>
                </a:solidFill>
                <a:latin typeface="Arimo Bold"/>
              </a:rPr>
              <a:t>,</a:t>
            </a:r>
            <a:endParaRPr lang="en-US" sz="2300" spc="-23" dirty="0">
              <a:solidFill>
                <a:srgbClr val="3A67E6"/>
              </a:solidFill>
              <a:latin typeface="Arimo Bold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3347432" y="8420100"/>
            <a:ext cx="2971800" cy="43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 spc="-27" dirty="0">
                <a:solidFill>
                  <a:srgbClr val="2143BA"/>
                </a:solidFill>
                <a:latin typeface="Raleway Bold"/>
              </a:rPr>
              <a:t>1 </a:t>
            </a:r>
            <a:r>
              <a:rPr lang="en-US" sz="2799" spc="-27" dirty="0" smtClean="0">
                <a:solidFill>
                  <a:srgbClr val="2143BA"/>
                </a:solidFill>
                <a:latin typeface="Raleway Bold"/>
              </a:rPr>
              <a:t>000,00</a:t>
            </a:r>
            <a:r>
              <a:rPr lang="ru-RU" sz="2799" spc="-27" dirty="0" smtClean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400" spc="-23" dirty="0" err="1" smtClean="0">
                <a:solidFill>
                  <a:srgbClr val="3A67E6"/>
                </a:solidFill>
                <a:latin typeface="Arimo Bold"/>
              </a:rPr>
              <a:t>тыс</a:t>
            </a:r>
            <a:r>
              <a:rPr lang="en-US" sz="2400" spc="-23" dirty="0" smtClean="0">
                <a:solidFill>
                  <a:srgbClr val="3A67E6"/>
                </a:solidFill>
                <a:latin typeface="Arimo Bold"/>
              </a:rPr>
              <a:t>. </a:t>
            </a:r>
            <a:r>
              <a:rPr lang="en-US" sz="2400" spc="-23" dirty="0" err="1" smtClean="0">
                <a:solidFill>
                  <a:srgbClr val="3A67E6"/>
                </a:solidFill>
                <a:latin typeface="Arimo Bold"/>
              </a:rPr>
              <a:t>руб</a:t>
            </a:r>
            <a:r>
              <a:rPr lang="en-US" sz="2400" spc="-23" dirty="0" smtClean="0">
                <a:solidFill>
                  <a:srgbClr val="3A67E6"/>
                </a:solidFill>
                <a:latin typeface="Arimo Bold"/>
              </a:rPr>
              <a:t>.</a:t>
            </a:r>
            <a:endParaRPr lang="en-US" sz="2800" spc="-23" dirty="0" smtClean="0">
              <a:solidFill>
                <a:srgbClr val="3A67E6"/>
              </a:solidFill>
              <a:latin typeface="Arimo Bold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11942489" y="8420100"/>
            <a:ext cx="2895600" cy="43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 spc="-27" dirty="0" smtClean="0">
                <a:solidFill>
                  <a:srgbClr val="2143BA"/>
                </a:solidFill>
                <a:latin typeface="Raleway Bold"/>
              </a:rPr>
              <a:t>600,00</a:t>
            </a:r>
            <a:r>
              <a:rPr lang="ru-RU" sz="2799" spc="-27" dirty="0" smtClean="0">
                <a:solidFill>
                  <a:srgbClr val="2143BA"/>
                </a:solidFill>
                <a:latin typeface="Raleway Bold"/>
              </a:rPr>
              <a:t> </a:t>
            </a:r>
            <a:r>
              <a:rPr lang="en-US" sz="2400" spc="-23" dirty="0" err="1" smtClean="0">
                <a:solidFill>
                  <a:srgbClr val="3A67E6"/>
                </a:solidFill>
                <a:latin typeface="Arimo Bold"/>
              </a:rPr>
              <a:t>тыс</a:t>
            </a:r>
            <a:r>
              <a:rPr lang="en-US" sz="2400" spc="-23" dirty="0" smtClean="0">
                <a:solidFill>
                  <a:srgbClr val="3A67E6"/>
                </a:solidFill>
                <a:latin typeface="Arimo Bold"/>
              </a:rPr>
              <a:t>. </a:t>
            </a:r>
            <a:r>
              <a:rPr lang="en-US" sz="2400" spc="-23" dirty="0" err="1" smtClean="0">
                <a:solidFill>
                  <a:srgbClr val="3A67E6"/>
                </a:solidFill>
                <a:latin typeface="Arimo Bold"/>
              </a:rPr>
              <a:t>руб</a:t>
            </a:r>
            <a:r>
              <a:rPr lang="en-US" sz="2400" spc="-23" dirty="0" smtClean="0">
                <a:solidFill>
                  <a:srgbClr val="3A67E6"/>
                </a:solidFill>
                <a:latin typeface="Arimo Bold"/>
              </a:rPr>
              <a:t>.</a:t>
            </a:r>
            <a:endParaRPr lang="en-US" sz="2800" spc="-23" dirty="0" smtClean="0">
              <a:solidFill>
                <a:srgbClr val="3A67E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8496299"/>
            <a:ext cx="1143000" cy="86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1295" y="5981700"/>
            <a:ext cx="9489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2"/>
          <p:cNvSpPr/>
          <p:nvPr/>
        </p:nvSpPr>
        <p:spPr>
          <a:xfrm>
            <a:off x="8460340" y="2552700"/>
            <a:ext cx="9262046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367595" y="5143500"/>
            <a:ext cx="9262046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9445484" y="213201"/>
            <a:ext cx="8004316" cy="2213299"/>
            <a:chOff x="0" y="-71332"/>
            <a:chExt cx="10364728" cy="2951067"/>
          </a:xfrm>
        </p:grpSpPr>
        <p:sp>
          <p:nvSpPr>
            <p:cNvPr id="5" name="TextBox 5"/>
            <p:cNvSpPr txBox="1"/>
            <p:nvPr/>
          </p:nvSpPr>
          <p:spPr>
            <a:xfrm>
              <a:off x="0" y="1587086"/>
              <a:ext cx="10364728" cy="1292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1B1B1B"/>
                  </a:solidFill>
                  <a:latin typeface="Raleway"/>
                </a:rPr>
                <a:t>           ОБЪЕМ НИР</a:t>
              </a:r>
            </a:p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1B1B1B"/>
                  </a:solidFill>
                  <a:latin typeface="Raleway"/>
                </a:rPr>
                <a:t>           ОБЪЕМ НИР В РАСЧЕТЕ НА 1 НПР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1332"/>
              <a:ext cx="10364728" cy="1477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143BA"/>
                  </a:solidFill>
                  <a:latin typeface="Raleway Bold"/>
                </a:rPr>
                <a:t>ВЫПОЛНЕНИЕ УЧЕНЫМИ ВУЗА ФИНАНСИРУЕМЫХ НИР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52879" y="1485900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>
            <a:off x="9752879" y="1983134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3" name="Group 13"/>
          <p:cNvGrpSpPr/>
          <p:nvPr/>
        </p:nvGrpSpPr>
        <p:grpSpPr>
          <a:xfrm>
            <a:off x="9445484" y="2628900"/>
            <a:ext cx="8599310" cy="2459583"/>
            <a:chOff x="168116" y="-213474"/>
            <a:chExt cx="11465747" cy="3279443"/>
          </a:xfrm>
        </p:grpSpPr>
        <p:sp>
          <p:nvSpPr>
            <p:cNvPr id="14" name="TextBox 14"/>
            <p:cNvSpPr txBox="1"/>
            <p:nvPr/>
          </p:nvSpPr>
          <p:spPr>
            <a:xfrm>
              <a:off x="172537" y="278882"/>
              <a:ext cx="11246939" cy="2787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999" dirty="0">
                  <a:solidFill>
                    <a:srgbClr val="1B1B1B"/>
                  </a:solidFill>
                  <a:latin typeface="Raleway"/>
                </a:rPr>
                <a:t>             </a:t>
              </a: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1B1B1B"/>
                  </a:solidFill>
                  <a:latin typeface="Raleway"/>
                </a:rPr>
                <a:t>              КОЛИЧЕСТВО ПУБЛИКАЦИЙ </a:t>
              </a:r>
              <a:r>
                <a:rPr lang="ru-RU" sz="2400" dirty="0" smtClean="0">
                  <a:solidFill>
                    <a:srgbClr val="1B1B1B"/>
                  </a:solidFill>
                  <a:latin typeface="Raleway"/>
                </a:rPr>
                <a:t>ядро </a:t>
              </a:r>
              <a:r>
                <a:rPr lang="en-US" sz="2400" dirty="0" smtClean="0">
                  <a:solidFill>
                    <a:srgbClr val="1B1B1B"/>
                  </a:solidFill>
                  <a:latin typeface="Raleway"/>
                </a:rPr>
                <a:t>РИНЦ</a:t>
              </a:r>
              <a:r>
                <a:rPr lang="en-US" sz="2400" dirty="0">
                  <a:solidFill>
                    <a:srgbClr val="1B1B1B"/>
                  </a:solidFill>
                  <a:latin typeface="Raleway"/>
                </a:rPr>
                <a:t>, </a:t>
              </a:r>
              <a:r>
                <a:rPr lang="ru-RU" sz="2400" dirty="0" smtClean="0">
                  <a:solidFill>
                    <a:srgbClr val="1B1B1B"/>
                  </a:solidFill>
                  <a:latin typeface="Raleway"/>
                </a:rPr>
                <a:t>ВАК,</a:t>
              </a:r>
            </a:p>
            <a:p>
              <a:pPr>
                <a:lnSpc>
                  <a:spcPts val="3359"/>
                </a:lnSpc>
              </a:pPr>
              <a:r>
                <a:rPr lang="ru-RU" sz="2400" dirty="0" smtClean="0">
                  <a:solidFill>
                    <a:srgbClr val="1B1B1B"/>
                  </a:solidFill>
                  <a:latin typeface="Raleway"/>
                </a:rPr>
                <a:t>                                                                     </a:t>
              </a:r>
              <a:r>
                <a:rPr lang="en-US" sz="2400" dirty="0" err="1" smtClean="0">
                  <a:solidFill>
                    <a:srgbClr val="1B1B1B"/>
                  </a:solidFill>
                  <a:latin typeface="Raleway"/>
                </a:rPr>
                <a:t>WoS</a:t>
              </a:r>
              <a:r>
                <a:rPr lang="ru-RU" sz="2400" dirty="0" smtClean="0">
                  <a:solidFill>
                    <a:srgbClr val="1B1B1B"/>
                  </a:solidFill>
                  <a:latin typeface="Raleway"/>
                </a:rPr>
                <a:t>, </a:t>
              </a:r>
              <a:r>
                <a:rPr lang="en-US" sz="2400" dirty="0" smtClean="0">
                  <a:solidFill>
                    <a:srgbClr val="1B1B1B"/>
                  </a:solidFill>
                  <a:latin typeface="Raleway"/>
                </a:rPr>
                <a:t>SCOPUS</a:t>
              </a:r>
              <a:endParaRPr lang="en-US" sz="2400" dirty="0">
                <a:solidFill>
                  <a:srgbClr val="1B1B1B"/>
                </a:solidFill>
                <a:latin typeface="Raleway"/>
              </a:endParaRPr>
            </a:p>
            <a:p>
              <a:pPr>
                <a:lnSpc>
                  <a:spcPts val="1260"/>
                </a:lnSpc>
              </a:pPr>
              <a:r>
                <a:rPr lang="en-US" sz="900" dirty="0">
                  <a:solidFill>
                    <a:srgbClr val="1B1B1B"/>
                  </a:solidFill>
                  <a:latin typeface="Raleway"/>
                </a:rPr>
                <a:t>             </a:t>
              </a: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1B1B1B"/>
                  </a:solidFill>
                  <a:latin typeface="Raleway"/>
                </a:rPr>
                <a:t>              ЦИТИРУЕМОСТЬ </a:t>
              </a:r>
              <a:r>
                <a:rPr lang="en-US" sz="2400" dirty="0" smtClean="0">
                  <a:solidFill>
                    <a:srgbClr val="1B1B1B"/>
                  </a:solidFill>
                  <a:latin typeface="Raleway"/>
                </a:rPr>
                <a:t>ПУБЛИКАЦИЙ </a:t>
              </a:r>
              <a:r>
                <a:rPr lang="ru-RU" sz="2400" dirty="0" smtClean="0">
                  <a:solidFill>
                    <a:srgbClr val="1B1B1B"/>
                  </a:solidFill>
                  <a:latin typeface="Raleway"/>
                </a:rPr>
                <a:t>ядро </a:t>
              </a:r>
              <a:r>
                <a:rPr lang="en-US" sz="2400" dirty="0" smtClean="0">
                  <a:solidFill>
                    <a:srgbClr val="1B1B1B"/>
                  </a:solidFill>
                  <a:latin typeface="Raleway"/>
                </a:rPr>
                <a:t>РИНЦ, </a:t>
              </a:r>
              <a:r>
                <a:rPr lang="ru-RU" sz="2400" dirty="0" smtClean="0">
                  <a:solidFill>
                    <a:srgbClr val="1B1B1B"/>
                  </a:solidFill>
                  <a:latin typeface="Raleway"/>
                </a:rPr>
                <a:t>ВАК</a:t>
              </a:r>
              <a:r>
                <a:rPr lang="en-US" sz="2400" dirty="0" smtClean="0">
                  <a:solidFill>
                    <a:srgbClr val="1B1B1B"/>
                  </a:solidFill>
                  <a:latin typeface="Raleway"/>
                </a:rPr>
                <a:t>, </a:t>
              </a:r>
              <a:r>
                <a:rPr lang="ru-RU" sz="2400" dirty="0" smtClean="0">
                  <a:solidFill>
                    <a:srgbClr val="1B1B1B"/>
                  </a:solidFill>
                  <a:latin typeface="Raleway"/>
                </a:rPr>
                <a:t>                  </a:t>
              </a:r>
            </a:p>
            <a:p>
              <a:pPr>
                <a:lnSpc>
                  <a:spcPts val="3359"/>
                </a:lnSpc>
              </a:pPr>
              <a:r>
                <a:rPr lang="ru-RU" sz="2400" dirty="0" smtClean="0">
                  <a:solidFill>
                    <a:srgbClr val="1B1B1B"/>
                  </a:solidFill>
                  <a:latin typeface="Raleway"/>
                </a:rPr>
                <a:t>                                                                           </a:t>
              </a:r>
              <a:r>
                <a:rPr lang="en-US" sz="2400" dirty="0" err="1" smtClean="0">
                  <a:solidFill>
                    <a:srgbClr val="1B1B1B"/>
                  </a:solidFill>
                  <a:latin typeface="Raleway"/>
                </a:rPr>
                <a:t>WoS</a:t>
              </a:r>
              <a:r>
                <a:rPr lang="en-US" sz="2400" dirty="0">
                  <a:solidFill>
                    <a:srgbClr val="1B1B1B"/>
                  </a:solidFill>
                  <a:latin typeface="Raleway"/>
                </a:rPr>
                <a:t>, </a:t>
              </a:r>
              <a:r>
                <a:rPr lang="en-US" sz="2400" dirty="0" smtClean="0">
                  <a:solidFill>
                    <a:srgbClr val="1B1B1B"/>
                  </a:solidFill>
                  <a:latin typeface="Raleway"/>
                </a:rPr>
                <a:t>SCOPUS</a:t>
              </a:r>
              <a:endParaRPr lang="en-US" sz="2400" dirty="0">
                <a:solidFill>
                  <a:srgbClr val="1B1B1B"/>
                </a:solidFill>
                <a:latin typeface="Raleway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68116" y="-213474"/>
              <a:ext cx="11465747" cy="711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1B1B1B"/>
                  </a:solidFill>
                  <a:latin typeface="Raleway Bold"/>
                </a:rPr>
                <a:t>РОСТ ПУБЛИКАЦИОННОЙ АКТИВНОСТИ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45484" y="5304357"/>
            <a:ext cx="8473224" cy="2000929"/>
            <a:chOff x="0" y="0"/>
            <a:chExt cx="11297632" cy="266790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323821"/>
              <a:ext cx="11297632" cy="1344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B1B1B"/>
                  </a:solidFill>
                  <a:latin typeface="Raleway"/>
                </a:rPr>
                <a:t>             КОЛИЧЕСТВО РИД</a:t>
              </a:r>
            </a:p>
            <a:p>
              <a:pPr>
                <a:lnSpc>
                  <a:spcPts val="1259"/>
                </a:lnSpc>
              </a:pPr>
              <a:endParaRPr/>
            </a:p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1B1B1B"/>
                  </a:solidFill>
                  <a:latin typeface="Raleway"/>
                </a:rPr>
                <a:t>             КОЛИЧЕСТВО ЛИЦЕНЗИОННЫХ СОГЛАШЕНИЙ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1297632" cy="1452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11"/>
                </a:lnSpc>
                <a:spcBef>
                  <a:spcPct val="0"/>
                </a:spcBef>
              </a:pPr>
              <a:r>
                <a:rPr lang="en-US" sz="3151" dirty="0">
                  <a:solidFill>
                    <a:srgbClr val="1B1B1B"/>
                  </a:solidFill>
                  <a:latin typeface="Raleway Bold"/>
                </a:rPr>
                <a:t>РОСТ ИННОВАЦИОННОЙ АКТИВНОСТИ НПР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 rot="1767">
            <a:off x="8460341" y="7560004"/>
            <a:ext cx="9262047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9752879" y="4229100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9752879" y="3238500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5" name="Group 25"/>
          <p:cNvGrpSpPr/>
          <p:nvPr/>
        </p:nvGrpSpPr>
        <p:grpSpPr>
          <a:xfrm>
            <a:off x="9752879" y="6895914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7" name="Group 27"/>
          <p:cNvGrpSpPr/>
          <p:nvPr/>
        </p:nvGrpSpPr>
        <p:grpSpPr>
          <a:xfrm>
            <a:off x="9752879" y="6337126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9" name="Group 29"/>
          <p:cNvGrpSpPr/>
          <p:nvPr/>
        </p:nvGrpSpPr>
        <p:grpSpPr>
          <a:xfrm>
            <a:off x="9571570" y="7814368"/>
            <a:ext cx="8473224" cy="1912174"/>
            <a:chOff x="0" y="0"/>
            <a:chExt cx="11297632" cy="2549566"/>
          </a:xfrm>
        </p:grpSpPr>
        <p:sp>
          <p:nvSpPr>
            <p:cNvPr id="30" name="TextBox 30"/>
            <p:cNvSpPr txBox="1"/>
            <p:nvPr/>
          </p:nvSpPr>
          <p:spPr>
            <a:xfrm>
              <a:off x="0" y="610911"/>
              <a:ext cx="11297632" cy="1938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99"/>
                </a:lnSpc>
              </a:pPr>
              <a:r>
                <a:rPr lang="en-US" sz="1499">
                  <a:solidFill>
                    <a:srgbClr val="1B1B1B"/>
                  </a:solidFill>
                  <a:latin typeface="Raleway"/>
                </a:rPr>
                <a:t>             </a:t>
              </a:r>
            </a:p>
            <a:p>
              <a:pPr>
                <a:lnSpc>
                  <a:spcPts val="3779"/>
                </a:lnSpc>
              </a:pPr>
              <a:r>
                <a:rPr lang="en-US" sz="2699">
                  <a:solidFill>
                    <a:srgbClr val="1B1B1B"/>
                  </a:solidFill>
                  <a:latin typeface="Raleway"/>
                </a:rPr>
                <a:t>           ПОДГОТОВКА НАУЧНЫХ КАДРОВ</a:t>
              </a:r>
            </a:p>
            <a:p>
              <a:pPr>
                <a:lnSpc>
                  <a:spcPts val="2099"/>
                </a:lnSpc>
              </a:pPr>
              <a:endParaRPr/>
            </a:p>
            <a:p>
              <a:pPr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1B1B1B"/>
                  </a:solidFill>
                  <a:latin typeface="Raleway"/>
                </a:rPr>
                <a:t>            УЧАСТИЕ ППС В НИР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11297632" cy="710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11"/>
                </a:lnSpc>
                <a:spcBef>
                  <a:spcPct val="0"/>
                </a:spcBef>
              </a:pPr>
              <a:r>
                <a:rPr lang="en-US" sz="3151">
                  <a:solidFill>
                    <a:srgbClr val="1B1B1B"/>
                  </a:solidFill>
                  <a:latin typeface="Raleway Bold"/>
                </a:rPr>
                <a:t>ВОВЛЕЧЕННОСТЬ ПЕРСОНАЛА В НИР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752879" y="9317171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4" name="Group 34"/>
          <p:cNvGrpSpPr/>
          <p:nvPr/>
        </p:nvGrpSpPr>
        <p:grpSpPr>
          <a:xfrm>
            <a:off x="9752879" y="8565769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37" name="TextBox 37"/>
          <p:cNvSpPr txBox="1"/>
          <p:nvPr/>
        </p:nvSpPr>
        <p:spPr>
          <a:xfrm>
            <a:off x="1028700" y="2654748"/>
            <a:ext cx="6425047" cy="411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5"/>
              </a:lnSpc>
            </a:pPr>
            <a:r>
              <a:rPr lang="en-US" sz="6587" spc="-65" dirty="0">
                <a:solidFill>
                  <a:srgbClr val="1B1B1B"/>
                </a:solidFill>
                <a:latin typeface="Raleway Bold"/>
              </a:rPr>
              <a:t>НАПРАВЛЕНИЯ ОЦЕНКИ НИР </a:t>
            </a:r>
            <a:r>
              <a:rPr lang="en-US" sz="6587" spc="-65" dirty="0" smtClean="0">
                <a:solidFill>
                  <a:srgbClr val="1B1B1B"/>
                </a:solidFill>
                <a:latin typeface="Raleway Bold"/>
              </a:rPr>
              <a:t>ВУЗА</a:t>
            </a:r>
            <a:endParaRPr lang="ru-RU" sz="2500" spc="-65" dirty="0" smtClean="0">
              <a:solidFill>
                <a:srgbClr val="1B1B1B"/>
              </a:solidFill>
              <a:latin typeface="Raleway Bold"/>
            </a:endParaRPr>
          </a:p>
          <a:p>
            <a:pPr algn="ctr">
              <a:lnSpc>
                <a:spcPts val="0"/>
              </a:lnSpc>
            </a:pPr>
            <a:endParaRPr lang="en-US" sz="4000" spc="-65" dirty="0">
              <a:solidFill>
                <a:srgbClr val="1B1B1B"/>
              </a:solidFill>
              <a:latin typeface="Raleway Bold"/>
            </a:endParaRPr>
          </a:p>
          <a:p>
            <a:pPr>
              <a:lnSpc>
                <a:spcPts val="3450"/>
              </a:lnSpc>
            </a:pPr>
            <a:endParaRPr lang="ru-RU" sz="3136" spc="-31" dirty="0" smtClean="0">
              <a:solidFill>
                <a:srgbClr val="1B1B1B"/>
              </a:solidFill>
              <a:latin typeface="Raleway Bold"/>
            </a:endParaRPr>
          </a:p>
          <a:p>
            <a:pPr>
              <a:lnSpc>
                <a:spcPts val="3450"/>
              </a:lnSpc>
            </a:pPr>
            <a:r>
              <a:rPr lang="en-US" sz="3136" spc="-31" dirty="0" smtClean="0">
                <a:solidFill>
                  <a:srgbClr val="1B1B1B"/>
                </a:solidFill>
                <a:latin typeface="Raleway Bold"/>
              </a:rPr>
              <a:t>НА </a:t>
            </a:r>
            <a:r>
              <a:rPr lang="en-US" sz="3136" spc="-31" dirty="0">
                <a:solidFill>
                  <a:srgbClr val="1B1B1B"/>
                </a:solidFill>
                <a:latin typeface="Raleway Bold"/>
              </a:rPr>
              <a:t>УРОВНЕ </a:t>
            </a:r>
            <a:r>
              <a:rPr lang="en-US" sz="3136" spc="-31" dirty="0">
                <a:solidFill>
                  <a:srgbClr val="1B1B1B"/>
                </a:solidFill>
                <a:latin typeface="Arimo Bold"/>
              </a:rPr>
              <a:t>МИНИСТЕРСТВА ОБРАЗОВАНИЯ И НАУКИ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2909" y="1257300"/>
            <a:ext cx="9910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3467100"/>
            <a:ext cx="100905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989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Прямая соединительная линия 49"/>
          <p:cNvCxnSpPr/>
          <p:nvPr/>
        </p:nvCxnSpPr>
        <p:spPr>
          <a:xfrm flipH="1">
            <a:off x="990600" y="5448300"/>
            <a:ext cx="6629400" cy="0"/>
          </a:xfrm>
          <a:prstGeom prst="line">
            <a:avLst/>
          </a:prstGeom>
          <a:solidFill>
            <a:srgbClr val="152D95"/>
          </a:solidFill>
          <a:ln w="38100">
            <a:solidFill>
              <a:srgbClr val="152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224" y="0"/>
            <a:ext cx="272977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533400" y="723900"/>
            <a:ext cx="6705600" cy="2500685"/>
          </a:xfrm>
          <a:prstGeom prst="rect">
            <a:avLst/>
          </a:prstGeom>
          <a:ln w="76200">
            <a:solidFill>
              <a:srgbClr val="152D9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480"/>
              </a:lnSpc>
              <a:spcBef>
                <a:spcPct val="0"/>
              </a:spcBef>
            </a:pPr>
            <a:r>
              <a:rPr lang="en-US" sz="5400" spc="-54" dirty="0" smtClean="0">
                <a:solidFill>
                  <a:srgbClr val="000000"/>
                </a:solidFill>
                <a:latin typeface="Arimo Bold"/>
              </a:rPr>
              <a:t>ПРИЕМ </a:t>
            </a:r>
            <a:r>
              <a:rPr lang="en-US" sz="5400" spc="-54" dirty="0">
                <a:solidFill>
                  <a:srgbClr val="000000"/>
                </a:solidFill>
                <a:latin typeface="Arimo Bold"/>
              </a:rPr>
              <a:t>И </a:t>
            </a:r>
            <a:r>
              <a:rPr lang="en-US" sz="5400" spc="-54" dirty="0" smtClean="0">
                <a:solidFill>
                  <a:srgbClr val="000000"/>
                </a:solidFill>
                <a:latin typeface="Arimo Bold"/>
              </a:rPr>
              <a:t>ВЫПУСК</a:t>
            </a:r>
            <a:r>
              <a:rPr lang="ru-RU" sz="5400" spc="-54" dirty="0" smtClean="0">
                <a:solidFill>
                  <a:srgbClr val="000000"/>
                </a:solidFill>
                <a:latin typeface="Arimo Bold"/>
              </a:rPr>
              <a:t> </a:t>
            </a:r>
          </a:p>
          <a:p>
            <a:pPr marL="0" lvl="0" indent="0" algn="ctr">
              <a:lnSpc>
                <a:spcPts val="6480"/>
              </a:lnSpc>
              <a:spcBef>
                <a:spcPct val="0"/>
              </a:spcBef>
            </a:pPr>
            <a:r>
              <a:rPr lang="ru-RU" sz="5400" spc="-54" dirty="0" smtClean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5400" spc="-54" dirty="0" smtClean="0">
                <a:solidFill>
                  <a:srgbClr val="000000"/>
                </a:solidFill>
                <a:latin typeface="Arimo Bold"/>
              </a:rPr>
              <a:t>АСПИРАНТОВ В</a:t>
            </a:r>
            <a:endParaRPr lang="ru-RU" sz="5400" spc="-54" dirty="0" smtClean="0">
              <a:solidFill>
                <a:srgbClr val="000000"/>
              </a:solidFill>
              <a:latin typeface="Arimo Bold"/>
            </a:endParaRPr>
          </a:p>
          <a:p>
            <a:pPr marL="0" lvl="0" indent="0" algn="ctr">
              <a:lnSpc>
                <a:spcPts val="6480"/>
              </a:lnSpc>
              <a:spcBef>
                <a:spcPct val="0"/>
              </a:spcBef>
            </a:pPr>
            <a:r>
              <a:rPr lang="en-US" sz="5400" spc="-54" dirty="0" smtClean="0">
                <a:solidFill>
                  <a:srgbClr val="000000"/>
                </a:solidFill>
                <a:latin typeface="Arimo Bold"/>
              </a:rPr>
              <a:t> 201</a:t>
            </a:r>
            <a:r>
              <a:rPr lang="ru-RU" sz="5400" spc="-54" dirty="0" smtClean="0">
                <a:solidFill>
                  <a:srgbClr val="000000"/>
                </a:solidFill>
                <a:latin typeface="Arimo Bold"/>
              </a:rPr>
              <a:t>9</a:t>
            </a:r>
            <a:r>
              <a:rPr lang="en-US" sz="5400" spc="-54" dirty="0" smtClean="0">
                <a:solidFill>
                  <a:srgbClr val="000000"/>
                </a:solidFill>
                <a:latin typeface="Arimo Bold"/>
              </a:rPr>
              <a:t>-202</a:t>
            </a:r>
            <a:r>
              <a:rPr lang="ru-RU" sz="5400" spc="-54" dirty="0" smtClean="0">
                <a:solidFill>
                  <a:srgbClr val="000000"/>
                </a:solidFill>
                <a:latin typeface="Arimo Bold"/>
              </a:rPr>
              <a:t>3</a:t>
            </a:r>
            <a:r>
              <a:rPr lang="en-US" sz="5400" spc="-54" dirty="0" smtClean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5400" spc="-54" dirty="0" err="1">
                <a:solidFill>
                  <a:srgbClr val="000000"/>
                </a:solidFill>
                <a:latin typeface="Arimo Bold"/>
              </a:rPr>
              <a:t>гг</a:t>
            </a:r>
            <a:r>
              <a:rPr lang="en-US" sz="5400" spc="-54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7200" y="5676900"/>
            <a:ext cx="10210800" cy="444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Контрольные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цифры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приема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на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smtClean="0">
                <a:solidFill>
                  <a:srgbClr val="2143BA"/>
                </a:solidFill>
                <a:latin typeface="Arimo Bold"/>
              </a:rPr>
              <a:t>202</a:t>
            </a:r>
            <a:r>
              <a:rPr lang="ru-RU" sz="2800" dirty="0" smtClean="0">
                <a:solidFill>
                  <a:srgbClr val="2143BA"/>
                </a:solidFill>
                <a:latin typeface="Arimo Bold"/>
              </a:rPr>
              <a:t>4/25</a:t>
            </a:r>
            <a:r>
              <a:rPr lang="en-US" sz="2800" dirty="0" smtClean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уч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.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год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 </a:t>
            </a:r>
            <a:endParaRPr lang="ru-RU" sz="2800" dirty="0" smtClean="0">
              <a:solidFill>
                <a:srgbClr val="2143BA"/>
              </a:solidFill>
              <a:latin typeface="Arimo Bold"/>
            </a:endParaRPr>
          </a:p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2143BA"/>
                </a:solidFill>
                <a:latin typeface="Arimo Bold"/>
              </a:rPr>
              <a:t>по</a:t>
            </a:r>
            <a:r>
              <a:rPr lang="en-US" sz="2800" dirty="0" smtClean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программам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подготовки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err="1" smtClean="0">
                <a:solidFill>
                  <a:srgbClr val="2143BA"/>
                </a:solidFill>
                <a:latin typeface="Arimo Bold"/>
              </a:rPr>
              <a:t>кадров</a:t>
            </a:r>
            <a:endParaRPr lang="ru-RU" sz="2800" dirty="0" smtClean="0">
              <a:solidFill>
                <a:srgbClr val="2143BA"/>
              </a:solidFill>
              <a:latin typeface="Arimo Bold"/>
            </a:endParaRPr>
          </a:p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высшей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квалификации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 в </a:t>
            </a:r>
            <a:r>
              <a:rPr lang="en-US" sz="2800" dirty="0" err="1">
                <a:solidFill>
                  <a:srgbClr val="2143BA"/>
                </a:solidFill>
                <a:latin typeface="Arimo Bold"/>
              </a:rPr>
              <a:t>аспирантуре</a:t>
            </a:r>
            <a:r>
              <a:rPr lang="en-US" sz="2800" dirty="0">
                <a:solidFill>
                  <a:srgbClr val="2143BA"/>
                </a:solidFill>
                <a:latin typeface="Arimo Bold"/>
              </a:rPr>
              <a:t>: </a:t>
            </a:r>
            <a:endParaRPr lang="ru-RU" sz="2800" dirty="0" smtClean="0">
              <a:solidFill>
                <a:srgbClr val="2143BA"/>
              </a:solidFill>
              <a:latin typeface="Arimo Bold"/>
            </a:endParaRPr>
          </a:p>
          <a:p>
            <a:pPr algn="ctr">
              <a:lnSpc>
                <a:spcPts val="3250"/>
              </a:lnSpc>
              <a:spcBef>
                <a:spcPct val="0"/>
              </a:spcBef>
            </a:pPr>
            <a:endParaRPr lang="en-US" sz="2000" dirty="0">
              <a:solidFill>
                <a:srgbClr val="4D2EB2"/>
              </a:solidFill>
              <a:latin typeface="Arimo Bold"/>
            </a:endParaRPr>
          </a:p>
          <a:p>
            <a:pPr>
              <a:lnSpc>
                <a:spcPts val="1689"/>
              </a:lnSpc>
              <a:spcBef>
                <a:spcPct val="0"/>
              </a:spcBef>
            </a:pPr>
            <a:r>
              <a:rPr lang="en-US" sz="1299" spc="-12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1.5. Биологические науки </a:t>
            </a:r>
            <a:r>
              <a:rPr lang="ru-RU" sz="2400" dirty="0" smtClean="0">
                <a:solidFill>
                  <a:srgbClr val="1B1B1B"/>
                </a:solidFill>
                <a:latin typeface="Raleway Bold"/>
              </a:rPr>
              <a:t>–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 2</a:t>
            </a:r>
          </a:p>
          <a:p>
            <a:pPr>
              <a:lnSpc>
                <a:spcPts val="3250"/>
              </a:lnSpc>
              <a:spcBef>
                <a:spcPct val="0"/>
              </a:spcBef>
            </a:pP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2.3. Информационные технологии и телекоммуникации </a:t>
            </a:r>
            <a:r>
              <a:rPr lang="ru-RU" sz="2400" dirty="0" smtClean="0">
                <a:solidFill>
                  <a:srgbClr val="1B1B1B"/>
                </a:solidFill>
                <a:latin typeface="Raleway Bold"/>
              </a:rPr>
              <a:t>–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 9</a:t>
            </a:r>
          </a:p>
          <a:p>
            <a:pPr>
              <a:lnSpc>
                <a:spcPts val="3250"/>
              </a:lnSpc>
              <a:spcBef>
                <a:spcPct val="0"/>
              </a:spcBef>
            </a:pP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2.5 Машиностроение </a:t>
            </a:r>
            <a:r>
              <a:rPr lang="ru-RU" sz="2400" dirty="0" smtClean="0">
                <a:solidFill>
                  <a:srgbClr val="1B1B1B"/>
                </a:solidFill>
                <a:latin typeface="Raleway Bold"/>
              </a:rPr>
              <a:t>–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 2</a:t>
            </a:r>
          </a:p>
          <a:p>
            <a:pPr>
              <a:lnSpc>
                <a:spcPts val="3250"/>
              </a:lnSpc>
              <a:spcBef>
                <a:spcPct val="0"/>
              </a:spcBef>
            </a:pP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2.6 Химические технологии, науки о материалах, металлургия </a:t>
            </a:r>
            <a:r>
              <a:rPr lang="ru-RU" sz="2400" dirty="0" smtClean="0">
                <a:solidFill>
                  <a:srgbClr val="1B1B1B"/>
                </a:solidFill>
                <a:latin typeface="Raleway Bold"/>
              </a:rPr>
              <a:t>–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 6</a:t>
            </a:r>
          </a:p>
          <a:p>
            <a:pPr>
              <a:lnSpc>
                <a:spcPts val="3250"/>
              </a:lnSpc>
              <a:spcBef>
                <a:spcPct val="0"/>
              </a:spcBef>
            </a:pP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2.7 Биотехнологии </a:t>
            </a:r>
            <a:r>
              <a:rPr lang="ru-RU" sz="2400" dirty="0" smtClean="0">
                <a:solidFill>
                  <a:srgbClr val="1B1B1B"/>
                </a:solidFill>
                <a:latin typeface="Raleway Bold"/>
              </a:rPr>
              <a:t>–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 4</a:t>
            </a:r>
          </a:p>
          <a:p>
            <a:pPr>
              <a:lnSpc>
                <a:spcPts val="3250"/>
              </a:lnSpc>
              <a:spcBef>
                <a:spcPct val="0"/>
              </a:spcBef>
            </a:pP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4.3 </a:t>
            </a:r>
            <a:r>
              <a:rPr lang="ru-RU" sz="2500" spc="-25" dirty="0" err="1" smtClean="0">
                <a:solidFill>
                  <a:srgbClr val="000000"/>
                </a:solidFill>
                <a:latin typeface="Raleway Bold"/>
              </a:rPr>
              <a:t>Агроинженерия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 и пищевые технологии </a:t>
            </a:r>
            <a:r>
              <a:rPr lang="ru-RU" sz="2400" dirty="0" smtClean="0">
                <a:solidFill>
                  <a:srgbClr val="1B1B1B"/>
                </a:solidFill>
                <a:latin typeface="Raleway Bold"/>
              </a:rPr>
              <a:t>–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 8</a:t>
            </a:r>
          </a:p>
          <a:p>
            <a:pPr>
              <a:lnSpc>
                <a:spcPts val="3250"/>
              </a:lnSpc>
              <a:spcBef>
                <a:spcPct val="0"/>
              </a:spcBef>
            </a:pPr>
            <a:r>
              <a:rPr lang="ru-RU" sz="3200" spc="-25" dirty="0" smtClean="0">
                <a:solidFill>
                  <a:srgbClr val="000000"/>
                </a:solidFill>
                <a:latin typeface="Raleway Bold"/>
              </a:rPr>
              <a:t>Всего</a:t>
            </a:r>
            <a:r>
              <a:rPr lang="ru-RU" sz="3200" spc="-26" dirty="0">
                <a:solidFill>
                  <a:srgbClr val="4D2EB2"/>
                </a:solidFill>
                <a:latin typeface="Raleway Bold"/>
              </a:rPr>
              <a:t> </a:t>
            </a:r>
            <a:r>
              <a:rPr lang="ru-RU" sz="3200" spc="-26" dirty="0" smtClean="0">
                <a:solidFill>
                  <a:srgbClr val="2143BA"/>
                </a:solidFill>
                <a:latin typeface="Raleway Bold"/>
              </a:rPr>
              <a:t>31</a:t>
            </a:r>
            <a:endParaRPr lang="ru-RU" sz="3200" spc="-25" dirty="0" smtClean="0">
              <a:solidFill>
                <a:srgbClr val="2143BA"/>
              </a:solidFill>
              <a:latin typeface="Raleway Bold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400800" y="-266700"/>
          <a:ext cx="11582400" cy="849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1028700" y="1000125"/>
            <a:ext cx="8267700" cy="4552528"/>
          </a:xfrm>
          <a:prstGeom prst="rect">
            <a:avLst/>
          </a:prstGeom>
          <a:ln w="76200">
            <a:solidFill>
              <a:srgbClr val="152D95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058"/>
              </a:lnSpc>
              <a:spcBef>
                <a:spcPct val="0"/>
              </a:spcBef>
            </a:pPr>
            <a:r>
              <a:rPr lang="ru-RU" sz="5882" dirty="0" smtClean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5882" dirty="0" err="1" smtClean="0">
                <a:solidFill>
                  <a:srgbClr val="000000"/>
                </a:solidFill>
                <a:latin typeface="Arimo Bold"/>
              </a:rPr>
              <a:t>Экстерны</a:t>
            </a:r>
            <a:r>
              <a:rPr lang="en-US" sz="5882" dirty="0" smtClean="0">
                <a:solidFill>
                  <a:srgbClr val="000000"/>
                </a:solidFill>
                <a:latin typeface="Arimo Bold"/>
              </a:rPr>
              <a:t> и</a:t>
            </a:r>
            <a:endParaRPr lang="ru-RU" sz="5882" dirty="0" smtClean="0">
              <a:solidFill>
                <a:srgbClr val="000000"/>
              </a:solidFill>
              <a:latin typeface="Arimo Bold"/>
            </a:endParaRPr>
          </a:p>
          <a:p>
            <a:pPr marL="0" lvl="0" indent="0">
              <a:lnSpc>
                <a:spcPts val="7058"/>
              </a:lnSpc>
              <a:spcBef>
                <a:spcPct val="0"/>
              </a:spcBef>
            </a:pPr>
            <a:r>
              <a:rPr lang="ru-RU" sz="5882" dirty="0" smtClean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5882" dirty="0" err="1" smtClean="0">
                <a:solidFill>
                  <a:srgbClr val="000000"/>
                </a:solidFill>
                <a:latin typeface="Arimo Bold"/>
              </a:rPr>
              <a:t>докторанты</a:t>
            </a:r>
            <a:r>
              <a:rPr lang="en-US" sz="5882" dirty="0" smtClean="0">
                <a:solidFill>
                  <a:srgbClr val="000000"/>
                </a:solidFill>
                <a:latin typeface="Arimo Bold"/>
              </a:rPr>
              <a:t> </a:t>
            </a:r>
            <a:endParaRPr lang="ru-RU" sz="5882" dirty="0" smtClean="0">
              <a:solidFill>
                <a:srgbClr val="000000"/>
              </a:solidFill>
              <a:latin typeface="Arimo Bold"/>
            </a:endParaRPr>
          </a:p>
          <a:p>
            <a:pPr marL="0" lvl="0" indent="0">
              <a:lnSpc>
                <a:spcPts val="7058"/>
              </a:lnSpc>
              <a:spcBef>
                <a:spcPct val="0"/>
              </a:spcBef>
            </a:pPr>
            <a:r>
              <a:rPr lang="ru-RU" sz="5882" dirty="0" smtClean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5882" dirty="0" err="1" smtClean="0">
                <a:solidFill>
                  <a:srgbClr val="000000"/>
                </a:solidFill>
                <a:latin typeface="Arimo Bold"/>
              </a:rPr>
              <a:t>прикрепленные</a:t>
            </a:r>
            <a:r>
              <a:rPr lang="en-US" sz="5882" dirty="0" smtClean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5882" dirty="0" err="1" smtClean="0">
                <a:solidFill>
                  <a:srgbClr val="000000"/>
                </a:solidFill>
                <a:latin typeface="Arimo Bold"/>
              </a:rPr>
              <a:t>для</a:t>
            </a:r>
            <a:endParaRPr lang="ru-RU" sz="5882" dirty="0" smtClean="0">
              <a:solidFill>
                <a:srgbClr val="000000"/>
              </a:solidFill>
              <a:latin typeface="Arimo Bold"/>
            </a:endParaRPr>
          </a:p>
          <a:p>
            <a:pPr marL="0" lvl="0" indent="0">
              <a:lnSpc>
                <a:spcPts val="7058"/>
              </a:lnSpc>
              <a:spcBef>
                <a:spcPct val="0"/>
              </a:spcBef>
            </a:pPr>
            <a:r>
              <a:rPr lang="en-US" sz="5882" dirty="0" smtClean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5882" dirty="0" err="1">
                <a:solidFill>
                  <a:srgbClr val="000000"/>
                </a:solidFill>
                <a:latin typeface="Arimo Bold"/>
              </a:rPr>
              <a:t>подготовки</a:t>
            </a:r>
            <a:r>
              <a:rPr lang="en-US" sz="5882" dirty="0">
                <a:solidFill>
                  <a:srgbClr val="000000"/>
                </a:solidFill>
                <a:latin typeface="Arimo Bold"/>
              </a:rPr>
              <a:t> </a:t>
            </a:r>
            <a:endParaRPr lang="ru-RU" sz="5882" dirty="0" smtClean="0">
              <a:solidFill>
                <a:srgbClr val="000000"/>
              </a:solidFill>
              <a:latin typeface="Arimo Bold"/>
            </a:endParaRPr>
          </a:p>
          <a:p>
            <a:pPr marL="0" lvl="0" indent="0">
              <a:lnSpc>
                <a:spcPts val="7058"/>
              </a:lnSpc>
              <a:spcBef>
                <a:spcPct val="0"/>
              </a:spcBef>
            </a:pPr>
            <a:r>
              <a:rPr lang="ru-RU" sz="5882" dirty="0" smtClean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5882" dirty="0" err="1" smtClean="0">
                <a:solidFill>
                  <a:srgbClr val="000000"/>
                </a:solidFill>
                <a:latin typeface="Arimo Bold"/>
              </a:rPr>
              <a:t>дессертаций</a:t>
            </a:r>
            <a:r>
              <a:rPr lang="en-US" sz="5882" dirty="0" smtClean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5882" dirty="0">
                <a:solidFill>
                  <a:srgbClr val="000000"/>
                </a:solidFill>
                <a:latin typeface="Arimo Bold"/>
              </a:rPr>
              <a:t>в </a:t>
            </a:r>
            <a:r>
              <a:rPr lang="en-US" sz="5882" dirty="0" smtClean="0">
                <a:solidFill>
                  <a:srgbClr val="000000"/>
                </a:solidFill>
                <a:latin typeface="Arimo Bold"/>
              </a:rPr>
              <a:t>202</a:t>
            </a:r>
            <a:r>
              <a:rPr lang="ru-RU" sz="5882" dirty="0" smtClean="0">
                <a:solidFill>
                  <a:srgbClr val="000000"/>
                </a:solidFill>
                <a:latin typeface="Arimo Bold"/>
              </a:rPr>
              <a:t>3</a:t>
            </a:r>
            <a:r>
              <a:rPr lang="en-US" sz="5882" dirty="0" smtClean="0">
                <a:solidFill>
                  <a:srgbClr val="000000"/>
                </a:solidFill>
                <a:latin typeface="Arimo Bold"/>
              </a:rPr>
              <a:t>г</a:t>
            </a:r>
            <a:r>
              <a:rPr lang="en-US" sz="5882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9677400" y="495300"/>
          <a:ext cx="7543800" cy="922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0"/>
            <a:ext cx="2590800" cy="148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0" y="0"/>
            <a:ext cx="18288000" cy="1257300"/>
          </a:xfrm>
          <a:prstGeom prst="rect">
            <a:avLst/>
          </a:prstGeom>
          <a:solidFill>
            <a:srgbClr val="152D95"/>
          </a:solidFill>
        </p:spPr>
      </p:sp>
      <p:sp>
        <p:nvSpPr>
          <p:cNvPr id="3" name="TextBox 2"/>
          <p:cNvSpPr txBox="1"/>
          <p:nvPr/>
        </p:nvSpPr>
        <p:spPr>
          <a:xfrm>
            <a:off x="304800" y="190500"/>
            <a:ext cx="18395870" cy="882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133" cap="all" spc="-51" dirty="0" smtClean="0">
                <a:solidFill>
                  <a:schemeClr val="bg1"/>
                </a:solidFill>
                <a:latin typeface="Arimo Bold"/>
              </a:rPr>
              <a:t>Действую</a:t>
            </a:r>
            <a:r>
              <a:rPr lang="ru-RU" sz="5133" b="1" cap="all" spc="-51" dirty="0" smtClean="0">
                <a:solidFill>
                  <a:schemeClr val="bg1"/>
                </a:solidFill>
                <a:latin typeface="Arimo Bold"/>
              </a:rPr>
              <a:t>щ</a:t>
            </a:r>
            <a:r>
              <a:rPr lang="ru-RU" sz="5133" cap="all" spc="-51" dirty="0" smtClean="0">
                <a:solidFill>
                  <a:schemeClr val="bg1"/>
                </a:solidFill>
                <a:latin typeface="Arimo Bold"/>
              </a:rPr>
              <a:t>ие </a:t>
            </a:r>
            <a:r>
              <a:rPr lang="en-US" sz="5133" cap="all" spc="-51" dirty="0" smtClean="0">
                <a:solidFill>
                  <a:schemeClr val="bg1"/>
                </a:solidFill>
                <a:latin typeface="Arimo Bold"/>
              </a:rPr>
              <a:t>ДИССЕРТАЦИОННЫ</a:t>
            </a:r>
            <a:r>
              <a:rPr lang="ru-RU" sz="5133" cap="all" spc="-51" dirty="0" smtClean="0">
                <a:solidFill>
                  <a:schemeClr val="bg1"/>
                </a:solidFill>
                <a:latin typeface="Arimo Bold"/>
              </a:rPr>
              <a:t>е советы ВГУИТ</a:t>
            </a:r>
          </a:p>
        </p:txBody>
      </p:sp>
      <p:sp>
        <p:nvSpPr>
          <p:cNvPr id="4" name="AutoShape 3"/>
          <p:cNvSpPr/>
          <p:nvPr/>
        </p:nvSpPr>
        <p:spPr>
          <a:xfrm rot="-5400000">
            <a:off x="1755716" y="5749983"/>
            <a:ext cx="8375766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Прямоугольник 4"/>
          <p:cNvSpPr/>
          <p:nvPr/>
        </p:nvSpPr>
        <p:spPr>
          <a:xfrm>
            <a:off x="7543800" y="1562100"/>
            <a:ext cx="3200400" cy="63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95" dirty="0" smtClean="0">
                <a:solidFill>
                  <a:srgbClr val="3A67E6"/>
                </a:solidFill>
                <a:latin typeface="Arimo Bold"/>
              </a:rPr>
              <a:t>24.2.287.02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9284" y="1943100"/>
            <a:ext cx="2560316" cy="630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95" dirty="0" smtClean="0">
                <a:solidFill>
                  <a:srgbClr val="3A67E6"/>
                </a:solidFill>
                <a:latin typeface="Arimo Bold"/>
              </a:rPr>
              <a:t>24.2.287.01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2857500"/>
            <a:ext cx="551471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spc="-27" dirty="0" err="1" smtClean="0">
                <a:solidFill>
                  <a:srgbClr val="000000"/>
                </a:solidFill>
                <a:latin typeface="Raleway Bold"/>
              </a:rPr>
              <a:t>П</a:t>
            </a:r>
            <a:r>
              <a:rPr lang="en-US" sz="2800" spc="-27" dirty="0" err="1" smtClean="0">
                <a:solidFill>
                  <a:srgbClr val="000000"/>
                </a:solidFill>
                <a:latin typeface="Raleway Bold"/>
              </a:rPr>
              <a:t>редседатель</a:t>
            </a:r>
            <a:r>
              <a:rPr lang="en-US" sz="2800" spc="-27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800" spc="-27" dirty="0" err="1" smtClean="0">
                <a:solidFill>
                  <a:srgbClr val="000000"/>
                </a:solidFill>
                <a:latin typeface="Raleway Bold"/>
              </a:rPr>
              <a:t>совета</a:t>
            </a:r>
            <a:r>
              <a:rPr lang="en-US" sz="2800" spc="-27" dirty="0" smtClean="0">
                <a:solidFill>
                  <a:srgbClr val="000000"/>
                </a:solidFill>
                <a:latin typeface="Raleway Bold"/>
              </a:rPr>
              <a:t> </a:t>
            </a:r>
            <a:endParaRPr lang="ru-RU" sz="2800" spc="-27" dirty="0" smtClean="0">
              <a:solidFill>
                <a:srgbClr val="000000"/>
              </a:solidFill>
              <a:latin typeface="Raleway Bold"/>
            </a:endParaRPr>
          </a:p>
          <a:p>
            <a:pPr algn="ctr"/>
            <a:endParaRPr lang="ru-RU" sz="2000" spc="-27" dirty="0" smtClean="0">
              <a:solidFill>
                <a:srgbClr val="000000"/>
              </a:solidFill>
              <a:latin typeface="Raleway Bold"/>
            </a:endParaRPr>
          </a:p>
          <a:p>
            <a:pPr algn="ctr"/>
            <a:r>
              <a:rPr lang="ru-RU" sz="2800" spc="-27" dirty="0" err="1" smtClean="0">
                <a:solidFill>
                  <a:srgbClr val="000000"/>
                </a:solidFill>
                <a:latin typeface="Raleway Bold"/>
              </a:rPr>
              <a:t>засл</a:t>
            </a:r>
            <a:r>
              <a:rPr lang="ru-RU" sz="2800" spc="-27" dirty="0" smtClean="0">
                <a:solidFill>
                  <a:srgbClr val="000000"/>
                </a:solidFill>
                <a:latin typeface="Raleway Bold"/>
              </a:rPr>
              <a:t>. деятель науки РФ,</a:t>
            </a:r>
          </a:p>
          <a:p>
            <a:pPr algn="ctr"/>
            <a:r>
              <a:rPr lang="ru-RU" sz="2800" spc="-27" dirty="0" smtClean="0">
                <a:solidFill>
                  <a:srgbClr val="000000"/>
                </a:solidFill>
                <a:latin typeface="Raleway Bold"/>
              </a:rPr>
              <a:t> д.т.н., профессор </a:t>
            </a:r>
            <a:r>
              <a:rPr lang="en-US" sz="2800" u="sng" spc="-27" dirty="0" err="1" smtClean="0">
                <a:solidFill>
                  <a:srgbClr val="3A67E6"/>
                </a:solidFill>
                <a:latin typeface="Raleway Bold"/>
              </a:rPr>
              <a:t>Битюков</a:t>
            </a:r>
            <a:r>
              <a:rPr lang="en-US" sz="2800" u="sng" spc="-27" dirty="0" smtClean="0">
                <a:solidFill>
                  <a:srgbClr val="3A67E6"/>
                </a:solidFill>
                <a:latin typeface="Raleway Bold"/>
              </a:rPr>
              <a:t> В.К.</a:t>
            </a:r>
            <a:endParaRPr lang="ru-RU" sz="2800" dirty="0">
              <a:solidFill>
                <a:srgbClr val="3A67E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2324100"/>
            <a:ext cx="601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-27" dirty="0" err="1" smtClean="0">
                <a:solidFill>
                  <a:srgbClr val="000000"/>
                </a:solidFill>
                <a:latin typeface="Raleway Bold"/>
              </a:rPr>
              <a:t>П</a:t>
            </a:r>
            <a:r>
              <a:rPr lang="en-US" sz="2800" spc="-27" dirty="0" err="1" smtClean="0">
                <a:solidFill>
                  <a:srgbClr val="000000"/>
                </a:solidFill>
                <a:latin typeface="Raleway Bold"/>
              </a:rPr>
              <a:t>редседатель</a:t>
            </a:r>
            <a:r>
              <a:rPr lang="en-US" sz="2800" spc="-27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800" spc="-27" dirty="0" err="1" smtClean="0">
                <a:solidFill>
                  <a:srgbClr val="000000"/>
                </a:solidFill>
                <a:latin typeface="Raleway Bold"/>
              </a:rPr>
              <a:t>совета</a:t>
            </a:r>
            <a:r>
              <a:rPr lang="en-US" sz="2800" spc="-27" dirty="0" smtClean="0">
                <a:solidFill>
                  <a:srgbClr val="000000"/>
                </a:solidFill>
                <a:latin typeface="Raleway Bold"/>
              </a:rPr>
              <a:t> </a:t>
            </a:r>
            <a:endParaRPr lang="ru-RU" sz="2800" spc="-27" dirty="0" smtClean="0">
              <a:solidFill>
                <a:srgbClr val="000000"/>
              </a:solidFill>
              <a:latin typeface="Raleway Bold"/>
            </a:endParaRPr>
          </a:p>
          <a:p>
            <a:pPr algn="ctr"/>
            <a:endParaRPr lang="ru-RU" sz="2000" spc="-27" dirty="0" smtClean="0">
              <a:solidFill>
                <a:srgbClr val="000000"/>
              </a:solidFill>
              <a:latin typeface="Raleway Bold"/>
            </a:endParaRPr>
          </a:p>
          <a:p>
            <a:pPr algn="ctr"/>
            <a:r>
              <a:rPr lang="ru-RU" sz="2800" spc="-27" dirty="0" smtClean="0">
                <a:solidFill>
                  <a:srgbClr val="000000"/>
                </a:solidFill>
                <a:latin typeface="Raleway Bold"/>
              </a:rPr>
              <a:t>профессор РАН, Почетный работник сферы образования РФ, </a:t>
            </a:r>
          </a:p>
          <a:p>
            <a:pPr algn="ctr"/>
            <a:r>
              <a:rPr lang="ru-RU" sz="2800" spc="-27" dirty="0" smtClean="0">
                <a:solidFill>
                  <a:srgbClr val="000000"/>
                </a:solidFill>
                <a:latin typeface="Raleway Bold"/>
              </a:rPr>
              <a:t>д.б.н., профессор </a:t>
            </a:r>
            <a:r>
              <a:rPr lang="ru-RU" sz="2800" u="sng" spc="-27" dirty="0" smtClean="0">
                <a:solidFill>
                  <a:srgbClr val="3A67E6"/>
                </a:solidFill>
                <a:latin typeface="Raleway Bold"/>
              </a:rPr>
              <a:t>Попов В.Н. /</a:t>
            </a:r>
            <a:r>
              <a:rPr lang="ru-RU" sz="2800" spc="-27" dirty="0" smtClean="0">
                <a:solidFill>
                  <a:srgbClr val="000000"/>
                </a:solidFill>
                <a:latin typeface="Raleway Bold"/>
              </a:rPr>
              <a:t> д.б.н., профессор </a:t>
            </a:r>
            <a:r>
              <a:rPr lang="ru-RU" sz="2800" u="sng" spc="-27" dirty="0" smtClean="0">
                <a:solidFill>
                  <a:srgbClr val="3A67E6"/>
                </a:solidFill>
                <a:latin typeface="Raleway Bold"/>
              </a:rPr>
              <a:t>Корнеева О.С.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34200" y="5905500"/>
            <a:ext cx="3604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7" dirty="0" smtClean="0">
                <a:solidFill>
                  <a:srgbClr val="000000"/>
                </a:solidFill>
                <a:latin typeface="Raleway Bold"/>
              </a:rPr>
              <a:t>1.5.6 - Биотехнология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58000" y="7581900"/>
            <a:ext cx="5323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7" dirty="0" smtClean="0">
                <a:solidFill>
                  <a:srgbClr val="000000"/>
                </a:solidFill>
                <a:latin typeface="Raleway Bold"/>
              </a:rPr>
              <a:t>2.7.1 - Биотехнологии пищевых продуктов, лекарственных и биологически активных веществ</a:t>
            </a:r>
          </a:p>
        </p:txBody>
      </p:sp>
      <p:sp>
        <p:nvSpPr>
          <p:cNvPr id="15" name="AutoShape 3"/>
          <p:cNvSpPr/>
          <p:nvPr/>
        </p:nvSpPr>
        <p:spPr>
          <a:xfrm rot="16200000" flipH="1" flipV="1">
            <a:off x="9067800" y="4991100"/>
            <a:ext cx="0" cy="457200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Прямоугольник 10"/>
          <p:cNvSpPr/>
          <p:nvPr/>
        </p:nvSpPr>
        <p:spPr>
          <a:xfrm>
            <a:off x="304800" y="57531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7" dirty="0" smtClean="0">
                <a:solidFill>
                  <a:srgbClr val="000000"/>
                </a:solidFill>
                <a:latin typeface="Raleway Bold"/>
              </a:rPr>
              <a:t>2.3.1 - Системный анализ, управление и обработка информации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7517978"/>
            <a:ext cx="5410200" cy="128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7" dirty="0" smtClean="0">
                <a:solidFill>
                  <a:srgbClr val="000000"/>
                </a:solidFill>
                <a:latin typeface="Raleway Bold"/>
              </a:rPr>
              <a:t>2.3.3 - Автоматизация и управление технологическими процессами и производствами</a:t>
            </a:r>
          </a:p>
        </p:txBody>
      </p:sp>
      <p:sp>
        <p:nvSpPr>
          <p:cNvPr id="16" name="AutoShape 3"/>
          <p:cNvSpPr/>
          <p:nvPr/>
        </p:nvSpPr>
        <p:spPr>
          <a:xfrm rot="16200000" flipH="1" flipV="1">
            <a:off x="2985083" y="4646452"/>
            <a:ext cx="0" cy="5261295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3"/>
          <p:cNvSpPr/>
          <p:nvPr/>
        </p:nvSpPr>
        <p:spPr>
          <a:xfrm rot="-5400000">
            <a:off x="8385117" y="5749983"/>
            <a:ext cx="8375766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Прямоугольник 20"/>
          <p:cNvSpPr/>
          <p:nvPr/>
        </p:nvSpPr>
        <p:spPr>
          <a:xfrm>
            <a:off x="14173200" y="2019300"/>
            <a:ext cx="2590800" cy="63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95" dirty="0" smtClean="0">
                <a:solidFill>
                  <a:srgbClr val="3A67E6"/>
                </a:solidFill>
                <a:latin typeface="Arimo Bold"/>
              </a:rPr>
              <a:t>24.2.287.03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954000" y="59055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7" dirty="0" smtClean="0">
                <a:solidFill>
                  <a:srgbClr val="000000"/>
                </a:solidFill>
                <a:latin typeface="Raleway Bold"/>
              </a:rPr>
              <a:t>1.4.2.  - Аналитическая химия (технические науки)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725400" y="7581900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7" dirty="0" smtClean="0">
                <a:solidFill>
                  <a:srgbClr val="000000"/>
                </a:solidFill>
                <a:latin typeface="Raleway Bold"/>
              </a:rPr>
              <a:t>2.6.11. - Технология и переработка синтетических и природных полимеров и композитов (технические науки)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649200" y="2705100"/>
            <a:ext cx="5486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-27" dirty="0" err="1" smtClean="0">
                <a:solidFill>
                  <a:srgbClr val="000000"/>
                </a:solidFill>
                <a:latin typeface="Raleway Bold"/>
              </a:rPr>
              <a:t>П</a:t>
            </a:r>
            <a:r>
              <a:rPr lang="en-US" sz="2800" spc="-27" dirty="0" err="1" smtClean="0">
                <a:solidFill>
                  <a:srgbClr val="000000"/>
                </a:solidFill>
                <a:latin typeface="Raleway Bold"/>
              </a:rPr>
              <a:t>редседатель</a:t>
            </a:r>
            <a:r>
              <a:rPr lang="en-US" sz="2800" spc="-27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800" spc="-27" dirty="0" err="1" smtClean="0">
                <a:solidFill>
                  <a:srgbClr val="000000"/>
                </a:solidFill>
                <a:latin typeface="Raleway Bold"/>
              </a:rPr>
              <a:t>совета</a:t>
            </a:r>
            <a:r>
              <a:rPr lang="en-US" sz="2800" spc="-27" dirty="0" smtClean="0">
                <a:solidFill>
                  <a:srgbClr val="000000"/>
                </a:solidFill>
                <a:latin typeface="Raleway Bold"/>
              </a:rPr>
              <a:t> </a:t>
            </a:r>
            <a:endParaRPr lang="ru-RU" sz="2800" spc="-27" dirty="0" smtClean="0">
              <a:solidFill>
                <a:srgbClr val="000000"/>
              </a:solidFill>
              <a:latin typeface="Raleway Bold"/>
            </a:endParaRPr>
          </a:p>
          <a:p>
            <a:pPr algn="ctr"/>
            <a:endParaRPr lang="ru-RU" sz="2000" spc="-27" dirty="0" smtClean="0">
              <a:solidFill>
                <a:srgbClr val="000000"/>
              </a:solidFill>
              <a:latin typeface="Raleway Bold"/>
            </a:endParaRPr>
          </a:p>
          <a:p>
            <a:pPr algn="ctr"/>
            <a:r>
              <a:rPr lang="ru-RU" sz="2800" spc="-27" dirty="0" smtClean="0">
                <a:solidFill>
                  <a:srgbClr val="000000"/>
                </a:solidFill>
                <a:latin typeface="Raleway Bold"/>
              </a:rPr>
              <a:t>д.х.н., профессор </a:t>
            </a:r>
            <a:r>
              <a:rPr lang="ru-RU" sz="2800" u="sng" spc="-27" dirty="0" smtClean="0">
                <a:solidFill>
                  <a:srgbClr val="3A67E6"/>
                </a:solidFill>
                <a:latin typeface="Raleway Bold"/>
              </a:rPr>
              <a:t>Суханов П. Т</a:t>
            </a:r>
            <a:r>
              <a:rPr lang="ru-RU" sz="2800" u="sng" spc="-27" dirty="0" smtClean="0">
                <a:solidFill>
                  <a:srgbClr val="4D2EB2"/>
                </a:solidFill>
                <a:latin typeface="Raleway Bold"/>
              </a:rPr>
              <a:t>.</a:t>
            </a:r>
          </a:p>
        </p:txBody>
      </p:sp>
      <p:sp>
        <p:nvSpPr>
          <p:cNvPr id="25" name="AutoShape 3"/>
          <p:cNvSpPr/>
          <p:nvPr/>
        </p:nvSpPr>
        <p:spPr>
          <a:xfrm rot="16200000" flipH="1" flipV="1">
            <a:off x="15240000" y="4991100"/>
            <a:ext cx="0" cy="457200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Прямоугольник 25"/>
          <p:cNvSpPr/>
          <p:nvPr/>
        </p:nvSpPr>
        <p:spPr>
          <a:xfrm>
            <a:off x="1905000" y="4914900"/>
            <a:ext cx="1447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4914900"/>
            <a:ext cx="14325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3A67E6"/>
                </a:solidFill>
                <a:latin typeface="Arimo Bold"/>
              </a:rPr>
              <a:t>Научные специальности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0"/>
            <a:ext cx="2286000" cy="13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/>
          <p:nvPr/>
        </p:nvSpPr>
        <p:spPr>
          <a:xfrm>
            <a:off x="304800" y="495300"/>
            <a:ext cx="15635204" cy="1295400"/>
          </a:xfrm>
          <a:prstGeom prst="rect">
            <a:avLst/>
          </a:prstGeom>
          <a:solidFill>
            <a:srgbClr val="152D95"/>
          </a:solidFill>
        </p:spPr>
      </p:sp>
      <p:sp>
        <p:nvSpPr>
          <p:cNvPr id="2" name="TextBox 2"/>
          <p:cNvSpPr txBox="1"/>
          <p:nvPr/>
        </p:nvSpPr>
        <p:spPr>
          <a:xfrm>
            <a:off x="426202" y="574675"/>
            <a:ext cx="15392400" cy="1136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4000" spc="-40" dirty="0">
                <a:solidFill>
                  <a:schemeClr val="bg1"/>
                </a:solidFill>
                <a:latin typeface="Arimo Bold"/>
              </a:rPr>
              <a:t>ОРГАНИЗАЦИЯ НАУЧНО-ИССЛЕДОВАТЕЛЬСКОЙ ДЕЯТЕЛЬНОСТИ СТУДЕНТОВ </a:t>
            </a:r>
            <a:r>
              <a:rPr lang="en-US" sz="4000" spc="-1" dirty="0">
                <a:solidFill>
                  <a:schemeClr val="bg1"/>
                </a:solidFill>
                <a:latin typeface="Arimo Bold"/>
              </a:rPr>
              <a:t>И ИХ УЧАСТИЕ В НИР В </a:t>
            </a:r>
            <a:r>
              <a:rPr lang="en-US" sz="4000" spc="-1" dirty="0" smtClean="0">
                <a:solidFill>
                  <a:schemeClr val="bg1"/>
                </a:solidFill>
                <a:latin typeface="Arimo Bold"/>
              </a:rPr>
              <a:t>202</a:t>
            </a:r>
            <a:r>
              <a:rPr lang="ru-RU" sz="4000" spc="-1" dirty="0" smtClean="0">
                <a:solidFill>
                  <a:schemeClr val="bg1"/>
                </a:solidFill>
                <a:latin typeface="Arimo Bold"/>
              </a:rPr>
              <a:t>3</a:t>
            </a:r>
            <a:r>
              <a:rPr lang="en-US" sz="4000" spc="-1" dirty="0" smtClean="0">
                <a:solidFill>
                  <a:schemeClr val="bg1"/>
                </a:solidFill>
                <a:latin typeface="Arimo Bold"/>
              </a:rPr>
              <a:t> </a:t>
            </a:r>
            <a:r>
              <a:rPr lang="en-US" sz="4000" spc="-1" dirty="0">
                <a:solidFill>
                  <a:schemeClr val="bg1"/>
                </a:solidFill>
                <a:latin typeface="Arimo Bold"/>
              </a:rPr>
              <a:t>Г.</a:t>
            </a:r>
          </a:p>
        </p:txBody>
      </p:sp>
      <p:graphicFrame>
        <p:nvGraphicFramePr>
          <p:cNvPr id="115" name="Таблица 114"/>
          <p:cNvGraphicFramePr>
            <a:graphicFrameLocks noGrp="1"/>
          </p:cNvGraphicFramePr>
          <p:nvPr/>
        </p:nvGraphicFramePr>
        <p:xfrm>
          <a:off x="669863" y="2171700"/>
          <a:ext cx="16948275" cy="7315200"/>
        </p:xfrm>
        <a:graphic>
          <a:graphicData uri="http://schemas.openxmlformats.org/drawingml/2006/table">
            <a:tbl>
              <a:tblPr firstRow="1" bandRow="1"/>
              <a:tblGrid>
                <a:gridCol w="9892275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ИТФ</a:t>
                      </a:r>
                      <a:endParaRPr lang="ru-RU" sz="2277" kern="1200" spc="-22" dirty="0">
                        <a:solidFill>
                          <a:srgbClr val="000000"/>
                        </a:solidFill>
                        <a:latin typeface="Raleway Bold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ЭХТ</a:t>
                      </a:r>
                      <a:endParaRPr lang="ru-RU" sz="2277" kern="1200" spc="-22" dirty="0">
                        <a:solidFill>
                          <a:srgbClr val="000000"/>
                        </a:solidFill>
                        <a:latin typeface="Raleway Bold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77" kern="1200" spc="-22" dirty="0" err="1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ЭиУ</a:t>
                      </a:r>
                      <a:endParaRPr lang="ru-RU" sz="2277" kern="1200" spc="-22" dirty="0">
                        <a:solidFill>
                          <a:srgbClr val="000000"/>
                        </a:solidFill>
                        <a:latin typeface="Raleway Bold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ТФ</a:t>
                      </a:r>
                      <a:endParaRPr lang="ru-RU" sz="2277" kern="1200" spc="-22" dirty="0">
                        <a:solidFill>
                          <a:srgbClr val="000000"/>
                        </a:solidFill>
                        <a:latin typeface="Raleway Bold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77" kern="1200" spc="-22" dirty="0" err="1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ГОиВ</a:t>
                      </a:r>
                      <a:endParaRPr lang="ru-RU" sz="2277" kern="1200" spc="-22" dirty="0">
                        <a:solidFill>
                          <a:srgbClr val="000000"/>
                        </a:solidFill>
                        <a:latin typeface="Raleway Bold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УИТС</a:t>
                      </a:r>
                      <a:endParaRPr lang="ru-RU" sz="2277" kern="1200" spc="-22" dirty="0">
                        <a:solidFill>
                          <a:srgbClr val="000000"/>
                        </a:solidFill>
                        <a:latin typeface="Raleway Bold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всего</a:t>
                      </a:r>
                      <a:endParaRPr lang="ru-RU" sz="2277" kern="1200" spc="-22" dirty="0">
                        <a:solidFill>
                          <a:srgbClr val="000000"/>
                        </a:solidFill>
                        <a:latin typeface="Raleway Bold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960"/>
                        </a:lnSpc>
                        <a:spcBef>
                          <a:spcPct val="0"/>
                        </a:spcBef>
                      </a:pPr>
                      <a:r>
                        <a:rPr lang="ru-RU" sz="2800" spc="-22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1. Конкурсы на лучшую НИР студентов, организованные факультетом, всего,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spc="-22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в т.ч. международные, всероссийские, региональные</a:t>
                      </a:r>
                      <a:endParaRPr lang="ru-RU" sz="2800" dirty="0">
                        <a:solidFill>
                          <a:srgbClr val="152D95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2.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Студенческие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научные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и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научно-технические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конференции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и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т.п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.,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организованные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факультетом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,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всего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в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т.ч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.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международные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,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всероссийские</a:t>
                      </a:r>
                      <a:r>
                        <a:rPr lang="en-US" sz="2800" spc="-21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, </a:t>
                      </a:r>
                      <a:r>
                        <a:rPr lang="en-US" sz="2800" spc="-21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региональные</a:t>
                      </a:r>
                      <a:endParaRPr lang="en-US" sz="2800" spc="-21" dirty="0" smtClean="0">
                        <a:solidFill>
                          <a:srgbClr val="152D95"/>
                        </a:solidFill>
                        <a:latin typeface="Raleway 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Конкурсы</a:t>
                      </a:r>
                      <a:r>
                        <a:rPr lang="ru-RU" sz="2800" spc="-24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Минобрнауки</a:t>
                      </a:r>
                      <a:endParaRPr lang="en-US" sz="2800" spc="-24" dirty="0" smtClean="0">
                        <a:solidFill>
                          <a:srgbClr val="152D95"/>
                        </a:solidFill>
                        <a:latin typeface="Raleway 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kern="1200" spc="-24" dirty="0" smtClean="0">
                          <a:solidFill>
                            <a:srgbClr val="152D95"/>
                          </a:solidFill>
                          <a:latin typeface="Raleway Bold"/>
                          <a:ea typeface="+mn-ea"/>
                          <a:cs typeface="+mn-cs"/>
                        </a:rPr>
                        <a:t>РНФ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Гранты</a:t>
                      </a:r>
                      <a:r>
                        <a:rPr lang="en-US" sz="2800" spc="-24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, </a:t>
                      </a: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выигранные</a:t>
                      </a:r>
                      <a:r>
                        <a:rPr lang="en-US" sz="2800" spc="-24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студентами</a:t>
                      </a:r>
                      <a:endParaRPr lang="en-US" sz="2800" spc="-24" dirty="0" smtClean="0">
                        <a:solidFill>
                          <a:srgbClr val="152D95"/>
                        </a:solidFill>
                        <a:latin typeface="Raleway 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Студенческие</a:t>
                      </a:r>
                      <a:r>
                        <a:rPr lang="en-US" sz="2800" spc="-24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олимпиады</a:t>
                      </a:r>
                      <a:endParaRPr lang="en-US" sz="2800" spc="-24" dirty="0" smtClean="0">
                        <a:solidFill>
                          <a:srgbClr val="152D95"/>
                        </a:solidFill>
                        <a:latin typeface="Raleway 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3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Подано</a:t>
                      </a:r>
                      <a:r>
                        <a:rPr lang="en-US" sz="2800" spc="-23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3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заявок</a:t>
                      </a:r>
                      <a:r>
                        <a:rPr lang="en-US" sz="2800" spc="-23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3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на</a:t>
                      </a:r>
                      <a:r>
                        <a:rPr lang="en-US" sz="2800" spc="-23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3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объекты</a:t>
                      </a:r>
                      <a:r>
                        <a:rPr lang="en-US" sz="2800" spc="-23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3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промышленной</a:t>
                      </a:r>
                      <a:r>
                        <a:rPr lang="en-US" sz="2800" spc="-23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3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собственности</a:t>
                      </a:r>
                      <a:endParaRPr lang="en-US" sz="2800" spc="-23" dirty="0" smtClean="0">
                        <a:solidFill>
                          <a:srgbClr val="152D95"/>
                        </a:solidFill>
                        <a:latin typeface="Raleway 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Получено</a:t>
                      </a:r>
                      <a:r>
                        <a:rPr lang="en-US" sz="2800" spc="-24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патентов</a:t>
                      </a:r>
                      <a:r>
                        <a:rPr lang="en-US" sz="2800" spc="-24" dirty="0" smtClean="0">
                          <a:solidFill>
                            <a:srgbClr val="152D95"/>
                          </a:solidFill>
                          <a:latin typeface="Raleway Bold"/>
                        </a:rPr>
                        <a:t> </a:t>
                      </a:r>
                      <a:r>
                        <a:rPr lang="en-US" sz="2800" spc="-24" dirty="0" err="1" smtClean="0">
                          <a:solidFill>
                            <a:srgbClr val="152D95"/>
                          </a:solidFill>
                          <a:latin typeface="Raleway Bold"/>
                        </a:rPr>
                        <a:t>России</a:t>
                      </a:r>
                      <a:endParaRPr lang="en-US" sz="2800" spc="-24" dirty="0" smtClean="0">
                        <a:solidFill>
                          <a:srgbClr val="152D95"/>
                        </a:solidFill>
                        <a:latin typeface="Raleway 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77" kern="1200" spc="-22" dirty="0" smtClean="0">
                          <a:solidFill>
                            <a:srgbClr val="000000"/>
                          </a:solidFill>
                          <a:latin typeface="Raleway Bold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9396" y="4870166"/>
            <a:ext cx="16219904" cy="0"/>
          </a:xfrm>
          <a:prstGeom prst="line">
            <a:avLst/>
          </a:prstGeom>
          <a:ln w="9525" cap="rnd">
            <a:solidFill>
              <a:srgbClr val="152D9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595396" y="360898"/>
            <a:ext cx="6958945" cy="3579459"/>
            <a:chOff x="0" y="0"/>
            <a:chExt cx="9278593" cy="4772612"/>
          </a:xfrm>
          <a:solidFill>
            <a:srgbClr val="152D95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9278593" cy="4772612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253594" y="938394"/>
              <a:ext cx="8771404" cy="264109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23"/>
                </a:lnSpc>
              </a:pPr>
              <a:r>
                <a:rPr lang="en-US" sz="4657" dirty="0" err="1">
                  <a:solidFill>
                    <a:srgbClr val="FFFFFF"/>
                  </a:solidFill>
                  <a:latin typeface="Raleway Bold"/>
                </a:rPr>
                <a:t>Опыт</a:t>
              </a:r>
              <a:r>
                <a:rPr lang="en-US" sz="465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4657" dirty="0" err="1">
                  <a:solidFill>
                    <a:srgbClr val="FFFFFF"/>
                  </a:solidFill>
                  <a:latin typeface="Raleway Bold"/>
                </a:rPr>
                <a:t>взаимодействия</a:t>
              </a:r>
              <a:r>
                <a:rPr lang="en-US" sz="4657" dirty="0">
                  <a:solidFill>
                    <a:srgbClr val="FFFFFF"/>
                  </a:solidFill>
                  <a:latin typeface="Raleway Bold"/>
                </a:rPr>
                <a:t> с </a:t>
              </a:r>
              <a:r>
                <a:rPr lang="en-US" sz="4657" dirty="0" err="1">
                  <a:solidFill>
                    <a:srgbClr val="FFFFFF"/>
                  </a:solidFill>
                  <a:latin typeface="Raleway Bold"/>
                </a:rPr>
                <a:t>индустриальными</a:t>
              </a:r>
              <a:r>
                <a:rPr lang="en-US" sz="465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4657" dirty="0" err="1">
                  <a:solidFill>
                    <a:srgbClr val="FFFFFF"/>
                  </a:solidFill>
                  <a:latin typeface="Raleway Bold"/>
                </a:rPr>
                <a:t>партнерами</a:t>
              </a:r>
              <a:r>
                <a:rPr lang="en-US" sz="4657" dirty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4657" dirty="0" smtClean="0">
                  <a:solidFill>
                    <a:srgbClr val="FFFFFF"/>
                  </a:solidFill>
                  <a:latin typeface="Raleway Bold"/>
                </a:rPr>
                <a:t>202</a:t>
              </a:r>
              <a:r>
                <a:rPr lang="ru-RU" sz="4657" dirty="0" smtClean="0">
                  <a:solidFill>
                    <a:srgbClr val="FFFFFF"/>
                  </a:solidFill>
                  <a:latin typeface="Raleway Bold"/>
                </a:rPr>
                <a:t>3</a:t>
              </a:r>
              <a:r>
                <a:rPr lang="en-US" sz="4657" dirty="0" smtClean="0">
                  <a:solidFill>
                    <a:srgbClr val="FFFFFF"/>
                  </a:solidFill>
                  <a:latin typeface="Raleway Bold"/>
                </a:rPr>
                <a:t>г</a:t>
              </a:r>
              <a:r>
                <a:rPr lang="en-US" sz="4657" dirty="0">
                  <a:solidFill>
                    <a:srgbClr val="FFFFFF"/>
                  </a:solidFill>
                  <a:latin typeface="Raleway Bold"/>
                </a:rPr>
                <a:t>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95396" y="5250336"/>
            <a:ext cx="6958945" cy="1076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3800" dirty="0" err="1">
                <a:solidFill>
                  <a:srgbClr val="000000"/>
                </a:solidFill>
                <a:latin typeface="Raleway Bold"/>
              </a:rPr>
              <a:t>Крупные</a:t>
            </a:r>
            <a:r>
              <a:rPr lang="en-US" sz="38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aleway Bold"/>
              </a:rPr>
              <a:t>хоздоговорные</a:t>
            </a:r>
            <a:r>
              <a:rPr lang="en-US" sz="38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Raleway Bold"/>
              </a:rPr>
              <a:t>работы</a:t>
            </a:r>
            <a:r>
              <a:rPr lang="en-US" sz="38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3800" dirty="0" smtClean="0">
                <a:solidFill>
                  <a:srgbClr val="000000"/>
                </a:solidFill>
                <a:latin typeface="Raleway Bold"/>
              </a:rPr>
              <a:t>202</a:t>
            </a:r>
            <a:r>
              <a:rPr lang="ru-RU" sz="3800" dirty="0" smtClean="0">
                <a:solidFill>
                  <a:srgbClr val="000000"/>
                </a:solidFill>
                <a:latin typeface="Raleway Bold"/>
              </a:rPr>
              <a:t>3</a:t>
            </a:r>
            <a:r>
              <a:rPr lang="en-US" sz="3800" dirty="0" smtClean="0">
                <a:solidFill>
                  <a:srgbClr val="000000"/>
                </a:solidFill>
                <a:latin typeface="Raleway Bold"/>
              </a:rPr>
              <a:t>г</a:t>
            </a:r>
            <a:r>
              <a:rPr lang="en-US" sz="3800" dirty="0">
                <a:solidFill>
                  <a:srgbClr val="000000"/>
                </a:solidFill>
                <a:latin typeface="Raleway Bold"/>
              </a:rPr>
              <a:t>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115300" y="6057900"/>
            <a:ext cx="227361" cy="227361"/>
            <a:chOff x="0" y="0"/>
            <a:chExt cx="6350000" cy="6350000"/>
          </a:xfrm>
          <a:solidFill>
            <a:srgbClr val="152D95"/>
          </a:solidFill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8115300" y="6896100"/>
            <a:ext cx="227361" cy="227361"/>
            <a:chOff x="0" y="0"/>
            <a:chExt cx="6350000" cy="6350000"/>
          </a:xfrm>
          <a:solidFill>
            <a:srgbClr val="152D95"/>
          </a:solidFill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4" name="TextBox 24"/>
          <p:cNvSpPr txBox="1"/>
          <p:nvPr/>
        </p:nvSpPr>
        <p:spPr>
          <a:xfrm>
            <a:off x="8622714" y="5076825"/>
            <a:ext cx="8979486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Raleway Bold"/>
              </a:rPr>
              <a:t>ФИЦ </a:t>
            </a:r>
            <a:r>
              <a:rPr lang="en-US" sz="2500" dirty="0" err="1">
                <a:solidFill>
                  <a:srgbClr val="000000"/>
                </a:solidFill>
                <a:latin typeface="Raleway Bold"/>
              </a:rPr>
              <a:t>Биотехнологии</a:t>
            </a:r>
            <a:r>
              <a:rPr lang="en-US" sz="2500" dirty="0">
                <a:solidFill>
                  <a:srgbClr val="000000"/>
                </a:solidFill>
                <a:latin typeface="Raleway Bold"/>
              </a:rPr>
              <a:t> РАН  </a:t>
            </a:r>
            <a:r>
              <a:rPr lang="en-US" sz="2500" dirty="0" smtClean="0">
                <a:solidFill>
                  <a:srgbClr val="000000"/>
                </a:solidFill>
                <a:latin typeface="Raleway Bold"/>
              </a:rPr>
              <a:t>(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10125</a:t>
            </a:r>
            <a:r>
              <a:rPr lang="en-US" sz="2500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Raleway Bold"/>
              </a:rPr>
              <a:t>тыс.руб</a:t>
            </a:r>
            <a:r>
              <a:rPr lang="en-US" sz="2500" dirty="0">
                <a:solidFill>
                  <a:srgbClr val="000000"/>
                </a:solidFill>
                <a:latin typeface="Raleway Bold"/>
              </a:rPr>
              <a:t>.) 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О.С. Корнеева</a:t>
            </a:r>
            <a:endParaRPr lang="en-US" sz="250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610600" y="7658100"/>
            <a:ext cx="9067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ОАО </a:t>
            </a:r>
            <a:r>
              <a:rPr lang="ru-RU" sz="2500" dirty="0" err="1" smtClean="0">
                <a:solidFill>
                  <a:srgbClr val="000000"/>
                </a:solidFill>
                <a:latin typeface="Raleway Bold"/>
              </a:rPr>
              <a:t>Кондитерскй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 концерн «</a:t>
            </a:r>
            <a:r>
              <a:rPr lang="ru-RU" sz="2500" dirty="0" err="1" smtClean="0">
                <a:solidFill>
                  <a:srgbClr val="000000"/>
                </a:solidFill>
                <a:latin typeface="Raleway Bold"/>
              </a:rPr>
              <a:t>Бабаевский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»</a:t>
            </a:r>
            <a:r>
              <a:rPr lang="en-US" sz="2500" dirty="0" smtClean="0">
                <a:solidFill>
                  <a:srgbClr val="000000"/>
                </a:solidFill>
                <a:latin typeface="Raleway Bold"/>
              </a:rPr>
              <a:t> (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375</a:t>
            </a:r>
            <a:r>
              <a:rPr lang="en-US" sz="2500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Raleway Bold"/>
              </a:rPr>
              <a:t>тыс.руб</a:t>
            </a:r>
            <a:r>
              <a:rPr lang="en-US" sz="2500" dirty="0">
                <a:solidFill>
                  <a:srgbClr val="000000"/>
                </a:solidFill>
                <a:latin typeface="Raleway Bold"/>
              </a:rPr>
              <a:t>.) 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Г.А. Магомедов</a:t>
            </a:r>
            <a:endParaRPr lang="en-US" sz="2500" dirty="0">
              <a:solidFill>
                <a:srgbClr val="000000"/>
              </a:solidFill>
              <a:latin typeface="Raleway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8115300" y="5217144"/>
            <a:ext cx="227361" cy="227361"/>
            <a:chOff x="0" y="0"/>
            <a:chExt cx="6350000" cy="6350000"/>
          </a:xfrm>
          <a:solidFill>
            <a:srgbClr val="152D95"/>
          </a:solidFill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TextBox 29"/>
          <p:cNvSpPr txBox="1"/>
          <p:nvPr/>
        </p:nvSpPr>
        <p:spPr>
          <a:xfrm>
            <a:off x="8534400" y="8801100"/>
            <a:ext cx="815696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5"/>
              </a:lnSpc>
            </a:pP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Сотрудничество с различными </a:t>
            </a:r>
            <a:r>
              <a:rPr lang="ru-RU" sz="2500" spc="-25" dirty="0" err="1" smtClean="0">
                <a:solidFill>
                  <a:srgbClr val="000000"/>
                </a:solidFill>
                <a:latin typeface="Raleway Bold"/>
              </a:rPr>
              <a:t>свинокомпллексами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  </a:t>
            </a:r>
            <a:r>
              <a:rPr lang="en-US" sz="2500" spc="-25" dirty="0" smtClean="0">
                <a:solidFill>
                  <a:srgbClr val="000000"/>
                </a:solidFill>
                <a:latin typeface="Raleway Bold"/>
              </a:rPr>
              <a:t>(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269,2</a:t>
            </a:r>
            <a:r>
              <a:rPr lang="en-US" sz="2500" spc="-25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500" spc="-25" dirty="0" err="1">
                <a:solidFill>
                  <a:srgbClr val="000000"/>
                </a:solidFill>
                <a:latin typeface="Raleway Bold"/>
              </a:rPr>
              <a:t>тыс.руб</a:t>
            </a:r>
            <a:r>
              <a:rPr lang="en-US" sz="2500" spc="-25" dirty="0">
                <a:solidFill>
                  <a:srgbClr val="000000"/>
                </a:solidFill>
                <a:latin typeface="Raleway Bold"/>
              </a:rPr>
              <a:t>.) </a:t>
            </a:r>
            <a:r>
              <a:rPr lang="ru-RU" sz="2500" spc="-25" dirty="0" smtClean="0">
                <a:solidFill>
                  <a:srgbClr val="000000"/>
                </a:solidFill>
                <a:latin typeface="Raleway Bold"/>
              </a:rPr>
              <a:t>М.Ю. Сыромятников</a:t>
            </a:r>
            <a:endParaRPr lang="en-US" sz="2500" spc="-25" dirty="0">
              <a:solidFill>
                <a:srgbClr val="000000"/>
              </a:solidFill>
              <a:latin typeface="Raleway Bol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8115300" y="8039100"/>
            <a:ext cx="227361" cy="227361"/>
            <a:chOff x="0" y="0"/>
            <a:chExt cx="6350000" cy="6350000"/>
          </a:xfrm>
          <a:solidFill>
            <a:srgbClr val="152D95"/>
          </a:solidFill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2" name="TextBox 32"/>
          <p:cNvSpPr txBox="1"/>
          <p:nvPr/>
        </p:nvSpPr>
        <p:spPr>
          <a:xfrm>
            <a:off x="8534400" y="6819900"/>
            <a:ext cx="9055686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700"/>
              </a:lnSpc>
            </a:pP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ООО «ЛЕВЕДОС» ООО </a:t>
            </a:r>
            <a:r>
              <a:rPr lang="en-US" sz="2500" u="none" dirty="0" smtClean="0">
                <a:solidFill>
                  <a:srgbClr val="000000"/>
                </a:solidFill>
                <a:latin typeface="Raleway Bold"/>
              </a:rPr>
              <a:t> (</a:t>
            </a:r>
            <a:r>
              <a:rPr lang="en-US" sz="2500" dirty="0" smtClean="0">
                <a:solidFill>
                  <a:srgbClr val="000000"/>
                </a:solidFill>
                <a:latin typeface="Raleway Bold"/>
              </a:rPr>
              <a:t>1000 </a:t>
            </a:r>
            <a:r>
              <a:rPr lang="en-US" sz="2500" u="none" dirty="0" err="1" smtClean="0">
                <a:solidFill>
                  <a:srgbClr val="000000"/>
                </a:solidFill>
                <a:latin typeface="Raleway Bold"/>
              </a:rPr>
              <a:t>тыс.руб</a:t>
            </a:r>
            <a:r>
              <a:rPr lang="ru-RU" sz="2500" u="none" dirty="0" smtClean="0">
                <a:solidFill>
                  <a:srgbClr val="000000"/>
                </a:solidFill>
                <a:latin typeface="Raleway Bold"/>
              </a:rPr>
              <a:t>) И.В. Новикова</a:t>
            </a:r>
            <a:endParaRPr lang="en-US" sz="2500" u="none" dirty="0">
              <a:solidFill>
                <a:srgbClr val="000000"/>
              </a:solidFill>
              <a:latin typeface="Raleway Bold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8115300" y="9105900"/>
            <a:ext cx="227361" cy="227361"/>
            <a:chOff x="0" y="0"/>
            <a:chExt cx="6350000" cy="6350000"/>
          </a:xfrm>
          <a:solidFill>
            <a:srgbClr val="152D95"/>
          </a:solidFill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733717C6-9EFF-4C02-88F3-27A4B5B1E9A4}"/>
              </a:ext>
            </a:extLst>
          </p:cNvPr>
          <p:cNvSpPr txBox="1">
            <a:spLocks/>
          </p:cNvSpPr>
          <p:nvPr/>
        </p:nvSpPr>
        <p:spPr bwMode="auto">
          <a:xfrm>
            <a:off x="8686800" y="1257300"/>
            <a:ext cx="795099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4800" dirty="0" smtClean="0">
                <a:solidFill>
                  <a:srgbClr val="2143BA"/>
                </a:solidFill>
                <a:latin typeface="Arimo Bold"/>
              </a:rPr>
              <a:t>Реализация комплексного проекта в рамках Постановления Правительства РФ №218</a:t>
            </a:r>
            <a:endParaRPr lang="en-US" sz="4800" dirty="0">
              <a:solidFill>
                <a:srgbClr val="2143BA"/>
              </a:solidFill>
              <a:latin typeface="Arimo Bold"/>
            </a:endParaRPr>
          </a:p>
        </p:txBody>
      </p:sp>
      <p:sp>
        <p:nvSpPr>
          <p:cNvPr id="39" name="TextBox 32"/>
          <p:cNvSpPr txBox="1"/>
          <p:nvPr/>
        </p:nvSpPr>
        <p:spPr>
          <a:xfrm>
            <a:off x="8610600" y="5753100"/>
            <a:ext cx="905568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700"/>
              </a:lnSpc>
            </a:pPr>
            <a:r>
              <a:rPr lang="en-US" sz="2500" u="none" dirty="0" smtClean="0">
                <a:solidFill>
                  <a:srgbClr val="000000"/>
                </a:solidFill>
                <a:latin typeface="Raleway Bold"/>
              </a:rPr>
              <a:t>О</a:t>
            </a:r>
            <a:r>
              <a:rPr lang="ru-RU" sz="2500" u="none" dirty="0" smtClean="0">
                <a:solidFill>
                  <a:srgbClr val="000000"/>
                </a:solidFill>
                <a:latin typeface="Raleway Bold"/>
              </a:rPr>
              <a:t>АО 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«</a:t>
            </a:r>
            <a:r>
              <a:rPr lang="ru-RU" sz="2500" u="none" dirty="0" err="1" smtClean="0">
                <a:solidFill>
                  <a:srgbClr val="000000"/>
                </a:solidFill>
                <a:latin typeface="Raleway Bold"/>
              </a:rPr>
              <a:t>Белшина</a:t>
            </a:r>
            <a:r>
              <a:rPr lang="ru-RU" sz="2800" dirty="0" smtClean="0">
                <a:solidFill>
                  <a:srgbClr val="000000"/>
                </a:solidFill>
                <a:latin typeface="Raleway Bold"/>
              </a:rPr>
              <a:t>»</a:t>
            </a:r>
            <a:r>
              <a:rPr lang="en-US" sz="2800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ru-RU" sz="2800" dirty="0" smtClean="0"/>
              <a:t> 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республика</a:t>
            </a:r>
            <a:r>
              <a:rPr lang="ru-RU" sz="2800" dirty="0" smtClean="0"/>
              <a:t> 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Беларусь </a:t>
            </a:r>
            <a:r>
              <a:rPr lang="en-US" sz="2500" dirty="0" smtClean="0">
                <a:solidFill>
                  <a:srgbClr val="000000"/>
                </a:solidFill>
                <a:latin typeface="Raleway Bold"/>
              </a:rPr>
              <a:t>(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3970</a:t>
            </a:r>
            <a:r>
              <a:rPr lang="en-US" sz="2500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Raleway Bold"/>
              </a:rPr>
              <a:t>тыс.руб</a:t>
            </a:r>
            <a:r>
              <a:rPr lang="en-US" sz="2500" dirty="0" smtClean="0">
                <a:solidFill>
                  <a:srgbClr val="000000"/>
                </a:solidFill>
                <a:latin typeface="Raleway Bold"/>
              </a:rPr>
              <a:t>.) 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О.В. Карманова</a:t>
            </a:r>
            <a:endParaRPr lang="en-US" sz="2500" dirty="0">
              <a:solidFill>
                <a:srgbClr val="000000"/>
              </a:solidFill>
              <a:latin typeface="Raleway Bold"/>
            </a:endParaRPr>
          </a:p>
        </p:txBody>
      </p:sp>
      <p:pic>
        <p:nvPicPr>
          <p:cNvPr id="25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0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12">
            <a:extLst>
              <a:ext uri="{FF2B5EF4-FFF2-40B4-BE49-F238E27FC236}">
                <a16:creationId xmlns:a16="http://schemas.microsoft.com/office/drawing/2014/main" xmlns="" id="{BD3D1E09-C114-4790-93C2-39302B296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638" y="9413083"/>
            <a:ext cx="690563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750"/>
              </a:lnSpc>
              <a:spcBef>
                <a:spcPct val="0"/>
              </a:spcBef>
              <a:buNone/>
            </a:pPr>
            <a:r>
              <a:rPr lang="en-US" altLang="ru-RU" dirty="0">
                <a:solidFill>
                  <a:schemeClr val="bg1"/>
                </a:solidFill>
                <a:latin typeface="Play" panose="020B0000000000000000" pitchFamily="34" charset="0"/>
              </a:rPr>
              <a:t>2</a:t>
            </a:r>
            <a:endParaRPr lang="ru-RU" altLang="ru-RU" dirty="0">
              <a:solidFill>
                <a:schemeClr val="bg1"/>
              </a:solidFill>
              <a:latin typeface="Play" panose="020B0000000000000000" pitchFamily="34" charset="0"/>
            </a:endParaRPr>
          </a:p>
        </p:txBody>
      </p:sp>
      <p:sp>
        <p:nvSpPr>
          <p:cNvPr id="5136" name="TextBox 32">
            <a:extLst>
              <a:ext uri="{FF2B5EF4-FFF2-40B4-BE49-F238E27FC236}">
                <a16:creationId xmlns:a16="http://schemas.microsoft.com/office/drawing/2014/main" xmlns="" id="{9051CDE1-678D-4BE4-8390-B87F0D149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951" y="5298283"/>
            <a:ext cx="4995863" cy="7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4500"/>
              </a:lnSpc>
              <a:spcBef>
                <a:spcPct val="0"/>
              </a:spcBef>
              <a:buNone/>
            </a:pPr>
            <a:r>
              <a:rPr lang="ru-RU" altLang="ru-RU" sz="3600" dirty="0">
                <a:solidFill>
                  <a:schemeClr val="bg1"/>
                </a:solidFill>
                <a:latin typeface="Bebas Neue Bold" panose="020B0606020202050201" pitchFamily="34" charset="-52"/>
              </a:rPr>
              <a:t>Повышение квалификации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2247900"/>
            <a:ext cx="16736096" cy="3163943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defTabSz="1371600">
              <a:spcBef>
                <a:spcPct val="20000"/>
              </a:spcBef>
              <a:buClr>
                <a:srgbClr val="9999FF"/>
              </a:buClr>
              <a:defRPr/>
            </a:pPr>
            <a:r>
              <a:rPr lang="ru-RU" sz="2800" dirty="0">
                <a:solidFill>
                  <a:srgbClr val="3A67E6"/>
                </a:solidFill>
                <a:latin typeface="Raleway Bold"/>
              </a:rPr>
              <a:t>Инициатор проекта </a:t>
            </a: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(</a:t>
            </a:r>
            <a:r>
              <a:rPr lang="ru-RU" sz="2800" dirty="0">
                <a:solidFill>
                  <a:srgbClr val="1B1B1B"/>
                </a:solidFill>
                <a:latin typeface="Raleway Bold"/>
              </a:rPr>
              <a:t>Получатель субсидии ) – </a:t>
            </a: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ПАО </a:t>
            </a:r>
            <a:r>
              <a:rPr lang="ru-RU" sz="2800" dirty="0">
                <a:solidFill>
                  <a:srgbClr val="1B1B1B"/>
                </a:solidFill>
                <a:latin typeface="Raleway Bold"/>
              </a:rPr>
              <a:t>Молочный комбинат </a:t>
            </a: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«</a:t>
            </a:r>
            <a:r>
              <a:rPr lang="ru-RU" sz="2800" dirty="0">
                <a:solidFill>
                  <a:srgbClr val="1B1B1B"/>
                </a:solidFill>
                <a:latin typeface="Raleway Bold"/>
              </a:rPr>
              <a:t>Воронежский»</a:t>
            </a:r>
          </a:p>
          <a:p>
            <a:pPr defTabSz="1371600">
              <a:spcBef>
                <a:spcPts val="2700"/>
              </a:spcBef>
              <a:buClr>
                <a:srgbClr val="9999FF"/>
              </a:buClr>
              <a:defRPr/>
            </a:pPr>
            <a:r>
              <a:rPr lang="ru-RU" sz="2800" dirty="0" smtClean="0">
                <a:solidFill>
                  <a:srgbClr val="3A67E6"/>
                </a:solidFill>
                <a:latin typeface="Raleway Bold"/>
              </a:rPr>
              <a:t>Головной </a:t>
            </a:r>
            <a:r>
              <a:rPr lang="ru-RU" sz="2800" dirty="0">
                <a:solidFill>
                  <a:srgbClr val="3A67E6"/>
                </a:solidFill>
                <a:latin typeface="Raleway Bold"/>
              </a:rPr>
              <a:t>исполнитель НИОКТР </a:t>
            </a:r>
            <a:r>
              <a:rPr lang="ru-RU" sz="2800" dirty="0">
                <a:solidFill>
                  <a:srgbClr val="1B1B1B"/>
                </a:solidFill>
                <a:latin typeface="Raleway Bold"/>
              </a:rPr>
              <a:t>– ФГБОУ ВО «Воронежский государственный </a:t>
            </a: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 университет </a:t>
            </a:r>
            <a:r>
              <a:rPr lang="ru-RU" sz="2800" dirty="0">
                <a:solidFill>
                  <a:srgbClr val="1B1B1B"/>
                </a:solidFill>
                <a:latin typeface="Raleway Bold"/>
              </a:rPr>
              <a:t>инженерных технологий</a:t>
            </a: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»</a:t>
            </a:r>
          </a:p>
          <a:p>
            <a:pPr defTabSz="1371600">
              <a:spcBef>
                <a:spcPts val="2700"/>
              </a:spcBef>
              <a:buClr>
                <a:srgbClr val="9999FF"/>
              </a:buClr>
              <a:defRPr/>
            </a:pPr>
            <a:r>
              <a:rPr lang="ru-RU" sz="2800" dirty="0" smtClean="0">
                <a:solidFill>
                  <a:srgbClr val="3A67E6"/>
                </a:solidFill>
                <a:latin typeface="Raleway Bold"/>
              </a:rPr>
              <a:t>Сроки реализации: </a:t>
            </a: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2022 (Этапы № 1-2) – 2023 </a:t>
            </a:r>
            <a:r>
              <a:rPr lang="ru-RU" sz="2800" dirty="0">
                <a:solidFill>
                  <a:srgbClr val="1B1B1B"/>
                </a:solidFill>
                <a:latin typeface="Raleway Bold"/>
              </a:rPr>
              <a:t>(Этапы № </a:t>
            </a: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3-4) </a:t>
            </a:r>
            <a:r>
              <a:rPr lang="ru-RU" sz="2800" dirty="0">
                <a:solidFill>
                  <a:srgbClr val="1B1B1B"/>
                </a:solidFill>
                <a:latin typeface="Raleway Bold"/>
              </a:rPr>
              <a:t>–</a:t>
            </a: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 2024 </a:t>
            </a:r>
            <a:r>
              <a:rPr lang="ru-RU" sz="2800" dirty="0">
                <a:solidFill>
                  <a:srgbClr val="1B1B1B"/>
                </a:solidFill>
                <a:latin typeface="Raleway Bold"/>
              </a:rPr>
              <a:t>(Этапы № </a:t>
            </a:r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5-6) </a:t>
            </a:r>
            <a:endParaRPr lang="ru-RU" sz="2800" dirty="0">
              <a:solidFill>
                <a:srgbClr val="1B1B1B"/>
              </a:solidFill>
              <a:latin typeface="Raleway Bold"/>
            </a:endParaRPr>
          </a:p>
          <a:p>
            <a:pPr defTabSz="1371600">
              <a:spcBef>
                <a:spcPct val="20000"/>
              </a:spcBef>
              <a:buClr>
                <a:srgbClr val="9999FF"/>
              </a:buClr>
              <a:defRPr/>
            </a:pPr>
            <a:endParaRPr lang="ru-RU" sz="3300" dirty="0">
              <a:solidFill>
                <a:srgbClr val="0061AB"/>
              </a:solidFill>
              <a:latin typeface="Play" panose="020B0000000000000000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33717C6-9EFF-4C02-88F3-27A4B5B1E9A4}"/>
              </a:ext>
            </a:extLst>
          </p:cNvPr>
          <p:cNvSpPr txBox="1">
            <a:spLocks/>
          </p:cNvSpPr>
          <p:nvPr/>
        </p:nvSpPr>
        <p:spPr bwMode="auto">
          <a:xfrm>
            <a:off x="685800" y="723900"/>
            <a:ext cx="1701879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4800" dirty="0" smtClean="0">
                <a:solidFill>
                  <a:srgbClr val="2143BA"/>
                </a:solidFill>
                <a:latin typeface="Arimo Bold"/>
              </a:rPr>
              <a:t>Реализация комплексного проекта в рамках Постановления Правительства РФ №218</a:t>
            </a:r>
            <a:endParaRPr lang="en-US" sz="4800" dirty="0">
              <a:solidFill>
                <a:srgbClr val="2143BA"/>
              </a:solidFill>
              <a:latin typeface="Arimo Bold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18FD24A-4610-4A18-A333-8A95C1B9057E}"/>
              </a:ext>
            </a:extLst>
          </p:cNvPr>
          <p:cNvCxnSpPr>
            <a:cxnSpLocks/>
          </p:cNvCxnSpPr>
          <p:nvPr/>
        </p:nvCxnSpPr>
        <p:spPr>
          <a:xfrm>
            <a:off x="762000" y="2019300"/>
            <a:ext cx="159377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660779831"/>
              </p:ext>
            </p:extLst>
          </p:nvPr>
        </p:nvGraphicFramePr>
        <p:xfrm>
          <a:off x="8915400" y="6210300"/>
          <a:ext cx="6857999" cy="377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991600" y="5295900"/>
            <a:ext cx="6643293" cy="723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00"/>
              </a:lnSpc>
              <a:spcBef>
                <a:spcPct val="0"/>
              </a:spcBef>
            </a:pPr>
            <a:r>
              <a:rPr lang="ru-RU" altLang="ru-RU" sz="3495" dirty="0" smtClean="0">
                <a:solidFill>
                  <a:srgbClr val="3A67E6"/>
                </a:solidFill>
                <a:latin typeface="Arimo Bold"/>
              </a:rPr>
              <a:t>Разрабатываемые продукты</a:t>
            </a:r>
            <a:endParaRPr lang="ru-RU" altLang="ru-RU" sz="3495" dirty="0">
              <a:solidFill>
                <a:srgbClr val="3A67E6"/>
              </a:solidFill>
              <a:latin typeface="Arimo Bold"/>
            </a:endParaRPr>
          </a:p>
        </p:txBody>
      </p:sp>
      <p:sp>
        <p:nvSpPr>
          <p:cNvPr id="14" name="AutoShape 6"/>
          <p:cNvSpPr/>
          <p:nvPr/>
        </p:nvSpPr>
        <p:spPr>
          <a:xfrm flipV="1">
            <a:off x="762000" y="5143500"/>
            <a:ext cx="16078200" cy="7620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3"/>
          <p:cNvSpPr/>
          <p:nvPr/>
        </p:nvSpPr>
        <p:spPr>
          <a:xfrm rot="-5400000">
            <a:off x="5829300" y="7734300"/>
            <a:ext cx="5105400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Прямоугольник 15"/>
          <p:cNvSpPr/>
          <p:nvPr/>
        </p:nvSpPr>
        <p:spPr>
          <a:xfrm>
            <a:off x="685800" y="5676900"/>
            <a:ext cx="6553200" cy="352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495" dirty="0" smtClean="0">
                <a:solidFill>
                  <a:srgbClr val="3A67E6"/>
                </a:solidFill>
                <a:latin typeface="Arimo Bold"/>
              </a:rPr>
              <a:t>Цели проекта</a:t>
            </a:r>
          </a:p>
          <a:p>
            <a:pPr algn="just"/>
            <a:endParaRPr lang="ru-RU" altLang="ru-RU" sz="2000" dirty="0" smtClean="0">
              <a:solidFill>
                <a:srgbClr val="4D2EB2"/>
              </a:solidFill>
              <a:latin typeface="Arimo Bold"/>
            </a:endParaRPr>
          </a:p>
          <a:p>
            <a:pPr algn="just"/>
            <a:r>
              <a:rPr lang="ru-RU" sz="2800" dirty="0" smtClean="0">
                <a:solidFill>
                  <a:srgbClr val="1B1B1B"/>
                </a:solidFill>
                <a:latin typeface="Raleway Bold"/>
              </a:rPr>
              <a:t>создание высокотехнологичного импортозамещающего производства функциональных белковых ингредиентов из молочного сырья для улучшения качества жизни населения РФ</a:t>
            </a:r>
            <a:endParaRPr lang="ru-RU" sz="2800" dirty="0">
              <a:solidFill>
                <a:srgbClr val="1B1B1B"/>
              </a:solidFill>
              <a:latin typeface="Raleway Bold"/>
            </a:endParaRPr>
          </a:p>
        </p:txBody>
      </p:sp>
      <p:pic>
        <p:nvPicPr>
          <p:cNvPr id="17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0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24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94088" y="1361595"/>
            <a:ext cx="8495692" cy="2839038"/>
          </a:xfrm>
          <a:prstGeom prst="rect">
            <a:avLst/>
          </a:prstGeom>
          <a:solidFill>
            <a:srgbClr val="152D95"/>
          </a:solidFill>
        </p:spPr>
      </p:sp>
      <p:sp>
        <p:nvSpPr>
          <p:cNvPr id="3" name="AutoShape 3"/>
          <p:cNvSpPr/>
          <p:nvPr/>
        </p:nvSpPr>
        <p:spPr>
          <a:xfrm rot="-5400000">
            <a:off x="5778948" y="5138737"/>
            <a:ext cx="8229600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194088" y="1361595"/>
            <a:ext cx="8495692" cy="6038086"/>
            <a:chOff x="0" y="0"/>
            <a:chExt cx="11327589" cy="8050781"/>
          </a:xfrm>
        </p:grpSpPr>
        <p:sp>
          <p:nvSpPr>
            <p:cNvPr id="6" name="TextBox 6"/>
            <p:cNvSpPr txBox="1"/>
            <p:nvPr/>
          </p:nvSpPr>
          <p:spPr>
            <a:xfrm>
              <a:off x="0" y="28575"/>
              <a:ext cx="11327589" cy="3816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10"/>
                </a:lnSpc>
              </a:pPr>
              <a:r>
                <a:rPr lang="en-US" sz="5100" spc="-51" dirty="0">
                  <a:solidFill>
                    <a:srgbClr val="FFFFFF"/>
                  </a:solidFill>
                  <a:latin typeface="Raleway Bold"/>
                </a:rPr>
                <a:t>ОСВОЕННЫЕ СРЕДСТВА НА ЗАКУПКУ И РЕМОНТ НАУЧНОГО ОБОРУДОВАНИЯ в </a:t>
              </a:r>
              <a:r>
                <a:rPr lang="en-US" sz="5100" spc="-51" dirty="0" smtClean="0">
                  <a:solidFill>
                    <a:srgbClr val="FFFFFF"/>
                  </a:solidFill>
                  <a:latin typeface="Raleway Bold"/>
                </a:rPr>
                <a:t>2023 </a:t>
              </a:r>
              <a:r>
                <a:rPr lang="en-US" sz="5100" spc="-51" dirty="0">
                  <a:solidFill>
                    <a:srgbClr val="FFFFFF"/>
                  </a:solidFill>
                  <a:latin typeface="Raleway Bold"/>
                </a:rPr>
                <a:t>г.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488167"/>
              <a:ext cx="11327589" cy="3562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2"/>
                </a:lnSpc>
              </a:pP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В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отчетном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году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за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счет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различных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фондов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и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источников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финансирования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было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закуплено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научное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оборудование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на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общую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сумму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более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smtClean="0">
                  <a:solidFill>
                    <a:srgbClr val="000000"/>
                  </a:solidFill>
                  <a:latin typeface="Raleway Bold"/>
                </a:rPr>
                <a:t>11 </a:t>
              </a:r>
              <a:r>
                <a:rPr lang="ru-RU" sz="2500" dirty="0" err="1" smtClean="0">
                  <a:solidFill>
                    <a:srgbClr val="000000"/>
                  </a:solidFill>
                  <a:latin typeface="Raleway Bold"/>
                </a:rPr>
                <a:t>мнл</a:t>
              </a:r>
              <a:r>
                <a:rPr lang="ru-RU" sz="2500" dirty="0" smtClean="0">
                  <a:solidFill>
                    <a:srgbClr val="000000"/>
                  </a:solidFill>
                  <a:latin typeface="Raleway Bold"/>
                </a:rPr>
                <a:t>.</a:t>
              </a:r>
              <a:r>
                <a:rPr lang="en-US" sz="2500" dirty="0" err="1" smtClean="0">
                  <a:solidFill>
                    <a:srgbClr val="000000"/>
                  </a:solidFill>
                  <a:latin typeface="Raleway Bold"/>
                </a:rPr>
                <a:t>руб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. </a:t>
              </a:r>
            </a:p>
            <a:p>
              <a:pPr>
                <a:lnSpc>
                  <a:spcPts val="3532"/>
                </a:lnSpc>
              </a:pPr>
              <a:endParaRPr lang="ru-RU" sz="2500" dirty="0" smtClean="0">
                <a:solidFill>
                  <a:srgbClr val="000000"/>
                </a:solidFill>
                <a:latin typeface="Raleway Bold"/>
              </a:endParaRPr>
            </a:p>
            <a:p>
              <a:pPr>
                <a:lnSpc>
                  <a:spcPts val="3532"/>
                </a:lnSpc>
                <a:spcBef>
                  <a:spcPct val="0"/>
                </a:spcBef>
              </a:pPr>
              <a:r>
                <a:rPr lang="en-US" sz="2500" dirty="0" err="1" smtClean="0">
                  <a:solidFill>
                    <a:srgbClr val="000000"/>
                  </a:solidFill>
                  <a:latin typeface="Raleway Bold"/>
                </a:rPr>
                <a:t>Приобретено</a:t>
              </a:r>
              <a:r>
                <a:rPr lang="en-US" sz="2500" dirty="0" smtClean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реактивов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и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расходных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материалов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на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сумму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2500" dirty="0" err="1">
                  <a:solidFill>
                    <a:srgbClr val="000000"/>
                  </a:solidFill>
                  <a:latin typeface="Raleway Bold"/>
                </a:rPr>
                <a:t>более</a:t>
              </a:r>
              <a:r>
                <a:rPr lang="en-US" sz="2500" dirty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ru-RU" sz="2523" dirty="0" smtClean="0">
                  <a:solidFill>
                    <a:srgbClr val="3A67E6"/>
                  </a:solidFill>
                  <a:latin typeface="Raleway Bold"/>
                </a:rPr>
                <a:t>40 млн.</a:t>
              </a:r>
              <a:r>
                <a:rPr lang="en-US" sz="2523" dirty="0" smtClean="0">
                  <a:solidFill>
                    <a:srgbClr val="3A67E6"/>
                  </a:solidFill>
                  <a:latin typeface="Raleway Bold"/>
                </a:rPr>
                <a:t> </a:t>
              </a:r>
              <a:r>
                <a:rPr lang="en-US" sz="2523" dirty="0" err="1">
                  <a:solidFill>
                    <a:srgbClr val="3A67E6"/>
                  </a:solidFill>
                  <a:latin typeface="Raleway Bold"/>
                </a:rPr>
                <a:t>руб</a:t>
              </a:r>
              <a:r>
                <a:rPr lang="en-US" sz="2523" dirty="0">
                  <a:solidFill>
                    <a:srgbClr val="3A67E6"/>
                  </a:solidFill>
                  <a:latin typeface="Raleway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591800" y="2743200"/>
            <a:ext cx="7223582" cy="5540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ct val="130000"/>
              </a:lnSpc>
            </a:pP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Шейкер-инкубатор ZQLY-380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500" dirty="0" smtClean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 err="1" smtClean="0">
                <a:solidFill>
                  <a:srgbClr val="000000"/>
                </a:solidFill>
                <a:latin typeface="Raleway Bold"/>
              </a:rPr>
              <a:t>Электропоратор</a:t>
            </a: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ru-RU" sz="2500" dirty="0" err="1" smtClean="0">
                <a:solidFill>
                  <a:srgbClr val="000000"/>
                </a:solidFill>
                <a:latin typeface="Raleway Bold"/>
              </a:rPr>
              <a:t>MicroPulser</a:t>
            </a:r>
            <a:endParaRPr lang="ru-RU" sz="2500" dirty="0" smtClean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500" dirty="0" smtClean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Спектрофотометр Nano-500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500" dirty="0" smtClean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Шейкер-инкубатор BS-3021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500" dirty="0" smtClean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dirty="0" smtClean="0">
                <a:solidFill>
                  <a:srgbClr val="000000"/>
                </a:solidFill>
                <a:latin typeface="Raleway Bold"/>
              </a:rPr>
              <a:t>Система индивидуально вентилируемых клеток (ИВК)</a:t>
            </a:r>
          </a:p>
          <a:p>
            <a:pPr marL="0" lvl="1" indent="268288" algn="just">
              <a:lnSpc>
                <a:spcPct val="130000"/>
              </a:lnSpc>
              <a:spcBef>
                <a:spcPts val="0"/>
              </a:spcBef>
              <a:buNone/>
            </a:pPr>
            <a:endParaRPr lang="ru-RU" sz="2523" dirty="0" smtClean="0">
              <a:solidFill>
                <a:srgbClr val="1B1B1B"/>
              </a:solidFill>
              <a:latin typeface="Ralew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85149" y="2095500"/>
            <a:ext cx="4778651" cy="43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799" spc="-27" dirty="0" err="1">
                <a:solidFill>
                  <a:srgbClr val="3A67E6"/>
                </a:solidFill>
                <a:latin typeface="Raleway Bold"/>
              </a:rPr>
              <a:t>Наиболее</a:t>
            </a:r>
            <a:r>
              <a:rPr lang="en-US" sz="2799" spc="-27" dirty="0">
                <a:solidFill>
                  <a:srgbClr val="3A67E6"/>
                </a:solidFill>
                <a:latin typeface="Raleway Bold"/>
              </a:rPr>
              <a:t> </a:t>
            </a:r>
            <a:r>
              <a:rPr lang="en-US" sz="2799" spc="-27" dirty="0" err="1">
                <a:solidFill>
                  <a:srgbClr val="3A67E6"/>
                </a:solidFill>
                <a:latin typeface="Raleway Bold"/>
              </a:rPr>
              <a:t>значимые</a:t>
            </a:r>
            <a:r>
              <a:rPr lang="en-US" sz="2799" spc="-27" dirty="0">
                <a:solidFill>
                  <a:srgbClr val="3A67E6"/>
                </a:solidFill>
                <a:latin typeface="Raleway Bold"/>
              </a:rPr>
              <a:t>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00" y="2667000"/>
            <a:ext cx="540000" cy="4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00" y="3657600"/>
            <a:ext cx="540000" cy="4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00" y="4495800"/>
            <a:ext cx="540000" cy="4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5600" y="5506131"/>
            <a:ext cx="540000" cy="4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2200" y="6705600"/>
            <a:ext cx="540000" cy="4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0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7624"/>
            <a:ext cx="151257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480"/>
              </a:lnSpc>
              <a:spcBef>
                <a:spcPct val="0"/>
              </a:spcBef>
            </a:pPr>
            <a:r>
              <a:rPr lang="en-US" sz="5400" spc="-54" dirty="0" err="1">
                <a:solidFill>
                  <a:srgbClr val="000000"/>
                </a:solidFill>
                <a:latin typeface="Raleway Bold"/>
              </a:rPr>
              <a:t>Мероприятия</a:t>
            </a:r>
            <a:r>
              <a:rPr lang="en-US" sz="5400" spc="-54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ru-RU" sz="5400" spc="-54" dirty="0" smtClean="0">
                <a:solidFill>
                  <a:srgbClr val="000000"/>
                </a:solidFill>
                <a:latin typeface="Raleway Bold"/>
              </a:rPr>
              <a:t>проведенные</a:t>
            </a:r>
            <a:r>
              <a:rPr lang="en-US" sz="5400" spc="-54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5400" spc="-54" dirty="0" err="1">
                <a:solidFill>
                  <a:srgbClr val="000000"/>
                </a:solidFill>
                <a:latin typeface="Raleway Bold"/>
              </a:rPr>
              <a:t>на</a:t>
            </a:r>
            <a:r>
              <a:rPr lang="en-US" sz="5400" spc="-54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5400" spc="-54" dirty="0" err="1">
                <a:solidFill>
                  <a:srgbClr val="000000"/>
                </a:solidFill>
                <a:latin typeface="Raleway Bold"/>
              </a:rPr>
              <a:t>базе</a:t>
            </a:r>
            <a:r>
              <a:rPr lang="en-US" sz="5400" spc="-54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ru-RU" sz="5400" spc="-54" dirty="0" smtClean="0">
                <a:solidFill>
                  <a:srgbClr val="000000"/>
                </a:solidFill>
                <a:latin typeface="Raleway Bold"/>
              </a:rPr>
              <a:t>университета</a:t>
            </a:r>
            <a:r>
              <a:rPr lang="en-US" sz="5400" spc="-54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5400" spc="-54" dirty="0">
                <a:solidFill>
                  <a:srgbClr val="000000"/>
                </a:solidFill>
                <a:latin typeface="Raleway Bold"/>
              </a:rPr>
              <a:t>в </a:t>
            </a:r>
            <a:r>
              <a:rPr lang="en-US" sz="5400" spc="-54" dirty="0" smtClean="0">
                <a:solidFill>
                  <a:srgbClr val="000000"/>
                </a:solidFill>
                <a:latin typeface="Raleway Bold"/>
              </a:rPr>
              <a:t>202</a:t>
            </a:r>
            <a:r>
              <a:rPr lang="ru-RU" sz="5400" spc="-54" dirty="0" smtClean="0">
                <a:solidFill>
                  <a:srgbClr val="000000"/>
                </a:solidFill>
                <a:latin typeface="Raleway Bold"/>
              </a:rPr>
              <a:t>3</a:t>
            </a:r>
            <a:r>
              <a:rPr lang="en-US" sz="5400" spc="-54" dirty="0" smtClean="0">
                <a:solidFill>
                  <a:srgbClr val="000000"/>
                </a:solidFill>
                <a:latin typeface="Raleway Bold"/>
              </a:rPr>
              <a:t>г</a:t>
            </a:r>
            <a:r>
              <a:rPr lang="en-US" sz="5400" spc="-54" dirty="0">
                <a:solidFill>
                  <a:srgbClr val="000000"/>
                </a:solidFill>
                <a:latin typeface="Raleway Bold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153400" y="3619500"/>
            <a:ext cx="2336171" cy="2482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27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2143BA"/>
                </a:solidFill>
                <a:latin typeface="Arimo Bold"/>
              </a:rPr>
              <a:t>XI </a:t>
            </a:r>
            <a:r>
              <a:rPr lang="ru-RU" sz="2000" dirty="0" err="1" smtClean="0">
                <a:solidFill>
                  <a:srgbClr val="2143BA"/>
                </a:solidFill>
                <a:latin typeface="Arimo Bold"/>
              </a:rPr>
              <a:t>М</a:t>
            </a:r>
            <a:r>
              <a:rPr lang="en-US" sz="2000" dirty="0" err="1" smtClean="0">
                <a:solidFill>
                  <a:srgbClr val="2143BA"/>
                </a:solidFill>
                <a:latin typeface="Arimo Bold"/>
              </a:rPr>
              <a:t>еждународная</a:t>
            </a:r>
            <a:r>
              <a:rPr lang="en-US" sz="2000" dirty="0" smtClean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научно-практическая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конференция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«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Биотехнология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: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наука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и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практика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»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30200" y="3619500"/>
            <a:ext cx="239208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27"/>
              </a:lnSpc>
            </a:pPr>
            <a:r>
              <a:rPr lang="en-US" sz="2000" dirty="0" smtClean="0">
                <a:solidFill>
                  <a:srgbClr val="2143BA"/>
                </a:solidFill>
                <a:latin typeface="Arimo Bold"/>
              </a:rPr>
              <a:t>IV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Международная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научно-практическая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конференция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«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Производство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и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переработка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сельскохозяйственной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продукции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»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00400" y="3619500"/>
            <a:ext cx="2267174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2143BA"/>
                </a:solidFill>
                <a:latin typeface="Arimo Bold"/>
              </a:rPr>
              <a:t>VIII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Международная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выставка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изобретений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и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инноваций</a:t>
            </a:r>
            <a:endParaRPr lang="en-US" sz="2000" dirty="0">
              <a:solidFill>
                <a:srgbClr val="2143BA"/>
              </a:solidFill>
              <a:latin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697200" y="3543300"/>
            <a:ext cx="2442170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27"/>
              </a:lnSpc>
            </a:pPr>
            <a:r>
              <a:rPr lang="en-US" sz="2000" dirty="0">
                <a:solidFill>
                  <a:srgbClr val="2143BA"/>
                </a:solidFill>
                <a:latin typeface="Arimo Bold"/>
              </a:rPr>
              <a:t>IX </a:t>
            </a:r>
            <a:endParaRPr lang="ru-RU" sz="2000" dirty="0" smtClean="0">
              <a:solidFill>
                <a:srgbClr val="2143BA"/>
              </a:solidFill>
              <a:latin typeface="Arimo Bold"/>
            </a:endParaRPr>
          </a:p>
          <a:p>
            <a:pPr algn="ctr">
              <a:lnSpc>
                <a:spcPts val="2827"/>
              </a:lnSpc>
            </a:pPr>
            <a:r>
              <a:rPr lang="en-US" sz="2000" dirty="0" err="1" smtClean="0">
                <a:solidFill>
                  <a:srgbClr val="2143BA"/>
                </a:solidFill>
                <a:latin typeface="Arimo Bold"/>
              </a:rPr>
              <a:t>Международная</a:t>
            </a:r>
            <a:r>
              <a:rPr lang="en-US" sz="2000" dirty="0" smtClean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научно-техническая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конференция</a:t>
            </a:r>
            <a:endParaRPr lang="en-US" sz="2000" dirty="0">
              <a:solidFill>
                <a:srgbClr val="2143BA"/>
              </a:solidFill>
              <a:latin typeface="Arimo Bold"/>
            </a:endParaRPr>
          </a:p>
          <a:p>
            <a:pPr marL="0" lvl="0" indent="0" algn="ctr">
              <a:lnSpc>
                <a:spcPts val="2827"/>
              </a:lnSpc>
              <a:spcBef>
                <a:spcPct val="0"/>
              </a:spcBef>
            </a:pPr>
            <a:r>
              <a:rPr lang="en-US" sz="2000" dirty="0">
                <a:solidFill>
                  <a:srgbClr val="2143BA"/>
                </a:solidFill>
                <a:latin typeface="Arimo Bold"/>
              </a:rPr>
              <a:t>"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Продовольственная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безопасность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: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научное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,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кадровое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и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информационное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dirty="0" err="1">
                <a:solidFill>
                  <a:srgbClr val="2143BA"/>
                </a:solidFill>
                <a:latin typeface="Arimo Bold"/>
              </a:rPr>
              <a:t>обеспечение</a:t>
            </a:r>
            <a:r>
              <a:rPr lang="en-US" sz="2000" dirty="0">
                <a:solidFill>
                  <a:srgbClr val="2143BA"/>
                </a:solidFill>
                <a:latin typeface="Arimo Bold"/>
              </a:rPr>
              <a:t>"</a:t>
            </a:r>
          </a:p>
        </p:txBody>
      </p:sp>
      <p:sp>
        <p:nvSpPr>
          <p:cNvPr id="7" name="AutoShape 7"/>
          <p:cNvSpPr/>
          <p:nvPr/>
        </p:nvSpPr>
        <p:spPr>
          <a:xfrm rot="2102">
            <a:off x="1686256" y="3400085"/>
            <a:ext cx="15573046" cy="0"/>
          </a:xfrm>
          <a:prstGeom prst="line">
            <a:avLst/>
          </a:prstGeom>
          <a:ln w="28575" cap="rnd">
            <a:solidFill>
              <a:srgbClr val="152D9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9220200" y="3238500"/>
            <a:ext cx="327113" cy="327113"/>
            <a:chOff x="0" y="0"/>
            <a:chExt cx="6350000" cy="6350000"/>
          </a:xfrm>
          <a:solidFill>
            <a:srgbClr val="152D95"/>
          </a:solidFill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13944600" y="3238500"/>
            <a:ext cx="327113" cy="327113"/>
            <a:chOff x="0" y="0"/>
            <a:chExt cx="6350000" cy="6350000"/>
          </a:xfrm>
          <a:solidFill>
            <a:srgbClr val="152D95"/>
          </a:solidFill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4191000" y="3238500"/>
            <a:ext cx="327113" cy="327113"/>
            <a:chOff x="0" y="0"/>
            <a:chExt cx="6350000" cy="6350000"/>
          </a:xfrm>
          <a:solidFill>
            <a:srgbClr val="152D95"/>
          </a:solidFill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4" name="Group 14"/>
          <p:cNvGrpSpPr/>
          <p:nvPr/>
        </p:nvGrpSpPr>
        <p:grpSpPr>
          <a:xfrm>
            <a:off x="16368524" y="3246053"/>
            <a:ext cx="327113" cy="327113"/>
            <a:chOff x="0" y="0"/>
            <a:chExt cx="6350000" cy="6350000"/>
          </a:xfrm>
          <a:solidFill>
            <a:srgbClr val="152D95"/>
          </a:solidFill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6" name="Group 16"/>
          <p:cNvGrpSpPr/>
          <p:nvPr/>
        </p:nvGrpSpPr>
        <p:grpSpPr>
          <a:xfrm>
            <a:off x="8610600" y="2324100"/>
            <a:ext cx="1701113" cy="820738"/>
            <a:chOff x="0" y="-38100"/>
            <a:chExt cx="2268151" cy="1094317"/>
          </a:xfrm>
          <a:solidFill>
            <a:srgbClr val="2143BA"/>
          </a:solidFill>
        </p:grpSpPr>
        <p:sp>
          <p:nvSpPr>
            <p:cNvPr id="17" name="AutoShape 17"/>
            <p:cNvSpPr/>
            <p:nvPr/>
          </p:nvSpPr>
          <p:spPr>
            <a:xfrm>
              <a:off x="0" y="0"/>
              <a:ext cx="2268151" cy="1049252"/>
            </a:xfrm>
            <a:prstGeom prst="rect">
              <a:avLst/>
            </a:prstGeom>
            <a:grpFill/>
          </p:spPr>
        </p:sp>
        <p:sp>
          <p:nvSpPr>
            <p:cNvPr id="18" name="TextBox 18"/>
            <p:cNvSpPr txBox="1"/>
            <p:nvPr/>
          </p:nvSpPr>
          <p:spPr>
            <a:xfrm>
              <a:off x="162741" y="-38100"/>
              <a:ext cx="1904334" cy="1094317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9"/>
                </a:lnSpc>
                <a:spcBef>
                  <a:spcPct val="0"/>
                </a:spcBef>
              </a:pPr>
              <a:r>
                <a:rPr lang="en-US" sz="2445" spc="-24" dirty="0" err="1">
                  <a:solidFill>
                    <a:srgbClr val="FFFFFF"/>
                  </a:solidFill>
                  <a:latin typeface="Raleway Bold"/>
                </a:rPr>
                <a:t>Сентябрь</a:t>
              </a:r>
              <a:endParaRPr lang="en-US" sz="2445" spc="-24" dirty="0">
                <a:solidFill>
                  <a:srgbClr val="FFFFFF"/>
                </a:solidFill>
                <a:latin typeface="Raleway Bold"/>
              </a:endParaRPr>
            </a:p>
            <a:p>
              <a:pPr algn="ctr">
                <a:lnSpc>
                  <a:spcPts val="3179"/>
                </a:lnSpc>
                <a:spcBef>
                  <a:spcPct val="0"/>
                </a:spcBef>
              </a:pPr>
              <a:r>
                <a:rPr lang="en-US" sz="2445" spc="-24" dirty="0" smtClean="0">
                  <a:solidFill>
                    <a:srgbClr val="FFFFFF"/>
                  </a:solidFill>
                  <a:latin typeface="Raleway Bold"/>
                </a:rPr>
                <a:t>202</a:t>
              </a:r>
              <a:r>
                <a:rPr lang="ru-RU" sz="2445" spc="-24" dirty="0" smtClean="0">
                  <a:solidFill>
                    <a:srgbClr val="FFFFFF"/>
                  </a:solidFill>
                  <a:latin typeface="Raleway Bold"/>
                </a:rPr>
                <a:t>3</a:t>
              </a:r>
              <a:r>
                <a:rPr lang="en-US" sz="2445" spc="-24" dirty="0" smtClean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445" spc="-24" dirty="0">
                  <a:solidFill>
                    <a:srgbClr val="FFFFFF"/>
                  </a:solidFill>
                  <a:latin typeface="Raleway Bold"/>
                </a:rPr>
                <a:t>г.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505200" y="2400300"/>
            <a:ext cx="1701113" cy="820968"/>
            <a:chOff x="0" y="0"/>
            <a:chExt cx="2268151" cy="1094624"/>
          </a:xfrm>
          <a:solidFill>
            <a:srgbClr val="2143BA"/>
          </a:solidFill>
        </p:grpSpPr>
        <p:sp>
          <p:nvSpPr>
            <p:cNvPr id="20" name="AutoShape 20"/>
            <p:cNvSpPr/>
            <p:nvPr/>
          </p:nvSpPr>
          <p:spPr>
            <a:xfrm>
              <a:off x="0" y="0"/>
              <a:ext cx="2268151" cy="1049252"/>
            </a:xfrm>
            <a:prstGeom prst="rect">
              <a:avLst/>
            </a:prstGeom>
            <a:grpFill/>
          </p:spPr>
        </p:sp>
        <p:sp>
          <p:nvSpPr>
            <p:cNvPr id="21" name="TextBox 21"/>
            <p:cNvSpPr txBox="1"/>
            <p:nvPr/>
          </p:nvSpPr>
          <p:spPr>
            <a:xfrm>
              <a:off x="273531" y="307"/>
              <a:ext cx="1721088" cy="1094317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1"/>
                </a:lnSpc>
                <a:spcBef>
                  <a:spcPct val="0"/>
                </a:spcBef>
              </a:pPr>
              <a:r>
                <a:rPr lang="ru-RU" sz="2424" spc="-24" dirty="0" smtClean="0">
                  <a:solidFill>
                    <a:srgbClr val="FFFFFF"/>
                  </a:solidFill>
                  <a:latin typeface="Raleway Bold"/>
                </a:rPr>
                <a:t>Май</a:t>
              </a:r>
              <a:endParaRPr lang="en-US" sz="2424" spc="-24" dirty="0">
                <a:solidFill>
                  <a:srgbClr val="FFFFFF"/>
                </a:solidFill>
                <a:latin typeface="Raleway Bold"/>
              </a:endParaRPr>
            </a:p>
            <a:p>
              <a:pPr algn="ctr">
                <a:lnSpc>
                  <a:spcPts val="3151"/>
                </a:lnSpc>
                <a:spcBef>
                  <a:spcPct val="0"/>
                </a:spcBef>
              </a:pPr>
              <a:r>
                <a:rPr lang="en-US" sz="2424" spc="-24" dirty="0" smtClean="0">
                  <a:solidFill>
                    <a:srgbClr val="FFFFFF"/>
                  </a:solidFill>
                  <a:latin typeface="Raleway Bold"/>
                </a:rPr>
                <a:t>202</a:t>
              </a:r>
              <a:r>
                <a:rPr lang="ru-RU" sz="2424" spc="-24" dirty="0" smtClean="0">
                  <a:solidFill>
                    <a:srgbClr val="FFFFFF"/>
                  </a:solidFill>
                  <a:latin typeface="Raleway Bold"/>
                </a:rPr>
                <a:t>3</a:t>
              </a:r>
              <a:r>
                <a:rPr lang="en-US" sz="2424" spc="-24" dirty="0" smtClean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424" spc="-24" dirty="0">
                  <a:solidFill>
                    <a:srgbClr val="FFFFFF"/>
                  </a:solidFill>
                  <a:latin typeface="Raleway Bold"/>
                </a:rPr>
                <a:t>г.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681524" y="2372671"/>
            <a:ext cx="1701113" cy="798118"/>
            <a:chOff x="0" y="0"/>
            <a:chExt cx="2268151" cy="1064157"/>
          </a:xfrm>
          <a:solidFill>
            <a:srgbClr val="2143BA"/>
          </a:solidFill>
        </p:grpSpPr>
        <p:sp>
          <p:nvSpPr>
            <p:cNvPr id="23" name="AutoShape 23"/>
            <p:cNvSpPr/>
            <p:nvPr/>
          </p:nvSpPr>
          <p:spPr>
            <a:xfrm>
              <a:off x="0" y="14906"/>
              <a:ext cx="2268151" cy="1049252"/>
            </a:xfrm>
            <a:prstGeom prst="rect">
              <a:avLst/>
            </a:prstGeom>
            <a:grpFill/>
          </p:spPr>
        </p:sp>
        <p:sp>
          <p:nvSpPr>
            <p:cNvPr id="24" name="TextBox 24"/>
            <p:cNvSpPr txBox="1"/>
            <p:nvPr/>
          </p:nvSpPr>
          <p:spPr>
            <a:xfrm>
              <a:off x="184436" y="-38100"/>
              <a:ext cx="1899280" cy="106385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1"/>
                </a:lnSpc>
                <a:spcBef>
                  <a:spcPct val="0"/>
                </a:spcBef>
              </a:pPr>
              <a:r>
                <a:rPr lang="en-US" sz="2424" spc="-24" dirty="0" err="1">
                  <a:solidFill>
                    <a:srgbClr val="FFFFFF"/>
                  </a:solidFill>
                  <a:latin typeface="Raleway Bold"/>
                </a:rPr>
                <a:t>Декабрь</a:t>
              </a:r>
              <a:endParaRPr lang="en-US" sz="2424" spc="-24" dirty="0">
                <a:solidFill>
                  <a:srgbClr val="FFFFFF"/>
                </a:solidFill>
                <a:latin typeface="Raleway Bold"/>
              </a:endParaRPr>
            </a:p>
            <a:p>
              <a:pPr algn="ctr">
                <a:lnSpc>
                  <a:spcPts val="3151"/>
                </a:lnSpc>
                <a:spcBef>
                  <a:spcPct val="0"/>
                </a:spcBef>
              </a:pPr>
              <a:r>
                <a:rPr lang="en-US" sz="2424" spc="-24" dirty="0">
                  <a:solidFill>
                    <a:srgbClr val="FFFFFF"/>
                  </a:solidFill>
                  <a:latin typeface="Raleway Bold"/>
                </a:rPr>
                <a:t>2022 г.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258800" y="2324100"/>
            <a:ext cx="1701113" cy="820738"/>
            <a:chOff x="0" y="-38100"/>
            <a:chExt cx="2268151" cy="1094318"/>
          </a:xfrm>
          <a:solidFill>
            <a:srgbClr val="2143BA"/>
          </a:solidFill>
        </p:grpSpPr>
        <p:sp>
          <p:nvSpPr>
            <p:cNvPr id="26" name="AutoShape 26"/>
            <p:cNvSpPr/>
            <p:nvPr/>
          </p:nvSpPr>
          <p:spPr>
            <a:xfrm>
              <a:off x="0" y="0"/>
              <a:ext cx="2268151" cy="1049252"/>
            </a:xfrm>
            <a:prstGeom prst="rect">
              <a:avLst/>
            </a:prstGeom>
            <a:grpFill/>
          </p:spPr>
        </p:sp>
        <p:sp>
          <p:nvSpPr>
            <p:cNvPr id="27" name="TextBox 27"/>
            <p:cNvSpPr txBox="1"/>
            <p:nvPr/>
          </p:nvSpPr>
          <p:spPr>
            <a:xfrm>
              <a:off x="162741" y="-38100"/>
              <a:ext cx="1904334" cy="1094318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9"/>
                </a:lnSpc>
                <a:spcBef>
                  <a:spcPct val="0"/>
                </a:spcBef>
              </a:pPr>
              <a:r>
                <a:rPr lang="en-US" sz="2400" spc="-24" dirty="0" err="1" smtClean="0">
                  <a:solidFill>
                    <a:srgbClr val="FFFFFF"/>
                  </a:solidFill>
                  <a:latin typeface="Raleway Bold"/>
                </a:rPr>
                <a:t>Декабрь</a:t>
              </a:r>
              <a:endParaRPr lang="en-US" sz="2400" spc="-24" dirty="0" smtClean="0">
                <a:solidFill>
                  <a:srgbClr val="FFFFFF"/>
                </a:solidFill>
                <a:latin typeface="Raleway Bold"/>
              </a:endParaRPr>
            </a:p>
            <a:p>
              <a:pPr algn="ctr">
                <a:lnSpc>
                  <a:spcPts val="3179"/>
                </a:lnSpc>
                <a:spcBef>
                  <a:spcPct val="0"/>
                </a:spcBef>
              </a:pPr>
              <a:r>
                <a:rPr lang="en-US" sz="2445" spc="-24" dirty="0" smtClean="0">
                  <a:solidFill>
                    <a:srgbClr val="FFFFFF"/>
                  </a:solidFill>
                  <a:latin typeface="Raleway Bold"/>
                </a:rPr>
                <a:t>20</a:t>
              </a:r>
              <a:r>
                <a:rPr lang="ru-RU" sz="2445" spc="-24" dirty="0" smtClean="0">
                  <a:solidFill>
                    <a:srgbClr val="FFFFFF"/>
                  </a:solidFill>
                  <a:latin typeface="Raleway Bold"/>
                </a:rPr>
                <a:t>23</a:t>
              </a:r>
              <a:r>
                <a:rPr lang="en-US" sz="2445" spc="-24" dirty="0" smtClean="0">
                  <a:solidFill>
                    <a:srgbClr val="FFFFFF"/>
                  </a:solidFill>
                  <a:latin typeface="Raleway Bold"/>
                </a:rPr>
                <a:t>г</a:t>
              </a:r>
              <a:r>
                <a:rPr lang="en-US" sz="2445" spc="-24" dirty="0">
                  <a:solidFill>
                    <a:srgbClr val="FFFFFF"/>
                  </a:solidFill>
                  <a:latin typeface="Raleway Bold"/>
                </a:rPr>
                <a:t>.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81433" y="3633881"/>
            <a:ext cx="2845461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en-US" sz="2000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u="none" dirty="0" smtClean="0">
                <a:solidFill>
                  <a:srgbClr val="2143BA"/>
                </a:solidFill>
                <a:latin typeface="Arimo Bold"/>
              </a:rPr>
              <a:t>Х</a:t>
            </a:r>
            <a:r>
              <a:rPr lang="en-US" sz="2000" dirty="0" smtClean="0">
                <a:solidFill>
                  <a:srgbClr val="2143BA"/>
                </a:solidFill>
                <a:latin typeface="Arimo Bold"/>
              </a:rPr>
              <a:t>I</a:t>
            </a:r>
            <a:r>
              <a:rPr lang="en-US" sz="2000" u="none" dirty="0" smtClean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u="none" dirty="0" err="1">
                <a:solidFill>
                  <a:srgbClr val="2143BA"/>
                </a:solidFill>
                <a:latin typeface="Arimo Bold"/>
              </a:rPr>
              <a:t>Всероссийская</a:t>
            </a:r>
            <a:r>
              <a:rPr lang="en-US" sz="2000" u="none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u="none" dirty="0" err="1">
                <a:solidFill>
                  <a:srgbClr val="2143BA"/>
                </a:solidFill>
                <a:latin typeface="Arimo Bold"/>
              </a:rPr>
              <a:t>научно-методическая</a:t>
            </a:r>
            <a:r>
              <a:rPr lang="en-US" sz="2000" u="none" dirty="0">
                <a:solidFill>
                  <a:srgbClr val="2143BA"/>
                </a:solidFill>
                <a:latin typeface="Arimo Bold"/>
              </a:rPr>
              <a:t> </a:t>
            </a:r>
            <a:r>
              <a:rPr lang="en-US" sz="2000" u="none" dirty="0" err="1">
                <a:solidFill>
                  <a:srgbClr val="2143BA"/>
                </a:solidFill>
                <a:latin typeface="Arimo Bold"/>
              </a:rPr>
              <a:t>конференция</a:t>
            </a:r>
            <a:r>
              <a:rPr lang="en-US" sz="2000" u="none" dirty="0">
                <a:solidFill>
                  <a:srgbClr val="2143BA"/>
                </a:solidFill>
                <a:latin typeface="Arimo Bold"/>
              </a:rPr>
              <a:t> «СОВРЕМЕННЫЕ ТЕХНОЛОГИИ НЕПРЕРЫВНОГО ОБУЧЕНИЯ ШКОЛА - ВУЗ»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522701" y="3260341"/>
            <a:ext cx="327113" cy="327113"/>
            <a:chOff x="0" y="0"/>
            <a:chExt cx="6350000" cy="6350000"/>
          </a:xfrm>
          <a:solidFill>
            <a:srgbClr val="152D95"/>
          </a:solidFill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1" name="Group 31"/>
          <p:cNvGrpSpPr/>
          <p:nvPr/>
        </p:nvGrpSpPr>
        <p:grpSpPr>
          <a:xfrm>
            <a:off x="835701" y="2355275"/>
            <a:ext cx="1701113" cy="820738"/>
            <a:chOff x="0" y="-38100"/>
            <a:chExt cx="2268151" cy="1094317"/>
          </a:xfrm>
          <a:solidFill>
            <a:srgbClr val="2143BA"/>
          </a:solidFill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268151" cy="1049252"/>
            </a:xfrm>
            <a:prstGeom prst="rect">
              <a:avLst/>
            </a:prstGeom>
            <a:grpFill/>
          </p:spPr>
        </p:sp>
        <p:sp>
          <p:nvSpPr>
            <p:cNvPr id="33" name="TextBox 33"/>
            <p:cNvSpPr txBox="1"/>
            <p:nvPr/>
          </p:nvSpPr>
          <p:spPr>
            <a:xfrm>
              <a:off x="162741" y="-38100"/>
              <a:ext cx="1904334" cy="1094317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9"/>
                </a:lnSpc>
                <a:spcBef>
                  <a:spcPct val="0"/>
                </a:spcBef>
              </a:pPr>
              <a:r>
                <a:rPr lang="en-US" sz="2445" spc="-24" dirty="0" err="1">
                  <a:solidFill>
                    <a:srgbClr val="FFFFFF"/>
                  </a:solidFill>
                  <a:latin typeface="Raleway Bold"/>
                </a:rPr>
                <a:t>Март</a:t>
              </a:r>
              <a:endParaRPr lang="en-US" sz="2445" spc="-24" dirty="0">
                <a:solidFill>
                  <a:srgbClr val="FFFFFF"/>
                </a:solidFill>
                <a:latin typeface="Raleway Bold"/>
              </a:endParaRPr>
            </a:p>
            <a:p>
              <a:pPr algn="ctr">
                <a:lnSpc>
                  <a:spcPts val="3179"/>
                </a:lnSpc>
                <a:spcBef>
                  <a:spcPct val="0"/>
                </a:spcBef>
              </a:pPr>
              <a:r>
                <a:rPr lang="en-US" sz="2445" spc="-24" dirty="0" smtClean="0">
                  <a:solidFill>
                    <a:srgbClr val="FFFFFF"/>
                  </a:solidFill>
                  <a:latin typeface="Raleway Bold"/>
                </a:rPr>
                <a:t>2023 </a:t>
              </a:r>
              <a:r>
                <a:rPr lang="en-US" sz="2445" spc="-24" dirty="0">
                  <a:solidFill>
                    <a:srgbClr val="FFFFFF"/>
                  </a:solidFill>
                  <a:latin typeface="Raleway Bold"/>
                </a:rPr>
                <a:t>г.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0" y="6771575"/>
            <a:ext cx="3372515" cy="1776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u="none">
                <a:solidFill>
                  <a:srgbClr val="1B1B1B"/>
                </a:solidFill>
                <a:latin typeface="Raleway Bold"/>
              </a:rPr>
              <a:t>Конференция проводится в рамках проведения Воронежского областного конкурса юных исследователей "Дерзай быть мудрым!"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781208" y="6134100"/>
            <a:ext cx="272558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Ответственный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исполнитель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:</a:t>
            </a:r>
            <a:r>
              <a:rPr lang="en-US" sz="2000" dirty="0">
                <a:solidFill>
                  <a:srgbClr val="1B1B1B"/>
                </a:solidFill>
                <a:latin typeface="Arimo Bold"/>
              </a:rPr>
              <a:t> 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1B1B1B"/>
                </a:solidFill>
                <a:latin typeface="Arimo Bold"/>
              </a:rPr>
              <a:t>проф. </a:t>
            </a:r>
            <a:r>
              <a:rPr lang="en-US" sz="2000" dirty="0" err="1" smtClean="0">
                <a:solidFill>
                  <a:srgbClr val="1B1B1B"/>
                </a:solidFill>
                <a:latin typeface="Arimo Bold"/>
              </a:rPr>
              <a:t>Корнеева</a:t>
            </a:r>
            <a:r>
              <a:rPr lang="en-US" sz="2000" dirty="0" smtClean="0">
                <a:solidFill>
                  <a:srgbClr val="1B1B1B"/>
                </a:solidFill>
                <a:latin typeface="Arimo Bold"/>
              </a:rPr>
              <a:t> </a:t>
            </a:r>
            <a:r>
              <a:rPr lang="en-US" sz="2000" dirty="0">
                <a:solidFill>
                  <a:srgbClr val="1B1B1B"/>
                </a:solidFill>
                <a:latin typeface="Arimo Bold"/>
              </a:rPr>
              <a:t>О.С.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220285" y="7581900"/>
            <a:ext cx="3067715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Ответственный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исполнитель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:</a:t>
            </a:r>
            <a:r>
              <a:rPr lang="en-US" sz="2000" dirty="0">
                <a:solidFill>
                  <a:srgbClr val="1B1B1B"/>
                </a:solidFill>
                <a:latin typeface="Arimo Bold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ru-RU" sz="2000" dirty="0" smtClean="0">
                <a:solidFill>
                  <a:srgbClr val="1B1B1B"/>
                </a:solidFill>
                <a:latin typeface="Arimo Bold"/>
              </a:rPr>
              <a:t>проф. </a:t>
            </a:r>
            <a:r>
              <a:rPr lang="en-US" sz="2000" dirty="0" err="1" smtClean="0">
                <a:solidFill>
                  <a:srgbClr val="1B1B1B"/>
                </a:solidFill>
                <a:latin typeface="Arimo Bold"/>
              </a:rPr>
              <a:t>Антипова</a:t>
            </a:r>
            <a:r>
              <a:rPr lang="en-US" sz="2000" dirty="0" smtClean="0">
                <a:solidFill>
                  <a:srgbClr val="1B1B1B"/>
                </a:solidFill>
                <a:latin typeface="Arimo Bold"/>
              </a:rPr>
              <a:t> </a:t>
            </a:r>
            <a:r>
              <a:rPr lang="en-US" sz="2000" dirty="0">
                <a:solidFill>
                  <a:srgbClr val="1B1B1B"/>
                </a:solidFill>
                <a:latin typeface="Arimo Bold"/>
              </a:rPr>
              <a:t>Л.В. 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1B1B1B"/>
                </a:solidFill>
                <a:latin typeface="Raleway Bold"/>
              </a:rPr>
              <a:t>проф. </a:t>
            </a:r>
            <a:r>
              <a:rPr lang="en-US" sz="2000" dirty="0" err="1" smtClean="0">
                <a:solidFill>
                  <a:srgbClr val="1B1B1B"/>
                </a:solidFill>
                <a:latin typeface="Raleway Bold"/>
              </a:rPr>
              <a:t>Алехина</a:t>
            </a:r>
            <a:r>
              <a:rPr lang="en-US" sz="20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Н. Н.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24200" y="5524500"/>
            <a:ext cx="226717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Ответственный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исполнитель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:</a:t>
            </a:r>
            <a:r>
              <a:rPr lang="en-US" sz="2000" dirty="0">
                <a:solidFill>
                  <a:srgbClr val="1B1B1B"/>
                </a:solidFill>
                <a:latin typeface="Arimo Bold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ru-RU" sz="2000" dirty="0" smtClean="0">
                <a:solidFill>
                  <a:srgbClr val="1B1B1B"/>
                </a:solidFill>
                <a:latin typeface="Raleway Bold"/>
              </a:rPr>
              <a:t>проф. </a:t>
            </a:r>
            <a:r>
              <a:rPr lang="en-US" sz="2000" dirty="0" err="1" smtClean="0">
                <a:solidFill>
                  <a:srgbClr val="1B1B1B"/>
                </a:solidFill>
                <a:latin typeface="Raleway Bold"/>
              </a:rPr>
              <a:t>Шахов</a:t>
            </a:r>
            <a:r>
              <a:rPr lang="en-US" sz="20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С.В.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1B1B1B"/>
                </a:solidFill>
                <a:latin typeface="Raleway Bold"/>
              </a:rPr>
              <a:t>доц. </a:t>
            </a:r>
            <a:r>
              <a:rPr lang="en-US" sz="2000" dirty="0" err="1" smtClean="0">
                <a:solidFill>
                  <a:srgbClr val="1B1B1B"/>
                </a:solidFill>
                <a:latin typeface="Raleway Bold"/>
              </a:rPr>
              <a:t>Куцова</a:t>
            </a:r>
            <a:r>
              <a:rPr lang="en-US" sz="20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А.Е.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030200" y="6515100"/>
            <a:ext cx="25146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Ответственный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исполнитель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:</a:t>
            </a:r>
            <a:r>
              <a:rPr lang="en-US" sz="2000" dirty="0">
                <a:solidFill>
                  <a:srgbClr val="1B1B1B"/>
                </a:solidFill>
                <a:latin typeface="Arimo Bold"/>
              </a:rPr>
              <a:t> 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1B1B1B"/>
                </a:solidFill>
                <a:latin typeface="Raleway Bold"/>
              </a:rPr>
              <a:t>проф. </a:t>
            </a:r>
            <a:r>
              <a:rPr lang="en-US" sz="2000" dirty="0" err="1" smtClean="0">
                <a:solidFill>
                  <a:srgbClr val="1B1B1B"/>
                </a:solidFill>
                <a:latin typeface="Raleway Bold"/>
              </a:rPr>
              <a:t>Дерканосова</a:t>
            </a:r>
            <a:r>
              <a:rPr lang="en-US" sz="20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А.А.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0" y="8731924"/>
            <a:ext cx="392790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Ответственный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исполнитель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: </a:t>
            </a:r>
          </a:p>
          <a:p>
            <a:pPr algn="ctr">
              <a:lnSpc>
                <a:spcPts val="2800"/>
              </a:lnSpc>
            </a:pPr>
            <a:r>
              <a:rPr lang="ru-RU" sz="2000" dirty="0" smtClean="0">
                <a:solidFill>
                  <a:srgbClr val="1B1B1B"/>
                </a:solidFill>
                <a:latin typeface="Raleway Bold"/>
              </a:rPr>
              <a:t>доц. </a:t>
            </a:r>
            <a:r>
              <a:rPr lang="en-US" sz="2000" dirty="0" err="1" smtClean="0">
                <a:solidFill>
                  <a:srgbClr val="1B1B1B"/>
                </a:solidFill>
                <a:latin typeface="Raleway Bold"/>
              </a:rPr>
              <a:t>Егорова</a:t>
            </a:r>
            <a:r>
              <a:rPr lang="en-US" sz="2000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Г. Н.,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1B1B1B"/>
                </a:solidFill>
                <a:latin typeface="Raleway Bold"/>
              </a:rPr>
              <a:t>Лыгина</a:t>
            </a:r>
            <a:r>
              <a:rPr lang="en-US" sz="2000" dirty="0">
                <a:solidFill>
                  <a:srgbClr val="1B1B1B"/>
                </a:solidFill>
                <a:latin typeface="Raleway Bold"/>
              </a:rPr>
              <a:t> Л. В.</a:t>
            </a:r>
          </a:p>
        </p:txBody>
      </p:sp>
      <p:grpSp>
        <p:nvGrpSpPr>
          <p:cNvPr id="40" name="Group 8"/>
          <p:cNvGrpSpPr/>
          <p:nvPr/>
        </p:nvGrpSpPr>
        <p:grpSpPr>
          <a:xfrm>
            <a:off x="11506200" y="3238500"/>
            <a:ext cx="327113" cy="327113"/>
            <a:chOff x="0" y="0"/>
            <a:chExt cx="6350000" cy="6350000"/>
          </a:xfrm>
          <a:solidFill>
            <a:srgbClr val="152D95"/>
          </a:solidFill>
        </p:grpSpPr>
        <p:sp>
          <p:nvSpPr>
            <p:cNvPr id="41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2" name="TextBox 3"/>
          <p:cNvSpPr txBox="1"/>
          <p:nvPr/>
        </p:nvSpPr>
        <p:spPr>
          <a:xfrm>
            <a:off x="10439400" y="3599755"/>
            <a:ext cx="27432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XII Агропромышленный конгресс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2143BA"/>
                </a:solidFill>
                <a:latin typeface="Arimo Bold"/>
              </a:rPr>
              <a:t>(в рамках реализации Евразийской технологической платформы) </a:t>
            </a: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«Технологии пищевой и перерабатывающей промышленности АПК – продукты здорового питания».</a:t>
            </a:r>
            <a:endParaRPr lang="en-US" sz="2000" dirty="0">
              <a:solidFill>
                <a:srgbClr val="2143BA"/>
              </a:solidFill>
              <a:latin typeface="Arimo Bold"/>
            </a:endParaRPr>
          </a:p>
        </p:txBody>
      </p:sp>
      <p:grpSp>
        <p:nvGrpSpPr>
          <p:cNvPr id="45" name="Group 16"/>
          <p:cNvGrpSpPr/>
          <p:nvPr/>
        </p:nvGrpSpPr>
        <p:grpSpPr>
          <a:xfrm>
            <a:off x="10820400" y="2324100"/>
            <a:ext cx="1701113" cy="820738"/>
            <a:chOff x="0" y="-38100"/>
            <a:chExt cx="2268151" cy="1094317"/>
          </a:xfrm>
          <a:solidFill>
            <a:srgbClr val="2143BA"/>
          </a:solidFill>
        </p:grpSpPr>
        <p:sp>
          <p:nvSpPr>
            <p:cNvPr id="46" name="AutoShape 17"/>
            <p:cNvSpPr/>
            <p:nvPr/>
          </p:nvSpPr>
          <p:spPr>
            <a:xfrm>
              <a:off x="0" y="0"/>
              <a:ext cx="2268151" cy="1049252"/>
            </a:xfrm>
            <a:prstGeom prst="rect">
              <a:avLst/>
            </a:prstGeom>
            <a:grpFill/>
          </p:spPr>
        </p:sp>
        <p:sp>
          <p:nvSpPr>
            <p:cNvPr id="47" name="TextBox 18"/>
            <p:cNvSpPr txBox="1"/>
            <p:nvPr/>
          </p:nvSpPr>
          <p:spPr>
            <a:xfrm>
              <a:off x="162741" y="-38100"/>
              <a:ext cx="1904334" cy="1094317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9"/>
                </a:lnSpc>
                <a:spcBef>
                  <a:spcPct val="0"/>
                </a:spcBef>
              </a:pPr>
              <a:r>
                <a:rPr lang="ru-RU" sz="2445" spc="-24" dirty="0" smtClean="0">
                  <a:solidFill>
                    <a:srgbClr val="FFFFFF"/>
                  </a:solidFill>
                  <a:latin typeface="Raleway Bold"/>
                </a:rPr>
                <a:t>Октябрь</a:t>
              </a:r>
              <a:endParaRPr lang="en-US" sz="2445" spc="-24" dirty="0">
                <a:solidFill>
                  <a:srgbClr val="FFFFFF"/>
                </a:solidFill>
                <a:latin typeface="Raleway Bold"/>
              </a:endParaRPr>
            </a:p>
            <a:p>
              <a:pPr algn="ctr">
                <a:lnSpc>
                  <a:spcPts val="3179"/>
                </a:lnSpc>
                <a:spcBef>
                  <a:spcPct val="0"/>
                </a:spcBef>
              </a:pPr>
              <a:r>
                <a:rPr lang="en-US" sz="2445" spc="-24" dirty="0" smtClean="0">
                  <a:solidFill>
                    <a:srgbClr val="FFFFFF"/>
                  </a:solidFill>
                  <a:latin typeface="Raleway Bold"/>
                </a:rPr>
                <a:t>202</a:t>
              </a:r>
              <a:r>
                <a:rPr lang="ru-RU" sz="2445" spc="-24" dirty="0" smtClean="0">
                  <a:solidFill>
                    <a:srgbClr val="FFFFFF"/>
                  </a:solidFill>
                  <a:latin typeface="Raleway Bold"/>
                </a:rPr>
                <a:t>3</a:t>
              </a:r>
              <a:r>
                <a:rPr lang="en-US" sz="2445" spc="-24" dirty="0" smtClean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445" spc="-24" dirty="0">
                  <a:solidFill>
                    <a:srgbClr val="FFFFFF"/>
                  </a:solidFill>
                  <a:latin typeface="Raleway Bold"/>
                </a:rPr>
                <a:t>г.</a:t>
              </a:r>
            </a:p>
          </p:txBody>
        </p:sp>
      </p:grpSp>
      <p:grpSp>
        <p:nvGrpSpPr>
          <p:cNvPr id="48" name="Group 19"/>
          <p:cNvGrpSpPr/>
          <p:nvPr/>
        </p:nvGrpSpPr>
        <p:grpSpPr>
          <a:xfrm>
            <a:off x="6096000" y="2324100"/>
            <a:ext cx="1701113" cy="820968"/>
            <a:chOff x="0" y="0"/>
            <a:chExt cx="2268151" cy="1094624"/>
          </a:xfrm>
          <a:solidFill>
            <a:srgbClr val="2143BA"/>
          </a:solidFill>
        </p:grpSpPr>
        <p:sp>
          <p:nvSpPr>
            <p:cNvPr id="49" name="AutoShape 20"/>
            <p:cNvSpPr/>
            <p:nvPr/>
          </p:nvSpPr>
          <p:spPr>
            <a:xfrm>
              <a:off x="0" y="0"/>
              <a:ext cx="2268151" cy="1049252"/>
            </a:xfrm>
            <a:prstGeom prst="rect">
              <a:avLst/>
            </a:prstGeom>
            <a:grpFill/>
          </p:spPr>
        </p:sp>
        <p:sp>
          <p:nvSpPr>
            <p:cNvPr id="50" name="TextBox 21"/>
            <p:cNvSpPr txBox="1"/>
            <p:nvPr/>
          </p:nvSpPr>
          <p:spPr>
            <a:xfrm>
              <a:off x="273531" y="307"/>
              <a:ext cx="1721088" cy="1094317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1"/>
                </a:lnSpc>
                <a:spcBef>
                  <a:spcPct val="0"/>
                </a:spcBef>
              </a:pPr>
              <a:r>
                <a:rPr lang="ru-RU" sz="2424" spc="-24" dirty="0" smtClean="0">
                  <a:solidFill>
                    <a:srgbClr val="FFFFFF"/>
                  </a:solidFill>
                  <a:latin typeface="Raleway Bold"/>
                </a:rPr>
                <a:t>Июль</a:t>
              </a:r>
              <a:endParaRPr lang="en-US" sz="2424" spc="-24" dirty="0">
                <a:solidFill>
                  <a:srgbClr val="FFFFFF"/>
                </a:solidFill>
                <a:latin typeface="Raleway Bold"/>
              </a:endParaRPr>
            </a:p>
            <a:p>
              <a:pPr algn="ctr">
                <a:lnSpc>
                  <a:spcPts val="3151"/>
                </a:lnSpc>
                <a:spcBef>
                  <a:spcPct val="0"/>
                </a:spcBef>
              </a:pPr>
              <a:r>
                <a:rPr lang="en-US" sz="2424" spc="-24" dirty="0" smtClean="0">
                  <a:solidFill>
                    <a:srgbClr val="FFFFFF"/>
                  </a:solidFill>
                  <a:latin typeface="Raleway Bold"/>
                </a:rPr>
                <a:t>202</a:t>
              </a:r>
              <a:r>
                <a:rPr lang="ru-RU" sz="2424" spc="-24" dirty="0" smtClean="0">
                  <a:solidFill>
                    <a:srgbClr val="FFFFFF"/>
                  </a:solidFill>
                  <a:latin typeface="Raleway Bold"/>
                </a:rPr>
                <a:t>3</a:t>
              </a:r>
              <a:r>
                <a:rPr lang="en-US" sz="2424" spc="-24" dirty="0" smtClean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en-US" sz="2424" spc="-24" dirty="0">
                  <a:solidFill>
                    <a:srgbClr val="FFFFFF"/>
                  </a:solidFill>
                  <a:latin typeface="Raleway Bold"/>
                </a:rPr>
                <a:t>г.</a:t>
              </a:r>
            </a:p>
          </p:txBody>
        </p:sp>
      </p:grpSp>
      <p:grpSp>
        <p:nvGrpSpPr>
          <p:cNvPr id="51" name="Group 12"/>
          <p:cNvGrpSpPr/>
          <p:nvPr/>
        </p:nvGrpSpPr>
        <p:grpSpPr>
          <a:xfrm>
            <a:off x="6629400" y="3238500"/>
            <a:ext cx="327113" cy="327113"/>
            <a:chOff x="0" y="0"/>
            <a:chExt cx="6350000" cy="6350000"/>
          </a:xfrm>
          <a:solidFill>
            <a:srgbClr val="152D95"/>
          </a:solidFill>
        </p:grpSpPr>
        <p:sp>
          <p:nvSpPr>
            <p:cNvPr id="52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3" name="TextBox 5"/>
          <p:cNvSpPr txBox="1"/>
          <p:nvPr/>
        </p:nvSpPr>
        <p:spPr>
          <a:xfrm>
            <a:off x="5334000" y="3695700"/>
            <a:ext cx="25908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ХI 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Международная 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научно-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техническая 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конференция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 «Новое в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технологии и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технике функциональных продуктов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питания на основе </a:t>
            </a:r>
            <a:r>
              <a:rPr lang="ru-RU" sz="2000" dirty="0" err="1" smtClean="0">
                <a:solidFill>
                  <a:srgbClr val="2143BA"/>
                </a:solidFill>
                <a:latin typeface="Arimo Bold"/>
              </a:rPr>
              <a:t>медико</a:t>
            </a: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-</a:t>
            </a:r>
          </a:p>
          <a:p>
            <a:pPr lvl="0" algn="ctr">
              <a:lnSpc>
                <a:spcPts val="2827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2143BA"/>
                </a:solidFill>
                <a:latin typeface="Arimo Bold"/>
              </a:rPr>
              <a:t>биологических воззрений»</a:t>
            </a:r>
            <a:endParaRPr lang="en-US" sz="2000" dirty="0">
              <a:solidFill>
                <a:srgbClr val="2143BA"/>
              </a:solidFill>
              <a:latin typeface="Arimo Bold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81600" y="83439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B1B1B"/>
                </a:solidFill>
                <a:latin typeface="Raleway Bold"/>
              </a:rPr>
              <a:t>Ответственный </a:t>
            </a:r>
          </a:p>
          <a:p>
            <a:pPr algn="ctr"/>
            <a:r>
              <a:rPr lang="ru-RU" sz="2000" dirty="0" smtClean="0">
                <a:solidFill>
                  <a:srgbClr val="1B1B1B"/>
                </a:solidFill>
                <a:latin typeface="Raleway Bold"/>
              </a:rPr>
              <a:t>исполнитель:</a:t>
            </a:r>
          </a:p>
          <a:p>
            <a:pPr algn="ctr"/>
            <a:r>
              <a:rPr lang="ru-RU" sz="2000" dirty="0" smtClean="0">
                <a:solidFill>
                  <a:srgbClr val="1B1B1B"/>
                </a:solidFill>
                <a:latin typeface="Raleway Bold"/>
              </a:rPr>
              <a:t>доц. Плотникова И. В.</a:t>
            </a:r>
          </a:p>
          <a:p>
            <a:pPr algn="ctr"/>
            <a:r>
              <a:rPr lang="ru-RU" sz="2000" dirty="0" smtClean="0">
                <a:solidFill>
                  <a:srgbClr val="1B1B1B"/>
                </a:solidFill>
                <a:latin typeface="Raleway Bold"/>
              </a:rPr>
              <a:t>доц. Шевякова Т. А.</a:t>
            </a:r>
            <a:endParaRPr lang="ru-RU" sz="2000" dirty="0">
              <a:solidFill>
                <a:srgbClr val="1B1B1B"/>
              </a:solidFill>
              <a:latin typeface="Raleway Bold"/>
            </a:endParaRPr>
          </a:p>
        </p:txBody>
      </p:sp>
      <p:pic>
        <p:nvPicPr>
          <p:cNvPr id="55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0" y="0"/>
            <a:ext cx="2895600" cy="16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52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2"/>
          <p:cNvSpPr txBox="1"/>
          <p:nvPr/>
        </p:nvSpPr>
        <p:spPr>
          <a:xfrm>
            <a:off x="2316051" y="2605088"/>
            <a:ext cx="13655898" cy="507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-120" dirty="0" err="1">
                <a:solidFill>
                  <a:srgbClr val="FFFFFF"/>
                </a:solidFill>
                <a:latin typeface="Raleway Bold"/>
              </a:rPr>
              <a:t>Планы</a:t>
            </a:r>
            <a:r>
              <a:rPr lang="en-US" sz="12000" spc="-120" dirty="0">
                <a:solidFill>
                  <a:srgbClr val="FFFFFF"/>
                </a:solidFill>
                <a:latin typeface="Raleway Bold"/>
              </a:rPr>
              <a:t> и </a:t>
            </a:r>
            <a:r>
              <a:rPr lang="en-US" sz="12000" spc="-120" dirty="0" err="1">
                <a:solidFill>
                  <a:srgbClr val="FFFFFF"/>
                </a:solidFill>
                <a:latin typeface="Raleway Bold"/>
              </a:rPr>
              <a:t>перспективы</a:t>
            </a:r>
            <a:r>
              <a:rPr lang="en-US" sz="12000" spc="-12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12000" spc="-120" dirty="0" err="1">
                <a:solidFill>
                  <a:srgbClr val="FFFFFF"/>
                </a:solidFill>
                <a:latin typeface="Raleway Bold"/>
              </a:rPr>
              <a:t>развития</a:t>
            </a:r>
            <a:r>
              <a:rPr lang="en-US" sz="12000" spc="-12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12000" spc="-120" dirty="0" err="1">
                <a:solidFill>
                  <a:srgbClr val="FFFFFF"/>
                </a:solidFill>
                <a:latin typeface="Raleway Bold"/>
              </a:rPr>
              <a:t>на</a:t>
            </a:r>
            <a:r>
              <a:rPr lang="en-US" sz="12000" spc="-120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12000" spc="-120" dirty="0" smtClean="0">
                <a:solidFill>
                  <a:srgbClr val="FFFFFF"/>
                </a:solidFill>
                <a:latin typeface="Raleway Bold"/>
              </a:rPr>
              <a:t>202</a:t>
            </a:r>
            <a:r>
              <a:rPr lang="ru-RU" sz="12000" spc="-120" dirty="0" smtClean="0">
                <a:solidFill>
                  <a:srgbClr val="FFFFFF"/>
                </a:solidFill>
                <a:latin typeface="Raleway Bold"/>
              </a:rPr>
              <a:t>4</a:t>
            </a:r>
            <a:r>
              <a:rPr lang="en-US" sz="12000" spc="-120" dirty="0" smtClean="0">
                <a:solidFill>
                  <a:srgbClr val="FFFFFF"/>
                </a:solidFill>
                <a:latin typeface="Raleway Bold"/>
              </a:rPr>
              <a:t>г</a:t>
            </a:r>
            <a:r>
              <a:rPr lang="en-US" sz="12000" spc="-120" dirty="0">
                <a:solidFill>
                  <a:srgbClr val="FFFFFF"/>
                </a:solidFill>
                <a:latin typeface="Raleway Bold"/>
              </a:rPr>
              <a:t>.</a:t>
            </a:r>
          </a:p>
        </p:txBody>
      </p:sp>
      <p:pic>
        <p:nvPicPr>
          <p:cNvPr id="5" name="Picture 2" descr="C:\Users\user\Desktop\ВСЕ\Новая папка\_ЛОГОТИПЫ\voronezh_logo2 белый.png"/>
          <p:cNvPicPr>
            <a:picLocks noChangeAspect="1" noChangeArrowheads="1"/>
          </p:cNvPicPr>
          <p:nvPr/>
        </p:nvPicPr>
        <p:blipFill>
          <a:blip r:embed="rId2" cstate="print"/>
          <a:srcRect b="22695"/>
          <a:stretch>
            <a:fillRect/>
          </a:stretch>
        </p:blipFill>
        <p:spPr bwMode="auto">
          <a:xfrm>
            <a:off x="15087600" y="190500"/>
            <a:ext cx="2971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7320" y="3054229"/>
            <a:ext cx="3388048" cy="4359851"/>
            <a:chOff x="0" y="0"/>
            <a:chExt cx="3133810" cy="4032689"/>
          </a:xfrm>
          <a:solidFill>
            <a:srgbClr val="2143BA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829630" y="3258607"/>
            <a:ext cx="3123428" cy="318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7"/>
              </a:lnSpc>
              <a:spcBef>
                <a:spcPct val="0"/>
              </a:spcBef>
            </a:pPr>
            <a:r>
              <a:rPr lang="en-US" sz="2390" spc="-23" dirty="0" err="1">
                <a:solidFill>
                  <a:srgbClr val="FFFFFF"/>
                </a:solidFill>
                <a:latin typeface="Raleway Bold"/>
              </a:rPr>
              <a:t>Активизация</a:t>
            </a:r>
            <a:r>
              <a:rPr lang="en-US" sz="239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90" spc="-23" dirty="0" err="1">
                <a:solidFill>
                  <a:srgbClr val="FFFFFF"/>
                </a:solidFill>
                <a:latin typeface="Raleway Bold"/>
              </a:rPr>
              <a:t>публикационной</a:t>
            </a:r>
            <a:r>
              <a:rPr lang="en-US" sz="239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90" spc="-23" dirty="0" err="1">
                <a:solidFill>
                  <a:srgbClr val="FFFFFF"/>
                </a:solidFill>
                <a:latin typeface="Raleway Bold"/>
              </a:rPr>
              <a:t>активности</a:t>
            </a:r>
            <a:r>
              <a:rPr lang="en-US" sz="239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90" spc="-23" dirty="0" err="1">
                <a:solidFill>
                  <a:srgbClr val="FFFFFF"/>
                </a:solidFill>
                <a:latin typeface="Raleway Bold"/>
              </a:rPr>
              <a:t>преподавателей</a:t>
            </a:r>
            <a:r>
              <a:rPr lang="en-US" sz="2390" spc="-23" dirty="0">
                <a:solidFill>
                  <a:srgbClr val="FFFFFF"/>
                </a:solidFill>
                <a:latin typeface="Raleway Bold"/>
              </a:rPr>
              <a:t> в </a:t>
            </a:r>
            <a:r>
              <a:rPr lang="en-US" sz="2390" spc="-23" dirty="0" err="1">
                <a:solidFill>
                  <a:srgbClr val="FFFFFF"/>
                </a:solidFill>
                <a:latin typeface="Raleway Bold"/>
              </a:rPr>
              <a:t>высокорейтинговых</a:t>
            </a:r>
            <a:r>
              <a:rPr lang="en-US" sz="239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ru-RU" sz="2390" spc="-23" dirty="0" smtClean="0">
                <a:solidFill>
                  <a:srgbClr val="FFFFFF"/>
                </a:solidFill>
                <a:latin typeface="Raleway Bold"/>
              </a:rPr>
              <a:t>К</a:t>
            </a:r>
            <a:r>
              <a:rPr lang="en-US" sz="2390" spc="-23" dirty="0" smtClean="0">
                <a:solidFill>
                  <a:srgbClr val="FFFFFF"/>
                </a:solidFill>
                <a:latin typeface="Raleway Bold"/>
              </a:rPr>
              <a:t>1 </a:t>
            </a:r>
            <a:r>
              <a:rPr lang="en-US" sz="2390" spc="-23" dirty="0">
                <a:solidFill>
                  <a:srgbClr val="FFFFFF"/>
                </a:solidFill>
                <a:latin typeface="Raleway Bold"/>
              </a:rPr>
              <a:t>и </a:t>
            </a:r>
            <a:r>
              <a:rPr lang="ru-RU" sz="2390" spc="-23" dirty="0" smtClean="0">
                <a:solidFill>
                  <a:srgbClr val="FFFFFF"/>
                </a:solidFill>
                <a:latin typeface="Raleway Bold"/>
              </a:rPr>
              <a:t>К</a:t>
            </a:r>
            <a:r>
              <a:rPr lang="en-US" sz="2390" spc="-23" dirty="0" smtClean="0">
                <a:solidFill>
                  <a:srgbClr val="FFFFFF"/>
                </a:solidFill>
                <a:latin typeface="Raleway Bold"/>
              </a:rPr>
              <a:t>2  </a:t>
            </a:r>
            <a:r>
              <a:rPr lang="en-US" sz="2390" spc="-23" dirty="0" err="1">
                <a:solidFill>
                  <a:srgbClr val="FFFFFF"/>
                </a:solidFill>
                <a:latin typeface="Raleway Bold"/>
              </a:rPr>
              <a:t>научных</a:t>
            </a:r>
            <a:r>
              <a:rPr lang="en-US" sz="239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90" spc="-23" dirty="0" err="1">
                <a:solidFill>
                  <a:srgbClr val="FFFFFF"/>
                </a:solidFill>
                <a:latin typeface="Raleway Bold"/>
              </a:rPr>
              <a:t>журналах</a:t>
            </a:r>
            <a:r>
              <a:rPr lang="en-US" sz="239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ru-RU" sz="2390" spc="-23" dirty="0" smtClean="0">
                <a:solidFill>
                  <a:srgbClr val="FFFFFF"/>
                </a:solidFill>
                <a:latin typeface="Raleway Bold"/>
              </a:rPr>
              <a:t>, ядре РИНЦ</a:t>
            </a:r>
            <a:r>
              <a:rPr lang="en-US" sz="2390" spc="-23" dirty="0" smtClean="0">
                <a:solidFill>
                  <a:srgbClr val="FFFFFF"/>
                </a:solidFill>
                <a:latin typeface="Raleway Bold"/>
              </a:rPr>
              <a:t>, </a:t>
            </a:r>
            <a:r>
              <a:rPr lang="ru-RU" sz="2390" spc="-23" dirty="0" smtClean="0">
                <a:solidFill>
                  <a:srgbClr val="FFFFFF"/>
                </a:solidFill>
                <a:latin typeface="Raleway Bold"/>
              </a:rPr>
              <a:t> ВАК</a:t>
            </a:r>
            <a:endParaRPr lang="en-US" sz="2390" spc="-23" dirty="0">
              <a:solidFill>
                <a:srgbClr val="FFFFFF"/>
              </a:solidFill>
              <a:latin typeface="Raleway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398759" y="3054229"/>
            <a:ext cx="3388048" cy="4359851"/>
            <a:chOff x="0" y="0"/>
            <a:chExt cx="3133810" cy="4032689"/>
          </a:xfrm>
          <a:solidFill>
            <a:srgbClr val="152D95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5562600" y="3390900"/>
            <a:ext cx="3120718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24" dirty="0" err="1">
                <a:solidFill>
                  <a:srgbClr val="FFFFFF"/>
                </a:solidFill>
                <a:latin typeface="Raleway Bold"/>
              </a:rPr>
              <a:t>Организация</a:t>
            </a:r>
            <a:endParaRPr lang="en-US" sz="2499" spc="-24" dirty="0">
              <a:solidFill>
                <a:srgbClr val="FFFFFF"/>
              </a:solidFill>
              <a:latin typeface="Raleway Bold"/>
            </a:endParaRPr>
          </a:p>
          <a:p>
            <a:pPr algn="ctr">
              <a:lnSpc>
                <a:spcPts val="3249"/>
              </a:lnSpc>
            </a:pPr>
            <a:r>
              <a:rPr lang="en-US" sz="2499" spc="-12" dirty="0" err="1">
                <a:solidFill>
                  <a:srgbClr val="FFFFFF"/>
                </a:solidFill>
                <a:latin typeface="Arimo Bold"/>
              </a:rPr>
              <a:t>системы</a:t>
            </a:r>
            <a:r>
              <a:rPr lang="en-US" sz="2499" spc="-12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499" spc="-12" dirty="0" err="1">
                <a:solidFill>
                  <a:srgbClr val="FFFFFF"/>
                </a:solidFill>
                <a:latin typeface="Arimo Bold"/>
              </a:rPr>
              <a:t>внутренних</a:t>
            </a:r>
            <a:r>
              <a:rPr lang="en-US" sz="2499" spc="-12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499" spc="-12" dirty="0" err="1">
                <a:solidFill>
                  <a:srgbClr val="FFFFFF"/>
                </a:solidFill>
                <a:latin typeface="Arimo Bold"/>
              </a:rPr>
              <a:t>грантов</a:t>
            </a:r>
            <a:r>
              <a:rPr lang="en-US" sz="2499" spc="-12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499" spc="-12" dirty="0" err="1">
                <a:solidFill>
                  <a:srgbClr val="FFFFFF"/>
                </a:solidFill>
                <a:latin typeface="Arimo Bold"/>
              </a:rPr>
              <a:t>при</a:t>
            </a:r>
            <a:r>
              <a:rPr lang="en-US" sz="2499" spc="-12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499" spc="-12" dirty="0" err="1">
                <a:solidFill>
                  <a:srgbClr val="FFFFFF"/>
                </a:solidFill>
                <a:latin typeface="Arimo Bold"/>
              </a:rPr>
              <a:t>выполнении</a:t>
            </a:r>
            <a:r>
              <a:rPr lang="en-US" sz="2499" spc="-12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499" spc="-12" dirty="0" err="1">
                <a:solidFill>
                  <a:srgbClr val="FFFFFF"/>
                </a:solidFill>
                <a:latin typeface="Arimo Bold"/>
              </a:rPr>
              <a:t>перспективных</a:t>
            </a:r>
            <a:r>
              <a:rPr lang="en-US" sz="2499" spc="-12" dirty="0">
                <a:solidFill>
                  <a:srgbClr val="FFFFFF"/>
                </a:solidFill>
                <a:latin typeface="Arimo Bold"/>
              </a:rPr>
              <a:t> НИР и </a:t>
            </a:r>
            <a:r>
              <a:rPr lang="en-US" sz="2499" spc="-12" dirty="0" err="1">
                <a:solidFill>
                  <a:srgbClr val="FFFFFF"/>
                </a:solidFill>
                <a:latin typeface="Arimo Bold"/>
              </a:rPr>
              <a:t>поддержки</a:t>
            </a:r>
            <a:r>
              <a:rPr lang="en-US" sz="2499" spc="-12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499" spc="-12" dirty="0" err="1">
                <a:solidFill>
                  <a:srgbClr val="FFFFFF"/>
                </a:solidFill>
                <a:latin typeface="Arimo Bold"/>
              </a:rPr>
              <a:t>молодых</a:t>
            </a:r>
            <a:endParaRPr lang="en-US" sz="2499" spc="-12" dirty="0">
              <a:solidFill>
                <a:srgbClr val="FFFFFF"/>
              </a:solidFill>
              <a:latin typeface="Arimo Bold"/>
            </a:endParaRPr>
          </a:p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499" spc="-12" dirty="0" err="1">
                <a:solidFill>
                  <a:srgbClr val="FFFFFF"/>
                </a:solidFill>
                <a:latin typeface="Arimo Bold"/>
              </a:rPr>
              <a:t>ученых</a:t>
            </a:r>
            <a:endParaRPr lang="en-US" sz="2499" spc="-12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3483" y="7576968"/>
            <a:ext cx="3335722" cy="199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dirty="0" err="1">
                <a:solidFill>
                  <a:srgbClr val="152D95"/>
                </a:solidFill>
                <a:latin typeface="Raleway Bold"/>
              </a:rPr>
              <a:t>Организация</a:t>
            </a:r>
            <a:r>
              <a:rPr lang="en-US" sz="2100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Raleway Bold"/>
              </a:rPr>
              <a:t>семинаров</a:t>
            </a:r>
            <a:r>
              <a:rPr lang="en-US" sz="2100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Raleway Bold"/>
              </a:rPr>
              <a:t>для</a:t>
            </a:r>
            <a:r>
              <a:rPr lang="en-US" sz="2100" dirty="0">
                <a:solidFill>
                  <a:srgbClr val="152D95"/>
                </a:solidFill>
                <a:latin typeface="Raleway Bold"/>
              </a:rPr>
              <a:t> НПР </a:t>
            </a:r>
            <a:r>
              <a:rPr lang="en-US" sz="2100" dirty="0" err="1">
                <a:solidFill>
                  <a:srgbClr val="152D95"/>
                </a:solidFill>
                <a:latin typeface="Raleway Bold"/>
              </a:rPr>
              <a:t>по</a:t>
            </a:r>
            <a:endParaRPr lang="en-US" sz="2100" dirty="0">
              <a:solidFill>
                <a:srgbClr val="152D95"/>
              </a:solidFill>
              <a:latin typeface="Raleway Bold"/>
            </a:endParaRPr>
          </a:p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подготовке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статей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для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научных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изданий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квартилей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ru-RU" sz="2100" dirty="0" smtClean="0">
                <a:solidFill>
                  <a:srgbClr val="152D95"/>
                </a:solidFill>
                <a:latin typeface="Arimo Bold"/>
              </a:rPr>
              <a:t>К</a:t>
            </a:r>
            <a:r>
              <a:rPr lang="en-US" sz="2100" dirty="0" smtClean="0">
                <a:solidFill>
                  <a:srgbClr val="152D95"/>
                </a:solidFill>
                <a:latin typeface="Arimo Bold"/>
              </a:rPr>
              <a:t>1 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и </a:t>
            </a:r>
            <a:r>
              <a:rPr lang="ru-RU" sz="2100" dirty="0" smtClean="0">
                <a:solidFill>
                  <a:srgbClr val="152D95"/>
                </a:solidFill>
                <a:latin typeface="Arimo Bold"/>
              </a:rPr>
              <a:t>К</a:t>
            </a:r>
            <a:r>
              <a:rPr lang="en-US" sz="2100" dirty="0" smtClean="0">
                <a:solidFill>
                  <a:srgbClr val="152D95"/>
                </a:solidFill>
                <a:latin typeface="Arimo Bold"/>
              </a:rPr>
              <a:t>2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367528" y="3054229"/>
            <a:ext cx="3388048" cy="4359851"/>
            <a:chOff x="0" y="0"/>
            <a:chExt cx="3133810" cy="4032689"/>
          </a:xfrm>
          <a:solidFill>
            <a:srgbClr val="3A67E6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13258800" y="3086100"/>
            <a:ext cx="3886200" cy="2179925"/>
            <a:chOff x="0" y="0"/>
            <a:chExt cx="3133810" cy="2016345"/>
          </a:xfrm>
          <a:solidFill>
            <a:srgbClr val="2143BA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33810" cy="2016345"/>
            </a:xfrm>
            <a:custGeom>
              <a:avLst/>
              <a:gdLst/>
              <a:ahLst/>
              <a:cxnLst/>
              <a:rect l="l" t="t" r="r" b="b"/>
              <a:pathLst>
                <a:path w="3133810" h="2016345">
                  <a:moveTo>
                    <a:pt x="3009350" y="2016345"/>
                  </a:moveTo>
                  <a:lnTo>
                    <a:pt x="124460" y="2016345"/>
                  </a:lnTo>
                  <a:cubicBezTo>
                    <a:pt x="55880" y="2016345"/>
                    <a:pt x="0" y="1960465"/>
                    <a:pt x="0" y="1891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1891885"/>
                  </a:lnTo>
                  <a:cubicBezTo>
                    <a:pt x="3133810" y="1960465"/>
                    <a:pt x="3077930" y="2016345"/>
                    <a:pt x="3009350" y="201634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TextBox 13"/>
          <p:cNvSpPr txBox="1"/>
          <p:nvPr/>
        </p:nvSpPr>
        <p:spPr>
          <a:xfrm>
            <a:off x="13182600" y="3390900"/>
            <a:ext cx="3866168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ru-RU" sz="2499" spc="-24" dirty="0" smtClean="0">
                <a:solidFill>
                  <a:srgbClr val="FFFFFF"/>
                </a:solidFill>
                <a:latin typeface="Raleway Bold"/>
              </a:rPr>
              <a:t>Развитие структуры технологического предпринимательства студентов</a:t>
            </a:r>
            <a:endParaRPr lang="en-US" sz="2499" spc="-24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29630" y="730129"/>
            <a:ext cx="14094227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8000" dirty="0">
                <a:solidFill>
                  <a:srgbClr val="000000"/>
                </a:solidFill>
                <a:latin typeface="Arimo Bold"/>
              </a:rPr>
              <a:t>ПЕРСПЕКТИВЫ РАЗВИТИЯ в </a:t>
            </a:r>
            <a:r>
              <a:rPr lang="en-US" sz="8000" dirty="0" smtClean="0">
                <a:solidFill>
                  <a:srgbClr val="000000"/>
                </a:solidFill>
                <a:latin typeface="Arimo Bold"/>
              </a:rPr>
              <a:t>2024г</a:t>
            </a:r>
            <a:r>
              <a:rPr lang="en-US" sz="8000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32736" y="3482975"/>
            <a:ext cx="2657633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499" u="none" spc="-24">
                <a:solidFill>
                  <a:srgbClr val="FFFFFF"/>
                </a:solidFill>
                <a:latin typeface="Raleway Bold"/>
              </a:rPr>
              <a:t>Увеличение удельного веса НИОКР в общих доходах организации до 15 процентов на ближайшую перспективу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202632" y="5424875"/>
            <a:ext cx="3942368" cy="1989204"/>
            <a:chOff x="0" y="0"/>
            <a:chExt cx="3133810" cy="1839935"/>
          </a:xfrm>
          <a:solidFill>
            <a:srgbClr val="152D95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33810" cy="1839935"/>
            </a:xfrm>
            <a:custGeom>
              <a:avLst/>
              <a:gdLst/>
              <a:ahLst/>
              <a:cxnLst/>
              <a:rect l="l" t="t" r="r" b="b"/>
              <a:pathLst>
                <a:path w="3133810" h="1839935">
                  <a:moveTo>
                    <a:pt x="3009350" y="1839935"/>
                  </a:moveTo>
                  <a:lnTo>
                    <a:pt x="124460" y="1839935"/>
                  </a:lnTo>
                  <a:cubicBezTo>
                    <a:pt x="55880" y="1839935"/>
                    <a:pt x="0" y="1784055"/>
                    <a:pt x="0" y="17154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1715475"/>
                  </a:lnTo>
                  <a:cubicBezTo>
                    <a:pt x="3133810" y="1784055"/>
                    <a:pt x="3077930" y="1839935"/>
                    <a:pt x="3009350" y="183993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8" name="TextBox 18"/>
          <p:cNvSpPr txBox="1"/>
          <p:nvPr/>
        </p:nvSpPr>
        <p:spPr>
          <a:xfrm>
            <a:off x="13335000" y="5600700"/>
            <a:ext cx="3765919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83"/>
              </a:lnSpc>
              <a:spcBef>
                <a:spcPct val="0"/>
              </a:spcBef>
            </a:pPr>
            <a:r>
              <a:rPr lang="ru-RU" sz="2448" spc="-24" dirty="0" smtClean="0">
                <a:solidFill>
                  <a:srgbClr val="FFFFFF"/>
                </a:solidFill>
                <a:latin typeface="Raleway Bold"/>
              </a:rPr>
              <a:t>Реорганизация структуры координации стратегического развития университета</a:t>
            </a:r>
            <a:endParaRPr lang="en-US" sz="2448" spc="-24" dirty="0">
              <a:solidFill>
                <a:srgbClr val="FFFFFF"/>
              </a:solidFill>
              <a:latin typeface="Raleway Bold"/>
            </a:endParaRPr>
          </a:p>
        </p:txBody>
      </p:sp>
      <p:pic>
        <p:nvPicPr>
          <p:cNvPr id="19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0"/>
            <a:ext cx="2667000" cy="152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501" y="1257300"/>
            <a:ext cx="9202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/>
          <p:nvPr/>
        </p:nvGrpSpPr>
        <p:grpSpPr>
          <a:xfrm>
            <a:off x="6693211" y="414635"/>
            <a:ext cx="11351586" cy="2902699"/>
            <a:chOff x="0" y="259451"/>
            <a:chExt cx="15135447" cy="3870266"/>
          </a:xfrm>
        </p:grpSpPr>
        <p:sp>
          <p:nvSpPr>
            <p:cNvPr id="3" name="TextBox 3"/>
            <p:cNvSpPr txBox="1"/>
            <p:nvPr/>
          </p:nvSpPr>
          <p:spPr>
            <a:xfrm>
              <a:off x="1001439" y="1103247"/>
              <a:ext cx="14134008" cy="3026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79"/>
                </a:lnSpc>
              </a:pP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Общий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объем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научно-исследовательских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и </a:t>
              </a: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опытно-конструкторских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работ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(</a:t>
              </a: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далее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– НИОКР) </a:t>
              </a:r>
              <a:r>
                <a:rPr lang="en-US" sz="2765" dirty="0" smtClean="0">
                  <a:solidFill>
                    <a:srgbClr val="1B1B1B"/>
                  </a:solidFill>
                  <a:latin typeface="Raleway"/>
                </a:rPr>
                <a:t>– </a:t>
              </a:r>
              <a:r>
                <a:rPr lang="ru-RU" sz="2765" dirty="0" smtClean="0">
                  <a:solidFill>
                    <a:srgbClr val="2143BA"/>
                  </a:solidFill>
                  <a:latin typeface="Raleway Bold"/>
                </a:rPr>
                <a:t>128 450</a:t>
              </a:r>
              <a:r>
                <a:rPr lang="en-US" sz="2765" dirty="0" err="1" smtClean="0">
                  <a:solidFill>
                    <a:srgbClr val="2143BA"/>
                  </a:solidFill>
                  <a:latin typeface="Raleway Bold"/>
                </a:rPr>
                <a:t>тыс.руб</a:t>
              </a:r>
              <a:r>
                <a:rPr lang="en-US" sz="2765" dirty="0">
                  <a:solidFill>
                    <a:srgbClr val="0040F6"/>
                  </a:solidFill>
                  <a:latin typeface="Raleway Bold"/>
                </a:rPr>
                <a:t>.</a:t>
              </a:r>
            </a:p>
            <a:p>
              <a:pPr>
                <a:lnSpc>
                  <a:spcPts val="1703"/>
                </a:lnSpc>
              </a:pPr>
              <a:endParaRPr dirty="0"/>
            </a:p>
            <a:p>
              <a:pPr>
                <a:lnSpc>
                  <a:spcPts val="3179"/>
                </a:lnSpc>
              </a:pP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Объем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НИОКР </a:t>
              </a: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на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одного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научно-педагогического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65" dirty="0" err="1">
                  <a:solidFill>
                    <a:srgbClr val="1B1B1B"/>
                  </a:solidFill>
                  <a:latin typeface="Raleway"/>
                </a:rPr>
                <a:t>работника</a:t>
              </a:r>
              <a:r>
                <a:rPr lang="en-US" sz="2765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65" dirty="0" smtClean="0">
                  <a:solidFill>
                    <a:srgbClr val="1B1B1B"/>
                  </a:solidFill>
                  <a:latin typeface="Raleway"/>
                </a:rPr>
                <a:t>– </a:t>
              </a:r>
              <a:r>
                <a:rPr lang="ru-RU" sz="2765" dirty="0" smtClean="0">
                  <a:solidFill>
                    <a:srgbClr val="2143BA"/>
                  </a:solidFill>
                  <a:latin typeface="Raleway Bold"/>
                </a:rPr>
                <a:t>442,93</a:t>
              </a:r>
              <a:r>
                <a:rPr lang="en-US" sz="2765" dirty="0" smtClean="0">
                  <a:solidFill>
                    <a:srgbClr val="2143BA"/>
                  </a:solidFill>
                  <a:latin typeface="Raleway Bold"/>
                </a:rPr>
                <a:t> </a:t>
              </a:r>
              <a:r>
                <a:rPr lang="en-US" sz="2765" dirty="0" err="1">
                  <a:solidFill>
                    <a:srgbClr val="2143BA"/>
                  </a:solidFill>
                  <a:latin typeface="Raleway Bold"/>
                </a:rPr>
                <a:t>тыс.руб</a:t>
              </a:r>
              <a:r>
                <a:rPr lang="en-US" sz="2765" dirty="0">
                  <a:solidFill>
                    <a:srgbClr val="2143BA"/>
                  </a:solidFill>
                  <a:latin typeface="Raleway Bold"/>
                </a:rPr>
                <a:t>.</a:t>
              </a:r>
            </a:p>
            <a:p>
              <a:pPr>
                <a:lnSpc>
                  <a:spcPts val="3179"/>
                </a:lnSpc>
              </a:pPr>
              <a:endParaRPr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21319" y="259451"/>
              <a:ext cx="1481412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34"/>
                </a:lnSpc>
              </a:pPr>
              <a:r>
                <a:rPr lang="en-US" sz="3160" dirty="0">
                  <a:solidFill>
                    <a:srgbClr val="1B1B1B"/>
                  </a:solidFill>
                  <a:latin typeface="Raleway Bold"/>
                </a:rPr>
                <a:t>ВЫПОЛНЕНИЕ УЧЕНЫМИ ВУЗА ФИНАНСИРУЕМЫХ НИР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1255880"/>
              <a:ext cx="667626" cy="539041"/>
              <a:chOff x="0" y="0"/>
              <a:chExt cx="6350000" cy="5126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0040F6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2588153"/>
              <a:ext cx="667626" cy="539041"/>
              <a:chOff x="0" y="0"/>
              <a:chExt cx="6350000" cy="5126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0040F6"/>
              </a:solidFill>
            </p:spPr>
          </p:sp>
        </p:grpSp>
      </p:grpSp>
      <p:sp>
        <p:nvSpPr>
          <p:cNvPr id="9" name="AutoShape 9"/>
          <p:cNvSpPr/>
          <p:nvPr/>
        </p:nvSpPr>
        <p:spPr>
          <a:xfrm rot="1460">
            <a:off x="6836148" y="2979668"/>
            <a:ext cx="11208647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6693211" y="2933700"/>
            <a:ext cx="11351583" cy="1976492"/>
            <a:chOff x="0" y="-76200"/>
            <a:chExt cx="15135444" cy="2635324"/>
          </a:xfrm>
        </p:grpSpPr>
        <p:sp>
          <p:nvSpPr>
            <p:cNvPr id="11" name="TextBox 11"/>
            <p:cNvSpPr txBox="1"/>
            <p:nvPr/>
          </p:nvSpPr>
          <p:spPr>
            <a:xfrm>
              <a:off x="1032519" y="319194"/>
              <a:ext cx="13917507" cy="2239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0"/>
                </a:lnSpc>
              </a:pPr>
              <a:r>
                <a:rPr lang="en-US" sz="1007" dirty="0">
                  <a:solidFill>
                    <a:srgbClr val="1B1B1B"/>
                  </a:solidFill>
                  <a:latin typeface="Raleway"/>
                </a:rPr>
                <a:t>             </a:t>
              </a:r>
            </a:p>
            <a:p>
              <a:pPr>
                <a:lnSpc>
                  <a:spcPts val="3949"/>
                </a:lnSpc>
              </a:pPr>
              <a:r>
                <a:rPr lang="en-US" sz="2821" dirty="0" err="1">
                  <a:solidFill>
                    <a:srgbClr val="1B1B1B"/>
                  </a:solidFill>
                  <a:latin typeface="Raleway"/>
                </a:rPr>
                <a:t>Количество</a:t>
              </a:r>
              <a:r>
                <a:rPr lang="en-US" sz="2821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821" dirty="0" err="1">
                  <a:solidFill>
                    <a:srgbClr val="1B1B1B"/>
                  </a:solidFill>
                  <a:latin typeface="Raleway"/>
                </a:rPr>
                <a:t>публикаций</a:t>
              </a:r>
              <a:r>
                <a:rPr lang="en-US" sz="2821" dirty="0">
                  <a:solidFill>
                    <a:srgbClr val="1B1B1B"/>
                  </a:solidFill>
                  <a:latin typeface="Raleway"/>
                </a:rPr>
                <a:t> в </a:t>
              </a:r>
              <a:r>
                <a:rPr lang="en-US" sz="2821" dirty="0" smtClean="0">
                  <a:solidFill>
                    <a:srgbClr val="1B1B1B"/>
                  </a:solidFill>
                  <a:latin typeface="Raleway"/>
                </a:rPr>
                <a:t>Scopus</a:t>
              </a:r>
              <a:r>
                <a:rPr lang="ru-RU" sz="2821" dirty="0" smtClean="0">
                  <a:solidFill>
                    <a:srgbClr val="1B1B1B"/>
                  </a:solidFill>
                  <a:latin typeface="Raleway"/>
                </a:rPr>
                <a:t>, </a:t>
              </a:r>
              <a:r>
                <a:rPr lang="en-US" sz="2821" dirty="0" smtClean="0">
                  <a:solidFill>
                    <a:srgbClr val="1B1B1B"/>
                  </a:solidFill>
                  <a:latin typeface="Raleway"/>
                </a:rPr>
                <a:t>Web of Science </a:t>
              </a:r>
              <a:r>
                <a:rPr lang="ru-RU" sz="2821" dirty="0" smtClean="0">
                  <a:solidFill>
                    <a:srgbClr val="2143BA"/>
                  </a:solidFill>
                  <a:latin typeface="Raleway Bold"/>
                </a:rPr>
                <a:t>107</a:t>
              </a:r>
              <a:endParaRPr lang="en-US" sz="2821" dirty="0">
                <a:solidFill>
                  <a:srgbClr val="2143BA"/>
                </a:solidFill>
                <a:latin typeface="Raleway Bold"/>
              </a:endParaRPr>
            </a:p>
            <a:p>
              <a:pPr>
                <a:lnSpc>
                  <a:spcPts val="3949"/>
                </a:lnSpc>
                <a:spcBef>
                  <a:spcPct val="0"/>
                </a:spcBef>
              </a:pPr>
              <a:r>
                <a:rPr lang="en-US" sz="2821" dirty="0" err="1">
                  <a:solidFill>
                    <a:srgbClr val="1B1B1B"/>
                  </a:solidFill>
                  <a:latin typeface="Raleway"/>
                </a:rPr>
                <a:t>Количество</a:t>
              </a:r>
              <a:r>
                <a:rPr lang="en-US" sz="2821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821" dirty="0" err="1">
                  <a:solidFill>
                    <a:srgbClr val="1B1B1B"/>
                  </a:solidFill>
                  <a:latin typeface="Raleway"/>
                </a:rPr>
                <a:t>публикаций</a:t>
              </a:r>
              <a:r>
                <a:rPr lang="en-US" sz="2821" dirty="0">
                  <a:solidFill>
                    <a:srgbClr val="1B1B1B"/>
                  </a:solidFill>
                  <a:latin typeface="Raleway"/>
                </a:rPr>
                <a:t> в </a:t>
              </a:r>
              <a:r>
                <a:rPr lang="ru-RU" sz="2821" dirty="0" smtClean="0">
                  <a:solidFill>
                    <a:srgbClr val="1B1B1B"/>
                  </a:solidFill>
                  <a:latin typeface="Raleway"/>
                </a:rPr>
                <a:t>ядро РИНЦ </a:t>
              </a:r>
              <a:r>
                <a:rPr lang="ru-RU" sz="2821" dirty="0" smtClean="0">
                  <a:solidFill>
                    <a:srgbClr val="2143BA"/>
                  </a:solidFill>
                  <a:latin typeface="Raleway Bold"/>
                </a:rPr>
                <a:t>107</a:t>
              </a:r>
            </a:p>
            <a:p>
              <a:pPr>
                <a:lnSpc>
                  <a:spcPts val="3949"/>
                </a:lnSpc>
                <a:spcBef>
                  <a:spcPct val="0"/>
                </a:spcBef>
              </a:pPr>
              <a:r>
                <a:rPr lang="en-US" sz="2821" dirty="0" err="1" smtClean="0">
                  <a:solidFill>
                    <a:srgbClr val="1B1B1B"/>
                  </a:solidFill>
                  <a:latin typeface="Raleway"/>
                </a:rPr>
                <a:t>Количество</a:t>
              </a:r>
              <a:r>
                <a:rPr lang="en-US" sz="2821" dirty="0" smtClean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821" dirty="0" err="1" smtClean="0">
                  <a:solidFill>
                    <a:srgbClr val="1B1B1B"/>
                  </a:solidFill>
                  <a:latin typeface="Raleway"/>
                </a:rPr>
                <a:t>публикаций</a:t>
              </a:r>
              <a:r>
                <a:rPr lang="en-US" sz="2821" dirty="0" smtClean="0">
                  <a:solidFill>
                    <a:srgbClr val="1B1B1B"/>
                  </a:solidFill>
                  <a:latin typeface="Raleway"/>
                </a:rPr>
                <a:t> в </a:t>
              </a:r>
              <a:r>
                <a:rPr lang="ru-RU" sz="2821" dirty="0" smtClean="0">
                  <a:solidFill>
                    <a:srgbClr val="1B1B1B"/>
                  </a:solidFill>
                  <a:latin typeface="Raleway"/>
                </a:rPr>
                <a:t>ВАК </a:t>
              </a:r>
              <a:r>
                <a:rPr lang="ru-RU" sz="2821" dirty="0" smtClean="0">
                  <a:solidFill>
                    <a:srgbClr val="2143BA"/>
                  </a:solidFill>
                  <a:latin typeface="Raleway Bold"/>
                </a:rPr>
                <a:t>246</a:t>
              </a:r>
              <a:endParaRPr lang="en-US" sz="2821" dirty="0">
                <a:solidFill>
                  <a:srgbClr val="2143BA"/>
                </a:solidFill>
                <a:latin typeface="Raleway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3874" y="-76200"/>
              <a:ext cx="14121570" cy="725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13"/>
                </a:lnSpc>
                <a:spcBef>
                  <a:spcPct val="0"/>
                </a:spcBef>
              </a:pPr>
              <a:r>
                <a:rPr lang="en-US" sz="3224" dirty="0" smtClean="0">
                  <a:solidFill>
                    <a:srgbClr val="1B1B1B"/>
                  </a:solidFill>
                  <a:latin typeface="Raleway Bold"/>
                </a:rPr>
                <a:t>ПУБЛИКАЦИОНН</a:t>
              </a:r>
              <a:r>
                <a:rPr lang="ru-RU" sz="3224" dirty="0" smtClean="0">
                  <a:solidFill>
                    <a:srgbClr val="1B1B1B"/>
                  </a:solidFill>
                  <a:latin typeface="Raleway Bold"/>
                </a:rPr>
                <a:t>АЯ</a:t>
              </a:r>
              <a:r>
                <a:rPr lang="en-US" sz="3224" dirty="0" smtClean="0">
                  <a:solidFill>
                    <a:srgbClr val="1B1B1B"/>
                  </a:solidFill>
                  <a:latin typeface="Raleway Bold"/>
                </a:rPr>
                <a:t> АКТИВНОСТ</a:t>
              </a:r>
              <a:r>
                <a:rPr lang="ru-RU" sz="3224" dirty="0" smtClean="0">
                  <a:solidFill>
                    <a:srgbClr val="1B1B1B"/>
                  </a:solidFill>
                  <a:latin typeface="Raleway Bold"/>
                </a:rPr>
                <a:t>Ь</a:t>
              </a:r>
              <a:endParaRPr lang="en-US" sz="3224" dirty="0">
                <a:solidFill>
                  <a:srgbClr val="1B1B1B"/>
                </a:solidFill>
                <a:latin typeface="Raleway Bold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1156421"/>
              <a:ext cx="676032" cy="545828"/>
              <a:chOff x="0" y="0"/>
              <a:chExt cx="6350000" cy="51269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0040F6"/>
              </a:solidFill>
            </p:spPr>
          </p:sp>
        </p:grpSp>
      </p:grpSp>
      <p:sp>
        <p:nvSpPr>
          <p:cNvPr id="15" name="AutoShape 15"/>
          <p:cNvSpPr/>
          <p:nvPr/>
        </p:nvSpPr>
        <p:spPr>
          <a:xfrm>
            <a:off x="6836147" y="4991100"/>
            <a:ext cx="11208646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7502540" y="5061046"/>
            <a:ext cx="10226333" cy="2673254"/>
            <a:chOff x="0" y="-76200"/>
            <a:chExt cx="13635111" cy="356434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572811"/>
              <a:ext cx="13635111" cy="2915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Подано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заявок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на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патенты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smtClean="0">
                  <a:solidFill>
                    <a:srgbClr val="2143BA"/>
                  </a:solidFill>
                  <a:latin typeface="Raleway Bold"/>
                </a:rPr>
                <a:t>4</a:t>
              </a:r>
              <a:r>
                <a:rPr lang="ru-RU" sz="2799" dirty="0" smtClean="0">
                  <a:solidFill>
                    <a:srgbClr val="2143BA"/>
                  </a:solidFill>
                  <a:latin typeface="Raleway Bold"/>
                </a:rPr>
                <a:t>2</a:t>
              </a:r>
              <a:endParaRPr lang="en-US" sz="2799" dirty="0">
                <a:solidFill>
                  <a:srgbClr val="2143BA"/>
                </a:solidFill>
                <a:latin typeface="Raleway Bold"/>
              </a:endParaRPr>
            </a:p>
            <a:p>
              <a:pPr>
                <a:lnSpc>
                  <a:spcPts val="3919"/>
                </a:lnSpc>
              </a:pP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Положительные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решения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по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заявкам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на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патенты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ru-RU" sz="2799" dirty="0" smtClean="0">
                  <a:solidFill>
                    <a:srgbClr val="2143BA"/>
                  </a:solidFill>
                  <a:latin typeface="Raleway Bold"/>
                </a:rPr>
                <a:t>43</a:t>
              </a:r>
              <a:endParaRPr lang="en-US" sz="2799" dirty="0">
                <a:solidFill>
                  <a:srgbClr val="2143BA"/>
                </a:solidFill>
                <a:latin typeface="Raleway Bold"/>
              </a:endParaRPr>
            </a:p>
            <a:p>
              <a:pPr>
                <a:lnSpc>
                  <a:spcPts val="3919"/>
                </a:lnSpc>
              </a:pP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Получено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патентов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ru-RU" sz="2799" dirty="0" smtClean="0">
                  <a:solidFill>
                    <a:srgbClr val="2143BA"/>
                  </a:solidFill>
                  <a:latin typeface="Raleway Bold"/>
                </a:rPr>
                <a:t>46</a:t>
              </a:r>
              <a:endParaRPr lang="en-US" sz="2799" dirty="0">
                <a:solidFill>
                  <a:srgbClr val="2143BA"/>
                </a:solidFill>
                <a:latin typeface="Raleway Bold"/>
              </a:endParaRPr>
            </a:p>
            <a:p>
              <a:pPr>
                <a:lnSpc>
                  <a:spcPts val="3919"/>
                </a:lnSpc>
              </a:pP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Продано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лицензионных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соглашений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ru-RU" sz="2799" dirty="0" smtClean="0">
                  <a:solidFill>
                    <a:srgbClr val="2143BA"/>
                  </a:solidFill>
                  <a:latin typeface="Raleway Bold"/>
                </a:rPr>
                <a:t>6</a:t>
              </a:r>
              <a:endParaRPr lang="en-US" sz="2799" dirty="0">
                <a:solidFill>
                  <a:srgbClr val="2143BA"/>
                </a:solidFill>
                <a:latin typeface="Raleway Bold"/>
              </a:endParaRPr>
            </a:p>
            <a:p>
              <a:pPr>
                <a:lnSpc>
                  <a:spcPts val="1259"/>
                </a:lnSpc>
                <a:spcBef>
                  <a:spcPct val="0"/>
                </a:spcBef>
              </a:pPr>
              <a:endParaRPr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3635111" cy="710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11"/>
                </a:lnSpc>
                <a:spcBef>
                  <a:spcPct val="0"/>
                </a:spcBef>
              </a:pPr>
              <a:r>
                <a:rPr lang="en-US" sz="3151" dirty="0">
                  <a:solidFill>
                    <a:srgbClr val="1B1B1B"/>
                  </a:solidFill>
                  <a:latin typeface="Raleway Bold"/>
                </a:rPr>
                <a:t>РОСТ ИННОВАЦИОННОЙ АКТИВНОСТИ НПР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 rot="1460">
            <a:off x="6836146" y="7731919"/>
            <a:ext cx="11208644" cy="0"/>
          </a:xfrm>
          <a:prstGeom prst="line">
            <a:avLst/>
          </a:prstGeom>
          <a:ln w="9525" cap="rnd">
            <a:solidFill>
              <a:srgbClr val="1B1B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6582635" y="6822686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5" name="Group 25"/>
          <p:cNvGrpSpPr/>
          <p:nvPr/>
        </p:nvGrpSpPr>
        <p:grpSpPr>
          <a:xfrm>
            <a:off x="6582635" y="5851566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7" name="Group 27"/>
          <p:cNvGrpSpPr/>
          <p:nvPr/>
        </p:nvGrpSpPr>
        <p:grpSpPr>
          <a:xfrm>
            <a:off x="7502540" y="7963080"/>
            <a:ext cx="10542256" cy="2031451"/>
            <a:chOff x="0" y="244831"/>
            <a:chExt cx="14056342" cy="2708602"/>
          </a:xfrm>
        </p:grpSpPr>
        <p:sp>
          <p:nvSpPr>
            <p:cNvPr id="28" name="TextBox 28"/>
            <p:cNvSpPr txBox="1"/>
            <p:nvPr/>
          </p:nvSpPr>
          <p:spPr>
            <a:xfrm>
              <a:off x="0" y="610911"/>
              <a:ext cx="14056342" cy="2342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99"/>
                </a:lnSpc>
              </a:pPr>
              <a:r>
                <a:rPr lang="en-US" sz="1499" dirty="0">
                  <a:solidFill>
                    <a:srgbClr val="1B1B1B"/>
                  </a:solidFill>
                  <a:latin typeface="Raleway"/>
                </a:rPr>
                <a:t>             </a:t>
              </a:r>
            </a:p>
            <a:p>
              <a:pPr>
                <a:lnSpc>
                  <a:spcPts val="3919"/>
                </a:lnSpc>
              </a:pP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Численность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аспирантов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u="sng" dirty="0" err="1">
                  <a:solidFill>
                    <a:srgbClr val="1B1B1B"/>
                  </a:solidFill>
                  <a:latin typeface="Raleway"/>
                </a:rPr>
                <a:t>очной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формы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обучения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ru-RU" sz="2799" dirty="0" smtClean="0">
                  <a:solidFill>
                    <a:srgbClr val="2143BA"/>
                  </a:solidFill>
                  <a:latin typeface="Raleway Bold"/>
                </a:rPr>
                <a:t>137</a:t>
              </a:r>
              <a:endParaRPr lang="en-US" sz="2799" dirty="0">
                <a:solidFill>
                  <a:srgbClr val="2143BA"/>
                </a:solidFill>
                <a:latin typeface="Raleway Bold"/>
              </a:endParaRPr>
            </a:p>
            <a:p>
              <a:pPr>
                <a:lnSpc>
                  <a:spcPts val="3919"/>
                </a:lnSpc>
              </a:pP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Численность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аспирантов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u="sng" dirty="0" err="1">
                  <a:solidFill>
                    <a:srgbClr val="1B1B1B"/>
                  </a:solidFill>
                  <a:latin typeface="Raleway"/>
                </a:rPr>
                <a:t>заочной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формы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en-US" sz="2799" dirty="0" err="1">
                  <a:solidFill>
                    <a:srgbClr val="1B1B1B"/>
                  </a:solidFill>
                  <a:latin typeface="Raleway"/>
                </a:rPr>
                <a:t>обучения</a:t>
              </a:r>
              <a:r>
                <a:rPr lang="en-US" sz="2799" dirty="0">
                  <a:solidFill>
                    <a:srgbClr val="1B1B1B"/>
                  </a:solidFill>
                  <a:latin typeface="Raleway"/>
                </a:rPr>
                <a:t> </a:t>
              </a:r>
              <a:r>
                <a:rPr lang="ru-RU" sz="2799" dirty="0" smtClean="0">
                  <a:solidFill>
                    <a:srgbClr val="2143BA"/>
                  </a:solidFill>
                  <a:latin typeface="Raleway Bold"/>
                </a:rPr>
                <a:t>12</a:t>
              </a:r>
              <a:endParaRPr lang="en-US" sz="2799" dirty="0">
                <a:solidFill>
                  <a:srgbClr val="2143BA"/>
                </a:solidFill>
                <a:latin typeface="Raleway Bold"/>
              </a:endParaRPr>
            </a:p>
            <a:p>
              <a:pPr>
                <a:lnSpc>
                  <a:spcPts val="3779"/>
                </a:lnSpc>
                <a:spcBef>
                  <a:spcPct val="0"/>
                </a:spcBef>
              </a:pPr>
              <a:r>
                <a:rPr lang="ru-RU" sz="2799" dirty="0" err="1" smtClean="0">
                  <a:solidFill>
                    <a:srgbClr val="1B1B1B"/>
                  </a:solidFill>
                  <a:latin typeface="Raleway"/>
                </a:rPr>
                <a:t>Уастие</a:t>
              </a:r>
              <a:r>
                <a:rPr lang="ru-RU" sz="2799" dirty="0" smtClean="0">
                  <a:solidFill>
                    <a:srgbClr val="1B1B1B"/>
                  </a:solidFill>
                  <a:latin typeface="Raleway"/>
                </a:rPr>
                <a:t> ППС в НИР </a:t>
              </a:r>
              <a:r>
                <a:rPr lang="en-US" sz="2699" dirty="0" smtClean="0">
                  <a:solidFill>
                    <a:srgbClr val="2143BA"/>
                  </a:solidFill>
                  <a:latin typeface="Raleway Bold"/>
                </a:rPr>
                <a:t>62</a:t>
              </a:r>
              <a:endParaRPr lang="en-US" sz="2699" dirty="0">
                <a:solidFill>
                  <a:srgbClr val="2143BA"/>
                </a:solidFill>
                <a:latin typeface="Raleway Bold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244831"/>
              <a:ext cx="14056342" cy="710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11"/>
                </a:lnSpc>
                <a:spcBef>
                  <a:spcPct val="0"/>
                </a:spcBef>
              </a:pPr>
              <a:r>
                <a:rPr lang="en-US" sz="3151" dirty="0">
                  <a:solidFill>
                    <a:srgbClr val="1B1B1B"/>
                  </a:solidFill>
                  <a:latin typeface="Raleway Bold"/>
                </a:rPr>
                <a:t>ВОВЛЕЧЕННОСТЬ ПЕРСОНАЛА В НИР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629400" y="9331955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2" name="Group 32"/>
          <p:cNvGrpSpPr/>
          <p:nvPr/>
        </p:nvGrpSpPr>
        <p:grpSpPr>
          <a:xfrm>
            <a:off x="6629400" y="8572500"/>
            <a:ext cx="507024" cy="409371"/>
            <a:chOff x="0" y="0"/>
            <a:chExt cx="6350000" cy="5126990"/>
          </a:xfrm>
          <a:solidFill>
            <a:srgbClr val="0040F6"/>
          </a:solidFill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35" name="AutoShape 35"/>
          <p:cNvSpPr/>
          <p:nvPr/>
        </p:nvSpPr>
        <p:spPr>
          <a:xfrm>
            <a:off x="0" y="0"/>
            <a:ext cx="5287705" cy="10287000"/>
          </a:xfrm>
          <a:prstGeom prst="rect">
            <a:avLst/>
          </a:prstGeom>
          <a:solidFill>
            <a:srgbClr val="152D95"/>
          </a:solidFill>
        </p:spPr>
      </p:sp>
      <p:sp>
        <p:nvSpPr>
          <p:cNvPr id="36" name="TextBox 36"/>
          <p:cNvSpPr txBox="1"/>
          <p:nvPr/>
        </p:nvSpPr>
        <p:spPr>
          <a:xfrm>
            <a:off x="216921" y="2990633"/>
            <a:ext cx="4853864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5"/>
              </a:lnSpc>
            </a:pPr>
            <a:r>
              <a:rPr lang="en-US" sz="4387" spc="-43" dirty="0">
                <a:solidFill>
                  <a:srgbClr val="FFFFFF"/>
                </a:solidFill>
                <a:latin typeface="Raleway Bold"/>
              </a:rPr>
              <a:t>ПОКАЗАТЕЛИ ВГУИТ в </a:t>
            </a:r>
            <a:r>
              <a:rPr lang="en-US" sz="4387" spc="-43" dirty="0" smtClean="0">
                <a:solidFill>
                  <a:srgbClr val="FFFFFF"/>
                </a:solidFill>
                <a:latin typeface="Raleway Bold"/>
              </a:rPr>
              <a:t>202</a:t>
            </a:r>
            <a:r>
              <a:rPr lang="ru-RU" sz="4387" spc="-43" dirty="0" smtClean="0">
                <a:solidFill>
                  <a:srgbClr val="FFFFFF"/>
                </a:solidFill>
                <a:latin typeface="Raleway Bold"/>
              </a:rPr>
              <a:t>3</a:t>
            </a:r>
            <a:r>
              <a:rPr lang="en-US" sz="4387" spc="-43" dirty="0" smtClean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4387" spc="-43" dirty="0">
                <a:solidFill>
                  <a:srgbClr val="FFFFFF"/>
                </a:solidFill>
                <a:latin typeface="Raleway Bold"/>
              </a:rPr>
              <a:t>г. ПО НАПРАВЛЕНИЯМ ОЦЕНКИ НИР  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8953500"/>
            <a:ext cx="1001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1" y="5905500"/>
            <a:ext cx="82238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5561" y="3543301"/>
            <a:ext cx="93143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 descr="C:\Users\user\Desktop\ВСЕ\Новая папка\_ЛОГОТИПЫ\voronezh_logo2 белый.png"/>
          <p:cNvPicPr>
            <a:picLocks noChangeAspect="1" noChangeArrowheads="1"/>
          </p:cNvPicPr>
          <p:nvPr/>
        </p:nvPicPr>
        <p:blipFill>
          <a:blip r:embed="rId6" cstate="print"/>
          <a:srcRect b="22695"/>
          <a:stretch>
            <a:fillRect/>
          </a:stretch>
        </p:blipFill>
        <p:spPr bwMode="auto">
          <a:xfrm>
            <a:off x="228600" y="190500"/>
            <a:ext cx="2971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9541" y="3127375"/>
            <a:ext cx="3636130" cy="4359851"/>
            <a:chOff x="0" y="0"/>
            <a:chExt cx="3363276" cy="4032689"/>
          </a:xfrm>
          <a:solidFill>
            <a:srgbClr val="152D95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363276" cy="4032689"/>
            </a:xfrm>
            <a:custGeom>
              <a:avLst/>
              <a:gdLst/>
              <a:ahLst/>
              <a:cxnLst/>
              <a:rect l="l" t="t" r="r" b="b"/>
              <a:pathLst>
                <a:path w="3363276" h="4032689">
                  <a:moveTo>
                    <a:pt x="3238816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38816" y="0"/>
                  </a:lnTo>
                  <a:cubicBezTo>
                    <a:pt x="3307396" y="0"/>
                    <a:pt x="3363276" y="55880"/>
                    <a:pt x="3363276" y="124460"/>
                  </a:cubicBezTo>
                  <a:lnTo>
                    <a:pt x="3363276" y="3908229"/>
                  </a:lnTo>
                  <a:cubicBezTo>
                    <a:pt x="3363276" y="3976809"/>
                    <a:pt x="3307396" y="4032689"/>
                    <a:pt x="3238816" y="403268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TextBox 4"/>
          <p:cNvSpPr txBox="1"/>
          <p:nvPr/>
        </p:nvSpPr>
        <p:spPr>
          <a:xfrm>
            <a:off x="1073582" y="3778355"/>
            <a:ext cx="3388048" cy="2873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37"/>
              </a:lnSpc>
              <a:spcBef>
                <a:spcPct val="0"/>
              </a:spcBef>
            </a:pPr>
            <a:r>
              <a:rPr lang="en-US" sz="2490" spc="-24">
                <a:solidFill>
                  <a:srgbClr val="FFFFFF"/>
                </a:solidFill>
                <a:latin typeface="Raleway Bold"/>
              </a:rPr>
              <a:t>Улучшение качества заявок подаваемых на конкурсы РНФ, Грантов Президента, областного конкурса работ Воронежской области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769348" y="3054229"/>
            <a:ext cx="3388048" cy="4359851"/>
            <a:chOff x="0" y="0"/>
            <a:chExt cx="3133810" cy="4032689"/>
          </a:xfrm>
          <a:solidFill>
            <a:srgbClr val="3A67E6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9903013" y="4407680"/>
            <a:ext cx="3120718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499" spc="-24">
                <a:solidFill>
                  <a:srgbClr val="FFFFFF"/>
                </a:solidFill>
                <a:latin typeface="Raleway Bold"/>
              </a:rPr>
              <a:t>Привлечение дополнительного финансирования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399525" y="3127375"/>
            <a:ext cx="3745374" cy="4359851"/>
            <a:chOff x="0" y="0"/>
            <a:chExt cx="3464322" cy="4032689"/>
          </a:xfrm>
          <a:solidFill>
            <a:srgbClr val="2143BA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3464322" cy="4032689"/>
            </a:xfrm>
            <a:custGeom>
              <a:avLst/>
              <a:gdLst/>
              <a:ahLst/>
              <a:cxnLst/>
              <a:rect l="l" t="t" r="r" b="b"/>
              <a:pathLst>
                <a:path w="3464322" h="4032689">
                  <a:moveTo>
                    <a:pt x="3339862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39862" y="0"/>
                  </a:lnTo>
                  <a:cubicBezTo>
                    <a:pt x="3408442" y="0"/>
                    <a:pt x="3464322" y="55880"/>
                    <a:pt x="3464322" y="124460"/>
                  </a:cubicBezTo>
                  <a:lnTo>
                    <a:pt x="3464322" y="3908229"/>
                  </a:lnTo>
                  <a:cubicBezTo>
                    <a:pt x="3464322" y="3976809"/>
                    <a:pt x="3408442" y="4032689"/>
                    <a:pt x="3339862" y="403268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5462416" y="3364806"/>
            <a:ext cx="3619591" cy="421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Формирование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комплексных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научно-технических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проектов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полного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инновационного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цикла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,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обеспечивающих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реализацию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приоритетов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научно-технологического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развития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>
                <a:solidFill>
                  <a:srgbClr val="FFFFFF"/>
                </a:solidFill>
                <a:latin typeface="Raleway Bold"/>
              </a:rPr>
              <a:t>Российской</a:t>
            </a:r>
            <a:r>
              <a:rPr lang="en-US" sz="2300" spc="-2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300" spc="-23" dirty="0" err="1" smtClean="0">
                <a:solidFill>
                  <a:srgbClr val="FFFFFF"/>
                </a:solidFill>
                <a:latin typeface="Raleway Bold"/>
              </a:rPr>
              <a:t>Федерации</a:t>
            </a:r>
            <a:endParaRPr lang="en-US" sz="2300" spc="-23" dirty="0">
              <a:solidFill>
                <a:srgbClr val="FFFFFF"/>
              </a:solidFill>
              <a:latin typeface="Raleway Bold"/>
            </a:endParaRPr>
          </a:p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endParaRPr dirty="0"/>
          </a:p>
        </p:txBody>
      </p:sp>
      <p:grpSp>
        <p:nvGrpSpPr>
          <p:cNvPr id="11" name="Group 11"/>
          <p:cNvGrpSpPr/>
          <p:nvPr/>
        </p:nvGrpSpPr>
        <p:grpSpPr>
          <a:xfrm>
            <a:off x="13950411" y="3054229"/>
            <a:ext cx="3388048" cy="4359851"/>
            <a:chOff x="0" y="0"/>
            <a:chExt cx="3133810" cy="4032689"/>
          </a:xfrm>
          <a:solidFill>
            <a:srgbClr val="2143BA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TextBox 13"/>
          <p:cNvSpPr txBox="1"/>
          <p:nvPr/>
        </p:nvSpPr>
        <p:spPr>
          <a:xfrm>
            <a:off x="14315619" y="4097337"/>
            <a:ext cx="2657633" cy="205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499" spc="-24" dirty="0" err="1">
                <a:solidFill>
                  <a:srgbClr val="FFFFFF"/>
                </a:solidFill>
                <a:latin typeface="Raleway Bold"/>
              </a:rPr>
              <a:t>Активизация</a:t>
            </a:r>
            <a:r>
              <a:rPr lang="en-US" sz="2499" spc="-24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499" spc="-24" dirty="0" err="1">
                <a:solidFill>
                  <a:srgbClr val="FFFFFF"/>
                </a:solidFill>
                <a:latin typeface="Raleway Bold"/>
              </a:rPr>
              <a:t>работы</a:t>
            </a:r>
            <a:r>
              <a:rPr lang="en-US" sz="2499" spc="-24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499" spc="-24" dirty="0" err="1">
                <a:solidFill>
                  <a:srgbClr val="FFFFFF"/>
                </a:solidFill>
                <a:latin typeface="Raleway Bold"/>
              </a:rPr>
              <a:t>по</a:t>
            </a:r>
            <a:r>
              <a:rPr lang="en-US" sz="2499" spc="-24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499" spc="-24" dirty="0" err="1">
                <a:solidFill>
                  <a:srgbClr val="FFFFFF"/>
                </a:solidFill>
                <a:latin typeface="Raleway Bold"/>
              </a:rPr>
              <a:t>поиску</a:t>
            </a:r>
            <a:r>
              <a:rPr lang="en-US" sz="2499" spc="-24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499" spc="-24" dirty="0" err="1">
                <a:solidFill>
                  <a:srgbClr val="FFFFFF"/>
                </a:solidFill>
                <a:latin typeface="Raleway Bold"/>
              </a:rPr>
              <a:t>новых</a:t>
            </a:r>
            <a:r>
              <a:rPr lang="en-US" sz="2499" spc="-24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499" spc="-24" dirty="0" err="1">
                <a:solidFill>
                  <a:srgbClr val="FFFFFF"/>
                </a:solidFill>
                <a:latin typeface="Raleway Bold"/>
              </a:rPr>
              <a:t>индустриальных</a:t>
            </a:r>
            <a:r>
              <a:rPr lang="en-US" sz="2499" spc="-24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2499" spc="-24" dirty="0" err="1" smtClean="0">
                <a:solidFill>
                  <a:srgbClr val="FFFFFF"/>
                </a:solidFill>
                <a:latin typeface="Raleway Bold"/>
              </a:rPr>
              <a:t>партнеров</a:t>
            </a:r>
            <a:endParaRPr lang="en-US" sz="2499" spc="-24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9745" y="7661910"/>
            <a:ext cx="3335722" cy="159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dirty="0" err="1">
                <a:solidFill>
                  <a:srgbClr val="152D95"/>
                </a:solidFill>
                <a:latin typeface="Raleway Bold"/>
              </a:rPr>
              <a:t>Организация</a:t>
            </a:r>
            <a:r>
              <a:rPr lang="en-US" sz="2100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Raleway Bold"/>
              </a:rPr>
              <a:t>семинаров</a:t>
            </a:r>
            <a:r>
              <a:rPr lang="en-US" sz="2100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Raleway Bold"/>
              </a:rPr>
              <a:t>для</a:t>
            </a:r>
            <a:r>
              <a:rPr lang="en-US" sz="2100" dirty="0">
                <a:solidFill>
                  <a:srgbClr val="152D95"/>
                </a:solidFill>
                <a:latin typeface="Raleway Bold"/>
              </a:rPr>
              <a:t> НПР </a:t>
            </a:r>
            <a:r>
              <a:rPr lang="en-US" sz="2100" dirty="0" err="1">
                <a:solidFill>
                  <a:srgbClr val="152D95"/>
                </a:solidFill>
                <a:latin typeface="Raleway Bold"/>
              </a:rPr>
              <a:t>по</a:t>
            </a:r>
            <a:endParaRPr lang="en-US" sz="2100" dirty="0">
              <a:solidFill>
                <a:srgbClr val="152D95"/>
              </a:solidFill>
              <a:latin typeface="Raleway Bold"/>
            </a:endParaRPr>
          </a:p>
          <a:p>
            <a:pPr marL="0" lvl="0" indent="0" algn="ctr">
              <a:lnSpc>
                <a:spcPts val="315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подготовке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заявок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на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конкурсные</a:t>
            </a:r>
            <a:r>
              <a:rPr lang="en-US" sz="2100" dirty="0">
                <a:solidFill>
                  <a:srgbClr val="152D95"/>
                </a:solidFill>
                <a:latin typeface="Arimo Bold"/>
              </a:rPr>
              <a:t> </a:t>
            </a:r>
            <a:r>
              <a:rPr lang="en-US" sz="2100" dirty="0" err="1">
                <a:solidFill>
                  <a:srgbClr val="152D95"/>
                </a:solidFill>
                <a:latin typeface="Arimo Bold"/>
              </a:rPr>
              <a:t>отборы</a:t>
            </a:r>
            <a:endParaRPr lang="en-US" sz="2100" dirty="0">
              <a:solidFill>
                <a:srgbClr val="152D95"/>
              </a:solidFill>
              <a:latin typeface="Arim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29630" y="730129"/>
            <a:ext cx="14094227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8000" dirty="0">
                <a:solidFill>
                  <a:srgbClr val="000000"/>
                </a:solidFill>
                <a:latin typeface="Arimo Bold"/>
              </a:rPr>
              <a:t>ПЕРСПЕКТИВЫ РАЗВИТИЯ в </a:t>
            </a:r>
            <a:r>
              <a:rPr lang="en-US" sz="8000" dirty="0" smtClean="0">
                <a:solidFill>
                  <a:srgbClr val="000000"/>
                </a:solidFill>
                <a:latin typeface="Arimo Bold"/>
              </a:rPr>
              <a:t>2024г</a:t>
            </a:r>
            <a:r>
              <a:rPr lang="en-US" sz="8000" dirty="0">
                <a:solidFill>
                  <a:srgbClr val="000000"/>
                </a:solidFill>
                <a:latin typeface="Arimo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82207" y="7661910"/>
            <a:ext cx="5162329" cy="159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ctr">
              <a:lnSpc>
                <a:spcPts val="3150"/>
              </a:lnSpc>
              <a:buFont typeface="Arial"/>
              <a:buChar char="•"/>
            </a:pP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коммерциализации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результатов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интеллектуальной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деятельности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;</a:t>
            </a:r>
          </a:p>
          <a:p>
            <a:pPr marL="453390" lvl="1" indent="-226695" algn="ctr">
              <a:lnSpc>
                <a:spcPts val="3150"/>
              </a:lnSpc>
              <a:buFont typeface="Arial"/>
              <a:buChar char="•"/>
            </a:pP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набора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аспирантов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 и </a:t>
            </a: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докторантов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на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внебюджетной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 </a:t>
            </a:r>
            <a:r>
              <a:rPr lang="en-US" sz="2100" u="none" dirty="0" err="1">
                <a:solidFill>
                  <a:srgbClr val="152D95"/>
                </a:solidFill>
                <a:latin typeface="Raleway Bold"/>
              </a:rPr>
              <a:t>основе</a:t>
            </a:r>
            <a:r>
              <a:rPr lang="en-US" sz="2100" u="none" dirty="0">
                <a:solidFill>
                  <a:srgbClr val="152D95"/>
                </a:solidFill>
                <a:latin typeface="Raleway Bold"/>
              </a:rPr>
              <a:t>;</a:t>
            </a:r>
          </a:p>
        </p:txBody>
      </p:sp>
      <p:pic>
        <p:nvPicPr>
          <p:cNvPr id="17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0"/>
            <a:ext cx="2667000" cy="152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52D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3"/>
          <p:cNvGrpSpPr/>
          <p:nvPr/>
        </p:nvGrpSpPr>
        <p:grpSpPr>
          <a:xfrm>
            <a:off x="1838779" y="6654470"/>
            <a:ext cx="13148772" cy="2428405"/>
            <a:chOff x="0" y="0"/>
            <a:chExt cx="17531696" cy="3237873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17531696" cy="1341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97"/>
                </a:lnSpc>
              </a:pPr>
              <a:r>
                <a:rPr lang="en-US" sz="3075">
                  <a:solidFill>
                    <a:srgbClr val="FFFFFF"/>
                  </a:solidFill>
                  <a:latin typeface="Arimo Bold"/>
                </a:rPr>
                <a:t>Адрес            394036, Россия, г. Воронеж, проспект Революции, 19</a:t>
              </a:r>
            </a:p>
            <a:p>
              <a:pPr marL="0" lvl="0" indent="0" algn="l">
                <a:lnSpc>
                  <a:spcPts val="3997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46505"/>
              <a:ext cx="16517319" cy="668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7"/>
                </a:lnSpc>
                <a:spcBef>
                  <a:spcPct val="0"/>
                </a:spcBef>
              </a:pPr>
              <a:r>
                <a:rPr lang="en-US" sz="3075">
                  <a:solidFill>
                    <a:srgbClr val="FFFFFF"/>
                  </a:solidFill>
                  <a:latin typeface="Arimo Bold"/>
                </a:rPr>
                <a:t>Телефон        +7 (473)255-37-16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69218"/>
              <a:ext cx="9577959" cy="668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97"/>
                </a:lnSpc>
                <a:spcBef>
                  <a:spcPct val="0"/>
                </a:spcBef>
              </a:pPr>
              <a:r>
                <a:rPr lang="en-US" sz="3075">
                  <a:solidFill>
                    <a:srgbClr val="FFFFFF"/>
                  </a:solidFill>
                  <a:latin typeface="Arimo Bold"/>
                </a:rPr>
                <a:t>e-mail              nauka@vsuet.ru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572114" y="1019175"/>
            <a:ext cx="6687186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FFFFF"/>
                </a:solidFill>
                <a:latin typeface="Raleway Bold"/>
              </a:rPr>
              <a:t>Спасибо за внимание!</a:t>
            </a:r>
          </a:p>
        </p:txBody>
      </p:sp>
      <p:pic>
        <p:nvPicPr>
          <p:cNvPr id="9" name="Picture 2" descr="C:\Users\user\Desktop\ВСЕ\Новая папка\_ЛОГОТИПЫ\voronezh_logo2 белый.png"/>
          <p:cNvPicPr>
            <a:picLocks noChangeAspect="1" noChangeArrowheads="1"/>
          </p:cNvPicPr>
          <p:nvPr/>
        </p:nvPicPr>
        <p:blipFill>
          <a:blip r:embed="rId2" cstate="print"/>
          <a:srcRect b="22695"/>
          <a:stretch>
            <a:fillRect/>
          </a:stretch>
        </p:blipFill>
        <p:spPr bwMode="auto">
          <a:xfrm>
            <a:off x="1219200" y="647700"/>
            <a:ext cx="6629400" cy="3909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7315200" y="1104900"/>
            <a:ext cx="9525000" cy="8235988"/>
            <a:chOff x="7772400" y="1104900"/>
            <a:chExt cx="9525000" cy="8235988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7772400" y="1172528"/>
              <a:ext cx="9448800" cy="7893926"/>
              <a:chOff x="7772400" y="1172528"/>
              <a:chExt cx="9448800" cy="7893926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9067800" y="1714500"/>
                <a:ext cx="815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9067800" y="3771900"/>
                <a:ext cx="815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9067800" y="6362700"/>
                <a:ext cx="815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8"/>
              <p:cNvGrpSpPr>
                <a:grpSpLocks noChangeAspect="1"/>
              </p:cNvGrpSpPr>
              <p:nvPr/>
            </p:nvGrpSpPr>
            <p:grpSpPr>
              <a:xfrm>
                <a:off x="9056349" y="1172528"/>
                <a:ext cx="8066023" cy="7788107"/>
                <a:chOff x="-95350" y="-6350"/>
                <a:chExt cx="14356338" cy="13861689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0" y="-6350"/>
                  <a:ext cx="14260988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0988" h="12700">
                      <a:moveTo>
                        <a:pt x="0" y="0"/>
                      </a:moveTo>
                      <a:lnTo>
                        <a:pt x="14260988" y="0"/>
                      </a:lnTo>
                      <a:lnTo>
                        <a:pt x="14260988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10" name="Freeform 10"/>
                <p:cNvSpPr/>
                <p:nvPr/>
              </p:nvSpPr>
              <p:spPr>
                <a:xfrm>
                  <a:off x="0" y="4604383"/>
                  <a:ext cx="14260988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0988" h="12700">
                      <a:moveTo>
                        <a:pt x="0" y="0"/>
                      </a:moveTo>
                      <a:lnTo>
                        <a:pt x="14260988" y="0"/>
                      </a:lnTo>
                      <a:lnTo>
                        <a:pt x="14260988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11" name="Freeform 11"/>
                <p:cNvSpPr/>
                <p:nvPr/>
              </p:nvSpPr>
              <p:spPr>
                <a:xfrm>
                  <a:off x="0" y="9215116"/>
                  <a:ext cx="14260988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0988" h="12700">
                      <a:moveTo>
                        <a:pt x="0" y="0"/>
                      </a:moveTo>
                      <a:lnTo>
                        <a:pt x="14260988" y="0"/>
                      </a:lnTo>
                      <a:lnTo>
                        <a:pt x="14260988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12" name="Freeform 12"/>
                <p:cNvSpPr/>
                <p:nvPr/>
              </p:nvSpPr>
              <p:spPr>
                <a:xfrm>
                  <a:off x="-95350" y="13842640"/>
                  <a:ext cx="14260988" cy="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0988" h="12700">
                      <a:moveTo>
                        <a:pt x="0" y="0"/>
                      </a:moveTo>
                      <a:lnTo>
                        <a:pt x="14260988" y="0"/>
                      </a:lnTo>
                      <a:lnTo>
                        <a:pt x="14260988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13" name="TextBox 13"/>
              <p:cNvSpPr txBox="1"/>
              <p:nvPr/>
            </p:nvSpPr>
            <p:spPr>
              <a:xfrm>
                <a:off x="7918894" y="1562100"/>
                <a:ext cx="996506" cy="2662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240"/>
                  </a:lnSpc>
                </a:pPr>
                <a:r>
                  <a:rPr lang="ru-RU" sz="1600" dirty="0" smtClean="0">
                    <a:solidFill>
                      <a:srgbClr val="000000"/>
                    </a:solidFill>
                    <a:latin typeface="Raleway Bold"/>
                  </a:rPr>
                  <a:t>140000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Raleway Bold"/>
                  </a:rPr>
                  <a:t> </a:t>
                </a:r>
                <a:endParaRPr lang="en-US" sz="1600" dirty="0">
                  <a:solidFill>
                    <a:srgbClr val="000000"/>
                  </a:solidFill>
                  <a:latin typeface="Raleway Bold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772400" y="3619213"/>
                <a:ext cx="1143000" cy="2821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2240"/>
                  </a:lnSpc>
                </a:pPr>
                <a:r>
                  <a:rPr lang="ru-RU" sz="1600" dirty="0" smtClean="0">
                    <a:solidFill>
                      <a:srgbClr val="000000"/>
                    </a:solidFill>
                    <a:latin typeface="Raleway Bold"/>
                  </a:rPr>
                  <a:t>1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Raleway Bold"/>
                  </a:rPr>
                  <a:t>00</a:t>
                </a:r>
                <a:r>
                  <a:rPr lang="en-US" sz="1600" dirty="0">
                    <a:solidFill>
                      <a:srgbClr val="000000"/>
                    </a:solidFill>
                    <a:latin typeface="Raleway Bold"/>
                  </a:rPr>
                  <a:t> 000 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918225" y="6210300"/>
                <a:ext cx="997175" cy="2662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24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Raleway Bold"/>
                  </a:rPr>
                  <a:t>2 500 000 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8610600" y="8800238"/>
                <a:ext cx="173591" cy="2662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224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Raleway Bold"/>
                  </a:rPr>
                  <a:t>0 </a:t>
                </a: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9220200" y="6677025"/>
              <a:ext cx="1383804" cy="2505075"/>
              <a:chOff x="12388325" y="4974216"/>
              <a:chExt cx="1383804" cy="4312659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12886475" y="9020658"/>
                <a:ext cx="459343" cy="2662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40"/>
                  </a:lnSpc>
                </a:pPr>
                <a:r>
                  <a:rPr lang="en-US" sz="1600">
                    <a:solidFill>
                      <a:srgbClr val="000000"/>
                    </a:solidFill>
                    <a:latin typeface="Raleway Bold"/>
                  </a:rPr>
                  <a:t>2019</a:t>
                </a: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12683474" y="5631635"/>
                <a:ext cx="865345" cy="3315999"/>
              </a:xfrm>
              <a:custGeom>
                <a:avLst/>
                <a:gdLst/>
                <a:ahLst/>
                <a:cxnLst/>
                <a:rect l="l" t="t" r="r" b="b"/>
                <a:pathLst>
                  <a:path w="1540187" h="5901993">
                    <a:moveTo>
                      <a:pt x="0" y="5901993"/>
                    </a:moveTo>
                    <a:lnTo>
                      <a:pt x="0" y="123215"/>
                    </a:lnTo>
                    <a:cubicBezTo>
                      <a:pt x="0" y="55165"/>
                      <a:pt x="55165" y="0"/>
                      <a:pt x="123214" y="0"/>
                    </a:cubicBezTo>
                    <a:lnTo>
                      <a:pt x="1416972" y="0"/>
                    </a:lnTo>
                    <a:cubicBezTo>
                      <a:pt x="1449650" y="0"/>
                      <a:pt x="1480990" y="12981"/>
                      <a:pt x="1504098" y="36088"/>
                    </a:cubicBezTo>
                    <a:cubicBezTo>
                      <a:pt x="1527205" y="59196"/>
                      <a:pt x="1540187" y="90536"/>
                      <a:pt x="1540187" y="123215"/>
                    </a:cubicBezTo>
                    <a:lnTo>
                      <a:pt x="1540187" y="5901993"/>
                    </a:lnTo>
                    <a:close/>
                  </a:path>
                </a:pathLst>
              </a:custGeom>
              <a:solidFill>
                <a:srgbClr val="2143BA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12388325" y="4974216"/>
                <a:ext cx="1383804" cy="6669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50"/>
                  </a:lnSpc>
                  <a:spcBef>
                    <a:spcPct val="0"/>
                  </a:spcBef>
                </a:pPr>
                <a:r>
                  <a:rPr lang="en-US" sz="2000" spc="-25" dirty="0">
                    <a:solidFill>
                      <a:srgbClr val="000000"/>
                    </a:solidFill>
                    <a:latin typeface="Arimo Bold"/>
                  </a:rPr>
                  <a:t>31 966,95</a:t>
                </a: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10884396" y="5143500"/>
              <a:ext cx="1383804" cy="4013280"/>
              <a:chOff x="14191050" y="1794141"/>
              <a:chExt cx="1383804" cy="7508646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14663607" y="9020657"/>
                <a:ext cx="652593" cy="2821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24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Raleway Bold"/>
                  </a:rPr>
                  <a:t>2020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14470250" y="2509814"/>
                <a:ext cx="865345" cy="6437820"/>
              </a:xfrm>
              <a:custGeom>
                <a:avLst/>
                <a:gdLst/>
                <a:ahLst/>
                <a:cxnLst/>
                <a:rect l="l" t="t" r="r" b="b"/>
                <a:pathLst>
                  <a:path w="1540187" h="11458376">
                    <a:moveTo>
                      <a:pt x="0" y="11458376"/>
                    </a:moveTo>
                    <a:lnTo>
                      <a:pt x="0" y="123215"/>
                    </a:lnTo>
                    <a:cubicBezTo>
                      <a:pt x="0" y="55165"/>
                      <a:pt x="55166" y="0"/>
                      <a:pt x="123215" y="0"/>
                    </a:cubicBezTo>
                    <a:lnTo>
                      <a:pt x="1416972" y="0"/>
                    </a:lnTo>
                    <a:cubicBezTo>
                      <a:pt x="1485021" y="0"/>
                      <a:pt x="1540187" y="55165"/>
                      <a:pt x="1540187" y="123215"/>
                    </a:cubicBezTo>
                    <a:lnTo>
                      <a:pt x="1540187" y="11458376"/>
                    </a:lnTo>
                    <a:close/>
                  </a:path>
                </a:pathLst>
              </a:custGeom>
              <a:solidFill>
                <a:srgbClr val="2143BA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14191050" y="1794141"/>
                <a:ext cx="1383804" cy="724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50"/>
                  </a:lnSpc>
                  <a:spcBef>
                    <a:spcPct val="0"/>
                  </a:spcBef>
                </a:pPr>
                <a:r>
                  <a:rPr lang="en-US" sz="2000" spc="-25" dirty="0">
                    <a:solidFill>
                      <a:srgbClr val="000000"/>
                    </a:solidFill>
                    <a:latin typeface="Arimo Bold"/>
                  </a:rPr>
                  <a:t>62 094,39</a:t>
                </a: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12496800" y="4762500"/>
              <a:ext cx="1383804" cy="4410075"/>
              <a:chOff x="15993776" y="844731"/>
              <a:chExt cx="1383804" cy="8442144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16462536" y="9020659"/>
                <a:ext cx="454325" cy="2662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40"/>
                  </a:lnSpc>
                </a:pPr>
                <a:r>
                  <a:rPr lang="en-US" sz="1600">
                    <a:solidFill>
                      <a:srgbClr val="000000"/>
                    </a:solidFill>
                    <a:latin typeface="Raleway Bold"/>
                  </a:rPr>
                  <a:t>2021</a:t>
                </a: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16306800" y="1485900"/>
                <a:ext cx="865345" cy="7424063"/>
              </a:xfrm>
              <a:custGeom>
                <a:avLst/>
                <a:gdLst/>
                <a:ahLst/>
                <a:cxnLst/>
                <a:rect l="l" t="t" r="r" b="b"/>
                <a:pathLst>
                  <a:path w="1540187" h="13213745">
                    <a:moveTo>
                      <a:pt x="0" y="13213745"/>
                    </a:moveTo>
                    <a:lnTo>
                      <a:pt x="0" y="123215"/>
                    </a:lnTo>
                    <a:cubicBezTo>
                      <a:pt x="0" y="90536"/>
                      <a:pt x="12981" y="59196"/>
                      <a:pt x="36088" y="36089"/>
                    </a:cubicBezTo>
                    <a:cubicBezTo>
                      <a:pt x="59196" y="12982"/>
                      <a:pt x="90536" y="0"/>
                      <a:pt x="123215" y="0"/>
                    </a:cubicBezTo>
                    <a:lnTo>
                      <a:pt x="1416971" y="0"/>
                    </a:lnTo>
                    <a:cubicBezTo>
                      <a:pt x="1449649" y="0"/>
                      <a:pt x="1480990" y="12981"/>
                      <a:pt x="1504097" y="36089"/>
                    </a:cubicBezTo>
                    <a:cubicBezTo>
                      <a:pt x="1527204" y="59196"/>
                      <a:pt x="1540186" y="90536"/>
                      <a:pt x="1540186" y="123215"/>
                    </a:cubicBezTo>
                    <a:lnTo>
                      <a:pt x="1540186" y="13213745"/>
                    </a:lnTo>
                    <a:close/>
                  </a:path>
                </a:pathLst>
              </a:custGeom>
              <a:solidFill>
                <a:srgbClr val="2143BA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5993776" y="844731"/>
                <a:ext cx="1383804" cy="7416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50"/>
                  </a:lnSpc>
                  <a:spcBef>
                    <a:spcPct val="0"/>
                  </a:spcBef>
                </a:pPr>
                <a:r>
                  <a:rPr lang="en-US" sz="2000" spc="-25" dirty="0">
                    <a:solidFill>
                      <a:srgbClr val="000000"/>
                    </a:solidFill>
                    <a:latin typeface="Arimo Bold"/>
                  </a:rPr>
                  <a:t>71 612,23</a:t>
                </a: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14097000" y="1104900"/>
              <a:ext cx="1676400" cy="8235988"/>
              <a:chOff x="15993776" y="1066800"/>
              <a:chExt cx="1676400" cy="8235988"/>
            </a:xfrm>
          </p:grpSpPr>
          <p:sp>
            <p:nvSpPr>
              <p:cNvPr id="36" name="TextBox 7"/>
              <p:cNvSpPr txBox="1"/>
              <p:nvPr/>
            </p:nvSpPr>
            <p:spPr>
              <a:xfrm>
                <a:off x="16462536" y="9020659"/>
                <a:ext cx="598040" cy="2821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240"/>
                  </a:lnSpc>
                </a:pPr>
                <a:r>
                  <a:rPr lang="en-US" sz="1600" dirty="0" smtClean="0">
                    <a:solidFill>
                      <a:srgbClr val="000000"/>
                    </a:solidFill>
                    <a:latin typeface="Raleway Bold"/>
                  </a:rPr>
                  <a:t>202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Raleway Bold"/>
                  </a:rPr>
                  <a:t>2</a:t>
                </a:r>
                <a:endParaRPr lang="en-US" sz="1600" dirty="0">
                  <a:solidFill>
                    <a:srgbClr val="000000"/>
                  </a:solidFill>
                  <a:latin typeface="Raleway Bold"/>
                </a:endParaRPr>
              </a:p>
            </p:txBody>
          </p:sp>
          <p:sp>
            <p:nvSpPr>
              <p:cNvPr id="37" name="Freeform 22"/>
              <p:cNvSpPr/>
              <p:nvPr/>
            </p:nvSpPr>
            <p:spPr>
              <a:xfrm>
                <a:off x="16306800" y="1485900"/>
                <a:ext cx="865345" cy="7424063"/>
              </a:xfrm>
              <a:custGeom>
                <a:avLst/>
                <a:gdLst/>
                <a:ahLst/>
                <a:cxnLst/>
                <a:rect l="l" t="t" r="r" b="b"/>
                <a:pathLst>
                  <a:path w="1540187" h="13213745">
                    <a:moveTo>
                      <a:pt x="0" y="13213745"/>
                    </a:moveTo>
                    <a:lnTo>
                      <a:pt x="0" y="123215"/>
                    </a:lnTo>
                    <a:cubicBezTo>
                      <a:pt x="0" y="90536"/>
                      <a:pt x="12981" y="59196"/>
                      <a:pt x="36088" y="36089"/>
                    </a:cubicBezTo>
                    <a:cubicBezTo>
                      <a:pt x="59196" y="12982"/>
                      <a:pt x="90536" y="0"/>
                      <a:pt x="123215" y="0"/>
                    </a:cubicBezTo>
                    <a:lnTo>
                      <a:pt x="1416971" y="0"/>
                    </a:lnTo>
                    <a:cubicBezTo>
                      <a:pt x="1449649" y="0"/>
                      <a:pt x="1480990" y="12981"/>
                      <a:pt x="1504097" y="36089"/>
                    </a:cubicBezTo>
                    <a:cubicBezTo>
                      <a:pt x="1527204" y="59196"/>
                      <a:pt x="1540186" y="90536"/>
                      <a:pt x="1540186" y="123215"/>
                    </a:cubicBezTo>
                    <a:lnTo>
                      <a:pt x="1540186" y="13213745"/>
                    </a:lnTo>
                    <a:close/>
                  </a:path>
                </a:pathLst>
              </a:custGeom>
              <a:solidFill>
                <a:srgbClr val="2143BA"/>
              </a:solidFill>
            </p:spPr>
          </p:sp>
          <p:sp>
            <p:nvSpPr>
              <p:cNvPr id="38" name="TextBox 28"/>
              <p:cNvSpPr txBox="1"/>
              <p:nvPr/>
            </p:nvSpPr>
            <p:spPr>
              <a:xfrm>
                <a:off x="15993776" y="1066800"/>
                <a:ext cx="1676400" cy="3874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50"/>
                  </a:lnSpc>
                  <a:spcBef>
                    <a:spcPct val="0"/>
                  </a:spcBef>
                </a:pPr>
                <a:r>
                  <a:rPr lang="ru-RU" sz="2000" spc="-25" dirty="0" smtClean="0">
                    <a:solidFill>
                      <a:srgbClr val="000000"/>
                    </a:solidFill>
                    <a:latin typeface="Arimo Bold"/>
                  </a:rPr>
                  <a:t>144 358,00</a:t>
                </a:r>
                <a:endParaRPr lang="en-US" sz="2000" spc="-25" dirty="0">
                  <a:solidFill>
                    <a:srgbClr val="000000"/>
                  </a:solidFill>
                  <a:latin typeface="Arimo Bold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15621000" y="2171700"/>
              <a:ext cx="1676400" cy="7147771"/>
              <a:chOff x="15993776" y="1066800"/>
              <a:chExt cx="1676400" cy="8214571"/>
            </a:xfrm>
          </p:grpSpPr>
          <p:sp>
            <p:nvSpPr>
              <p:cNvPr id="40" name="TextBox 7"/>
              <p:cNvSpPr txBox="1"/>
              <p:nvPr/>
            </p:nvSpPr>
            <p:spPr>
              <a:xfrm>
                <a:off x="16462536" y="9020659"/>
                <a:ext cx="598040" cy="26071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240"/>
                  </a:lnSpc>
                </a:pPr>
                <a:r>
                  <a:rPr lang="en-US" sz="1600" dirty="0" smtClean="0">
                    <a:solidFill>
                      <a:srgbClr val="000000"/>
                    </a:solidFill>
                    <a:latin typeface="Raleway Bold"/>
                  </a:rPr>
                  <a:t>202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Raleway Bold"/>
                  </a:rPr>
                  <a:t>3</a:t>
                </a:r>
                <a:endParaRPr lang="en-US" sz="1600" dirty="0">
                  <a:solidFill>
                    <a:srgbClr val="000000"/>
                  </a:solidFill>
                  <a:latin typeface="Raleway Bold"/>
                </a:endParaRPr>
              </a:p>
            </p:txBody>
          </p:sp>
          <p:sp>
            <p:nvSpPr>
              <p:cNvPr id="42" name="Freeform 22"/>
              <p:cNvSpPr/>
              <p:nvPr/>
            </p:nvSpPr>
            <p:spPr>
              <a:xfrm>
                <a:off x="16306800" y="1485900"/>
                <a:ext cx="865345" cy="7424063"/>
              </a:xfrm>
              <a:custGeom>
                <a:avLst/>
                <a:gdLst/>
                <a:ahLst/>
                <a:cxnLst/>
                <a:rect l="l" t="t" r="r" b="b"/>
                <a:pathLst>
                  <a:path w="1540187" h="13213745">
                    <a:moveTo>
                      <a:pt x="0" y="13213745"/>
                    </a:moveTo>
                    <a:lnTo>
                      <a:pt x="0" y="123215"/>
                    </a:lnTo>
                    <a:cubicBezTo>
                      <a:pt x="0" y="90536"/>
                      <a:pt x="12981" y="59196"/>
                      <a:pt x="36088" y="36089"/>
                    </a:cubicBezTo>
                    <a:cubicBezTo>
                      <a:pt x="59196" y="12982"/>
                      <a:pt x="90536" y="0"/>
                      <a:pt x="123215" y="0"/>
                    </a:cubicBezTo>
                    <a:lnTo>
                      <a:pt x="1416971" y="0"/>
                    </a:lnTo>
                    <a:cubicBezTo>
                      <a:pt x="1449649" y="0"/>
                      <a:pt x="1480990" y="12981"/>
                      <a:pt x="1504097" y="36089"/>
                    </a:cubicBezTo>
                    <a:cubicBezTo>
                      <a:pt x="1527204" y="59196"/>
                      <a:pt x="1540186" y="90536"/>
                      <a:pt x="1540186" y="123215"/>
                    </a:cubicBezTo>
                    <a:lnTo>
                      <a:pt x="1540186" y="13213745"/>
                    </a:lnTo>
                    <a:close/>
                  </a:path>
                </a:pathLst>
              </a:custGeom>
              <a:solidFill>
                <a:srgbClr val="2143BA"/>
              </a:solidFill>
            </p:spPr>
          </p:sp>
          <p:sp>
            <p:nvSpPr>
              <p:cNvPr id="44" name="TextBox 28"/>
              <p:cNvSpPr txBox="1"/>
              <p:nvPr/>
            </p:nvSpPr>
            <p:spPr>
              <a:xfrm>
                <a:off x="15993776" y="1066800"/>
                <a:ext cx="1676400" cy="3874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50"/>
                  </a:lnSpc>
                  <a:spcBef>
                    <a:spcPct val="0"/>
                  </a:spcBef>
                </a:pPr>
                <a:r>
                  <a:rPr lang="ru-RU" sz="2000" spc="-25" dirty="0" smtClean="0">
                    <a:solidFill>
                      <a:srgbClr val="000000"/>
                    </a:solidFill>
                    <a:latin typeface="Arimo Bold"/>
                  </a:rPr>
                  <a:t>128,450,00</a:t>
                </a:r>
                <a:endParaRPr lang="en-US" sz="2000" spc="-25" dirty="0">
                  <a:solidFill>
                    <a:srgbClr val="000000"/>
                  </a:solidFill>
                  <a:latin typeface="Arimo Bold"/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762000" y="1181100"/>
            <a:ext cx="6710622" cy="3276600"/>
            <a:chOff x="838200" y="2247900"/>
            <a:chExt cx="6710622" cy="3276600"/>
          </a:xfrm>
        </p:grpSpPr>
        <p:sp>
          <p:nvSpPr>
            <p:cNvPr id="23" name="TextBox 23"/>
            <p:cNvSpPr txBox="1"/>
            <p:nvPr/>
          </p:nvSpPr>
          <p:spPr>
            <a:xfrm>
              <a:off x="1014309" y="2657475"/>
              <a:ext cx="6377091" cy="25135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400" dirty="0">
                  <a:solidFill>
                    <a:srgbClr val="000000"/>
                  </a:solidFill>
                  <a:latin typeface="Raleway Bold"/>
                </a:rPr>
                <a:t>ДИНАМИКА ОБЪЕМОВ НИР (</a:t>
              </a:r>
              <a:r>
                <a:rPr lang="en-US" sz="4400" dirty="0" err="1">
                  <a:solidFill>
                    <a:srgbClr val="000000"/>
                  </a:solidFill>
                  <a:latin typeface="Raleway Bold"/>
                </a:rPr>
                <a:t>НИОКиТР</a:t>
              </a:r>
              <a:r>
                <a:rPr lang="en-US" sz="4400" dirty="0">
                  <a:solidFill>
                    <a:srgbClr val="000000"/>
                  </a:solidFill>
                  <a:latin typeface="Raleway Bold"/>
                </a:rPr>
                <a:t>) </a:t>
              </a:r>
            </a:p>
            <a:p>
              <a:pPr>
                <a:lnSpc>
                  <a:spcPts val="4920"/>
                </a:lnSpc>
              </a:pPr>
              <a:r>
                <a:rPr lang="en-US" sz="4400" dirty="0">
                  <a:solidFill>
                    <a:srgbClr val="000000"/>
                  </a:solidFill>
                  <a:latin typeface="Raleway Bold"/>
                </a:rPr>
                <a:t>В </a:t>
              </a:r>
              <a:r>
                <a:rPr lang="en-US" sz="4400" dirty="0" smtClean="0">
                  <a:solidFill>
                    <a:srgbClr val="000000"/>
                  </a:solidFill>
                  <a:latin typeface="Raleway Bold"/>
                </a:rPr>
                <a:t>201</a:t>
              </a:r>
              <a:r>
                <a:rPr lang="ru-RU" sz="4400" dirty="0" smtClean="0">
                  <a:solidFill>
                    <a:srgbClr val="000000"/>
                  </a:solidFill>
                  <a:latin typeface="Raleway Bold"/>
                </a:rPr>
                <a:t>9</a:t>
              </a:r>
              <a:r>
                <a:rPr lang="en-US" sz="4400" dirty="0" smtClean="0">
                  <a:solidFill>
                    <a:srgbClr val="000000"/>
                  </a:solidFill>
                  <a:latin typeface="Raleway Bold"/>
                </a:rPr>
                <a:t>-202</a:t>
              </a:r>
              <a:r>
                <a:rPr lang="ru-RU" sz="4400" dirty="0" smtClean="0">
                  <a:solidFill>
                    <a:srgbClr val="000000"/>
                  </a:solidFill>
                  <a:latin typeface="Raleway Bold"/>
                </a:rPr>
                <a:t>3</a:t>
              </a:r>
              <a:r>
                <a:rPr lang="en-US" sz="4400" dirty="0" smtClean="0">
                  <a:solidFill>
                    <a:srgbClr val="000000"/>
                  </a:solidFill>
                  <a:latin typeface="Raleway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Raleway Bold"/>
                </a:rPr>
                <a:t>гг</a:t>
              </a:r>
              <a:r>
                <a:rPr lang="en-US" sz="4400" dirty="0">
                  <a:solidFill>
                    <a:srgbClr val="000000"/>
                  </a:solidFill>
                  <a:latin typeface="Raleway Bold"/>
                </a:rPr>
                <a:t>. </a:t>
              </a:r>
            </a:p>
            <a:p>
              <a:pPr marL="0" lvl="0" indent="0" algn="l">
                <a:lnSpc>
                  <a:spcPts val="492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Raleway Bold"/>
                </a:rPr>
                <a:t>(</a:t>
              </a:r>
              <a:r>
                <a:rPr lang="en-US" sz="4400" dirty="0" err="1">
                  <a:solidFill>
                    <a:srgbClr val="000000"/>
                  </a:solidFill>
                  <a:latin typeface="Raleway Bold"/>
                </a:rPr>
                <a:t>тыс</a:t>
              </a:r>
              <a:r>
                <a:rPr lang="en-US" sz="4400" dirty="0">
                  <a:solidFill>
                    <a:srgbClr val="000000"/>
                  </a:solidFill>
                  <a:latin typeface="Raleway Bold"/>
                </a:rPr>
                <a:t>. </a:t>
              </a:r>
              <a:r>
                <a:rPr lang="en-US" sz="4400" dirty="0" err="1">
                  <a:solidFill>
                    <a:srgbClr val="000000"/>
                  </a:solidFill>
                  <a:latin typeface="Raleway Bold"/>
                </a:rPr>
                <a:t>руб</a:t>
              </a:r>
              <a:r>
                <a:rPr lang="en-US" sz="4400" dirty="0">
                  <a:solidFill>
                    <a:srgbClr val="000000"/>
                  </a:solidFill>
                  <a:latin typeface="Raleway Bold"/>
                </a:rPr>
                <a:t>.)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38200" y="2247900"/>
              <a:ext cx="6710622" cy="3276600"/>
            </a:xfrm>
            <a:prstGeom prst="rect">
              <a:avLst/>
            </a:prstGeom>
            <a:noFill/>
            <a:ln w="57150">
              <a:solidFill>
                <a:srgbClr val="2143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3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224" y="0"/>
            <a:ext cx="272977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0" y="0"/>
            <a:ext cx="2819400" cy="16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152400" y="190500"/>
            <a:ext cx="154686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000" spc="-43" dirty="0" smtClean="0">
                <a:solidFill>
                  <a:srgbClr val="1B1B1B"/>
                </a:solidFill>
                <a:latin typeface="Raleway Bold"/>
              </a:rPr>
              <a:t>СТРУКТУРА ФИНАНСИРОВАНИЯ НАУЧНЫХ ИССЛЕДОВАНИЙ</a:t>
            </a:r>
          </a:p>
          <a:p>
            <a:pPr algn="ctr">
              <a:lnSpc>
                <a:spcPts val="4730"/>
              </a:lnSpc>
            </a:pPr>
            <a:r>
              <a:rPr lang="en-US" sz="4000" spc="-1" dirty="0" smtClean="0">
                <a:solidFill>
                  <a:srgbClr val="1B1B1B"/>
                </a:solidFill>
                <a:latin typeface="Arimo Bold"/>
              </a:rPr>
              <a:t>И РАЗРАБОТОК В 202</a:t>
            </a:r>
            <a:r>
              <a:rPr lang="ru-RU" sz="4000" spc="-1" dirty="0" smtClean="0">
                <a:solidFill>
                  <a:srgbClr val="1B1B1B"/>
                </a:solidFill>
                <a:latin typeface="Arimo Bold"/>
              </a:rPr>
              <a:t>3</a:t>
            </a:r>
            <a:r>
              <a:rPr lang="en-US" sz="4000" spc="-1" dirty="0" smtClean="0">
                <a:solidFill>
                  <a:srgbClr val="1B1B1B"/>
                </a:solidFill>
                <a:latin typeface="Arimo Bold"/>
              </a:rPr>
              <a:t> </a:t>
            </a:r>
            <a:r>
              <a:rPr lang="en-US" sz="4000" spc="-1" dirty="0" err="1" smtClean="0">
                <a:solidFill>
                  <a:srgbClr val="1B1B1B"/>
                </a:solidFill>
                <a:latin typeface="Arimo Bold"/>
              </a:rPr>
              <a:t>гг</a:t>
            </a:r>
            <a:r>
              <a:rPr lang="en-US" sz="4000" spc="-1" dirty="0" smtClean="0">
                <a:solidFill>
                  <a:srgbClr val="1B1B1B"/>
                </a:solidFill>
                <a:latin typeface="Arimo Bold"/>
              </a:rPr>
              <a:t>. (</a:t>
            </a:r>
            <a:r>
              <a:rPr lang="en-US" sz="4000" spc="-1" dirty="0" err="1" smtClean="0">
                <a:solidFill>
                  <a:srgbClr val="1B1B1B"/>
                </a:solidFill>
                <a:latin typeface="Arimo Bold"/>
              </a:rPr>
              <a:t>тыс</a:t>
            </a:r>
            <a:r>
              <a:rPr lang="en-US" sz="4000" spc="-1" dirty="0" smtClean="0">
                <a:solidFill>
                  <a:srgbClr val="1B1B1B"/>
                </a:solidFill>
                <a:latin typeface="Arimo Bold"/>
              </a:rPr>
              <a:t>. </a:t>
            </a:r>
            <a:r>
              <a:rPr lang="en-US" sz="4000" spc="-1" dirty="0" err="1" smtClean="0">
                <a:solidFill>
                  <a:srgbClr val="1B1B1B"/>
                </a:solidFill>
                <a:latin typeface="Arimo Bold"/>
              </a:rPr>
              <a:t>руб</a:t>
            </a:r>
            <a:r>
              <a:rPr lang="en-US" sz="4000" spc="-1" dirty="0" smtClean="0">
                <a:solidFill>
                  <a:srgbClr val="1B1B1B"/>
                </a:solidFill>
                <a:latin typeface="Arimo Bold"/>
              </a:rPr>
              <a:t>.)</a:t>
            </a:r>
            <a:endParaRPr lang="en-US" sz="4000" spc="-1" dirty="0">
              <a:solidFill>
                <a:srgbClr val="1B1B1B"/>
              </a:solidFill>
              <a:latin typeface="Arimo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38200" y="6134100"/>
            <a:ext cx="2880000" cy="3810000"/>
            <a:chOff x="133638" y="27997"/>
            <a:chExt cx="5313362" cy="6699273"/>
          </a:xfrm>
        </p:grpSpPr>
        <p:sp>
          <p:nvSpPr>
            <p:cNvPr id="4" name="TextBox 4"/>
            <p:cNvSpPr txBox="1"/>
            <p:nvPr/>
          </p:nvSpPr>
          <p:spPr>
            <a:xfrm>
              <a:off x="208068" y="5013547"/>
              <a:ext cx="5193280" cy="1713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04"/>
                </a:lnSpc>
              </a:pPr>
              <a:r>
                <a:rPr lang="en-US" sz="2400" dirty="0">
                  <a:solidFill>
                    <a:srgbClr val="1B1B1B"/>
                  </a:solidFill>
                  <a:latin typeface="Raleway"/>
                </a:rPr>
                <a:t>ХОЗ.ДОГОВОРНЫЕ </a:t>
              </a:r>
            </a:p>
            <a:p>
              <a:pPr algn="ctr">
                <a:lnSpc>
                  <a:spcPts val="3804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1B1B1B"/>
                  </a:solidFill>
                  <a:latin typeface="Raleway"/>
                </a:rPr>
                <a:t>РАБОТЫ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33638" y="27997"/>
              <a:ext cx="5313362" cy="5064017"/>
              <a:chOff x="170416" y="36559"/>
              <a:chExt cx="6775612" cy="661255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0416" y="36559"/>
                <a:ext cx="6775612" cy="661255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43BA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621536" y="1635823"/>
              <a:ext cx="4381606" cy="1488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14"/>
                </a:lnSpc>
              </a:pPr>
              <a:r>
                <a:rPr lang="ru-RU" sz="4000" spc="-60" dirty="0" smtClean="0">
                  <a:solidFill>
                    <a:srgbClr val="FFFFFF"/>
                  </a:solidFill>
                  <a:latin typeface="Raleway Bold"/>
                </a:rPr>
                <a:t>19 900</a:t>
              </a:r>
              <a:r>
                <a:rPr lang="en-US" sz="4000" spc="-60" dirty="0" smtClean="0">
                  <a:solidFill>
                    <a:srgbClr val="FFFFFF"/>
                  </a:solidFill>
                  <a:latin typeface="Raleway Bold"/>
                </a:rPr>
                <a:t>,</a:t>
              </a:r>
              <a:r>
                <a:rPr lang="ru-RU" sz="4000" spc="-60" dirty="0" smtClean="0">
                  <a:solidFill>
                    <a:srgbClr val="FFFFFF"/>
                  </a:solidFill>
                  <a:latin typeface="Raleway Bold"/>
                </a:rPr>
                <a:t>00</a:t>
              </a:r>
              <a:endParaRPr lang="en-US" sz="4000" spc="-60" dirty="0">
                <a:solidFill>
                  <a:srgbClr val="FFFFFF"/>
                </a:solidFill>
                <a:latin typeface="Raleway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62800" y="1714500"/>
            <a:ext cx="3420809" cy="3886200"/>
            <a:chOff x="13089" y="0"/>
            <a:chExt cx="5239558" cy="6480178"/>
          </a:xfrm>
        </p:grpSpPr>
        <p:sp>
          <p:nvSpPr>
            <p:cNvPr id="9" name="TextBox 9"/>
            <p:cNvSpPr txBox="1"/>
            <p:nvPr/>
          </p:nvSpPr>
          <p:spPr>
            <a:xfrm>
              <a:off x="713370" y="5898920"/>
              <a:ext cx="3944953" cy="581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7"/>
                </a:lnSpc>
                <a:spcBef>
                  <a:spcPct val="0"/>
                </a:spcBef>
              </a:pPr>
              <a:r>
                <a:rPr lang="en-US" sz="2598" dirty="0">
                  <a:solidFill>
                    <a:srgbClr val="1B1B1B"/>
                  </a:solidFill>
                  <a:latin typeface="Raleway"/>
                </a:rPr>
                <a:t>ГОС. ЗАДАНИЕ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3089" y="0"/>
              <a:ext cx="5238319" cy="5702798"/>
              <a:chOff x="14166" y="0"/>
              <a:chExt cx="5669177" cy="63298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6" y="0"/>
                <a:ext cx="5669177" cy="632987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43BA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89861" y="1873566"/>
              <a:ext cx="5162786" cy="1621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150"/>
                </a:lnSpc>
                <a:spcBef>
                  <a:spcPct val="0"/>
                </a:spcBef>
              </a:pPr>
              <a:r>
                <a:rPr lang="en-US" sz="4800" spc="-65" dirty="0" smtClean="0">
                  <a:solidFill>
                    <a:srgbClr val="FFFFFF"/>
                  </a:solidFill>
                  <a:latin typeface="Raleway Bold"/>
                </a:rPr>
                <a:t>3</a:t>
              </a:r>
              <a:r>
                <a:rPr lang="ru-RU" sz="4800" spc="-65" dirty="0" smtClean="0">
                  <a:solidFill>
                    <a:srgbClr val="FFFFFF"/>
                  </a:solidFill>
                  <a:latin typeface="Raleway Bold"/>
                </a:rPr>
                <a:t>7</a:t>
              </a:r>
              <a:r>
                <a:rPr lang="en-US" sz="4800" spc="-65" dirty="0" smtClean="0">
                  <a:solidFill>
                    <a:srgbClr val="FFFFFF"/>
                  </a:solidFill>
                  <a:latin typeface="Raleway Bold"/>
                </a:rPr>
                <a:t> </a:t>
              </a:r>
              <a:r>
                <a:rPr lang="ru-RU" sz="4800" spc="-65" dirty="0" smtClean="0">
                  <a:solidFill>
                    <a:srgbClr val="FFFFFF"/>
                  </a:solidFill>
                  <a:latin typeface="Raleway Bold"/>
                </a:rPr>
                <a:t>243</a:t>
              </a:r>
              <a:r>
                <a:rPr lang="en-US" sz="4800" spc="-65" dirty="0" smtClean="0">
                  <a:solidFill>
                    <a:srgbClr val="FFFFFF"/>
                  </a:solidFill>
                  <a:latin typeface="Raleway Bold"/>
                </a:rPr>
                <a:t>,00</a:t>
              </a:r>
              <a:endParaRPr lang="en-US" sz="4800" spc="-65" dirty="0">
                <a:solidFill>
                  <a:srgbClr val="FFFFFF"/>
                </a:solidFill>
                <a:latin typeface="Raleway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572000" y="6210299"/>
            <a:ext cx="2819400" cy="3200401"/>
            <a:chOff x="0" y="-1"/>
            <a:chExt cx="4228723" cy="4931407"/>
          </a:xfrm>
        </p:grpSpPr>
        <p:sp>
          <p:nvSpPr>
            <p:cNvPr id="14" name="TextBox 14"/>
            <p:cNvSpPr txBox="1"/>
            <p:nvPr/>
          </p:nvSpPr>
          <p:spPr>
            <a:xfrm>
              <a:off x="1192604" y="4452623"/>
              <a:ext cx="1843516" cy="478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2"/>
                </a:lnSpc>
                <a:spcBef>
                  <a:spcPct val="0"/>
                </a:spcBef>
              </a:pPr>
              <a:r>
                <a:rPr lang="en-US" sz="2137" dirty="0">
                  <a:solidFill>
                    <a:srgbClr val="1B1B1B"/>
                  </a:solidFill>
                  <a:latin typeface="Raleway"/>
                </a:rPr>
                <a:t>РНФ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9435" y="-1"/>
              <a:ext cx="4209853" cy="4326767"/>
              <a:chOff x="14168" y="-2"/>
              <a:chExt cx="6321664" cy="649722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8" y="-2"/>
                <a:ext cx="6321664" cy="649722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43BA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651981"/>
              <a:ext cx="4228723" cy="102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464"/>
                </a:lnSpc>
                <a:spcBef>
                  <a:spcPct val="0"/>
                </a:spcBef>
              </a:pPr>
              <a:r>
                <a:rPr lang="ru-RU" sz="4400" spc="-49" dirty="0" smtClean="0">
                  <a:solidFill>
                    <a:srgbClr val="FFFFFF"/>
                  </a:solidFill>
                  <a:latin typeface="Raleway Bold"/>
                </a:rPr>
                <a:t>19 500</a:t>
              </a:r>
              <a:r>
                <a:rPr lang="en-US" sz="4400" spc="-49" dirty="0" smtClean="0">
                  <a:solidFill>
                    <a:srgbClr val="FFFFFF"/>
                  </a:solidFill>
                  <a:latin typeface="Raleway Bold"/>
                </a:rPr>
                <a:t>,00</a:t>
              </a:r>
              <a:endParaRPr lang="en-US" sz="4400" spc="-49" dirty="0">
                <a:solidFill>
                  <a:srgbClr val="FFFFFF"/>
                </a:solidFill>
                <a:latin typeface="Raleway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00200" y="1257300"/>
            <a:ext cx="4128583" cy="4495800"/>
            <a:chOff x="162375" y="309775"/>
            <a:chExt cx="3334638" cy="3655346"/>
          </a:xfrm>
        </p:grpSpPr>
        <p:grpSp>
          <p:nvGrpSpPr>
            <p:cNvPr id="19" name="Group 19"/>
            <p:cNvGrpSpPr/>
            <p:nvPr/>
          </p:nvGrpSpPr>
          <p:grpSpPr>
            <a:xfrm>
              <a:off x="235053" y="309775"/>
              <a:ext cx="3198474" cy="3219710"/>
              <a:chOff x="424201" y="559051"/>
              <a:chExt cx="5772282" cy="581060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424201" y="559051"/>
                <a:ext cx="5772282" cy="5810603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43BA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162375" y="1733862"/>
              <a:ext cx="3334638" cy="496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47"/>
                </a:lnSpc>
                <a:spcBef>
                  <a:spcPct val="0"/>
                </a:spcBef>
              </a:pPr>
              <a:r>
                <a:rPr lang="ru-RU" sz="5800" spc="-41" dirty="0" smtClean="0">
                  <a:solidFill>
                    <a:srgbClr val="FFFFFF"/>
                  </a:solidFill>
                  <a:latin typeface="Raleway Bold"/>
                </a:rPr>
                <a:t>50 000,00</a:t>
              </a:r>
              <a:endParaRPr lang="en-US" sz="5800" spc="-41" dirty="0">
                <a:solidFill>
                  <a:srgbClr val="FFFFFF"/>
                </a:solidFill>
                <a:latin typeface="Raleway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12064" y="3670672"/>
              <a:ext cx="1856836" cy="294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3"/>
                </a:lnSpc>
                <a:spcBef>
                  <a:spcPct val="0"/>
                </a:spcBef>
              </a:pPr>
              <a:r>
                <a:rPr lang="ru-RU" sz="2400" dirty="0" smtClean="0">
                  <a:solidFill>
                    <a:srgbClr val="1B1B1B"/>
                  </a:solidFill>
                  <a:latin typeface="Raleway"/>
                </a:rPr>
                <a:t>ПП №218</a:t>
              </a:r>
              <a:endParaRPr lang="en-US" sz="2400" dirty="0">
                <a:solidFill>
                  <a:srgbClr val="1B1B1B"/>
                </a:solidFill>
                <a:latin typeface="Raleway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458200" y="6362700"/>
            <a:ext cx="2556927" cy="3179397"/>
            <a:chOff x="0" y="0"/>
            <a:chExt cx="3872535" cy="5116157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872535" cy="3872535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43BA"/>
              </a:solidFill>
              <a:ln>
                <a:solidFill>
                  <a:srgbClr val="2143BA"/>
                </a:solidFill>
              </a:ln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101230" y="1506518"/>
              <a:ext cx="3670075" cy="965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04"/>
                </a:lnSpc>
                <a:spcBef>
                  <a:spcPct val="0"/>
                </a:spcBef>
              </a:pPr>
              <a:r>
                <a:rPr lang="ru-RU" sz="4000" spc="-45" dirty="0" smtClean="0">
                  <a:solidFill>
                    <a:srgbClr val="FFFFFF"/>
                  </a:solidFill>
                  <a:latin typeface="Raleway Bold"/>
                </a:rPr>
                <a:t>1 600</a:t>
              </a:r>
              <a:r>
                <a:rPr lang="en-US" sz="4000" spc="-45" dirty="0" smtClean="0">
                  <a:solidFill>
                    <a:srgbClr val="FFFFFF"/>
                  </a:solidFill>
                  <a:latin typeface="Raleway Bold"/>
                </a:rPr>
                <a:t>,00</a:t>
              </a:r>
              <a:endParaRPr lang="en-US" sz="4000" spc="-45" dirty="0">
                <a:solidFill>
                  <a:srgbClr val="FFFFFF"/>
                </a:solidFill>
                <a:latin typeface="Raleway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77035" y="4046393"/>
              <a:ext cx="2822115" cy="1069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7"/>
                </a:lnSpc>
                <a:spcBef>
                  <a:spcPct val="0"/>
                </a:spcBef>
              </a:pPr>
              <a:r>
                <a:rPr lang="ru-RU" sz="1919" dirty="0" smtClean="0">
                  <a:solidFill>
                    <a:srgbClr val="000000"/>
                  </a:solidFill>
                  <a:latin typeface="Raleway"/>
                </a:rPr>
                <a:t>ГРАНТ</a:t>
              </a:r>
              <a:r>
                <a:rPr lang="en-US" sz="1919" dirty="0" smtClean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ru-RU" sz="1919" dirty="0" smtClean="0">
                  <a:solidFill>
                    <a:srgbClr val="000000"/>
                  </a:solidFill>
                  <a:latin typeface="Raleway"/>
                </a:rPr>
                <a:t>ПРЕЗИДЕНТА</a:t>
              </a:r>
              <a:endParaRPr lang="en-US" sz="1919" dirty="0">
                <a:solidFill>
                  <a:srgbClr val="000000"/>
                </a:solidFill>
                <a:latin typeface="Raleway"/>
              </a:endParaR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859000" y="7277100"/>
            <a:ext cx="325905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23"/>
              </a:lnSpc>
              <a:spcBef>
                <a:spcPct val="0"/>
              </a:spcBef>
            </a:pPr>
            <a:r>
              <a:rPr lang="en-US" sz="2710" spc="-27" dirty="0" err="1">
                <a:solidFill>
                  <a:srgbClr val="1B1B1B"/>
                </a:solidFill>
                <a:latin typeface="Raleway Bold"/>
              </a:rPr>
              <a:t>Ф</a:t>
            </a:r>
            <a:r>
              <a:rPr lang="en-US" sz="2710" u="none" spc="-27" dirty="0" err="1">
                <a:solidFill>
                  <a:srgbClr val="1B1B1B"/>
                </a:solidFill>
                <a:latin typeface="Raleway Bold"/>
              </a:rPr>
              <a:t>инансирование</a:t>
            </a:r>
            <a:r>
              <a:rPr lang="en-US" sz="2710" u="none" spc="-27" dirty="0">
                <a:solidFill>
                  <a:srgbClr val="1B1B1B"/>
                </a:solidFill>
                <a:latin typeface="Raleway Bold"/>
              </a:rPr>
              <a:t> </a:t>
            </a:r>
          </a:p>
          <a:p>
            <a:pPr marL="0" lvl="0" indent="0" algn="ctr">
              <a:lnSpc>
                <a:spcPts val="3523"/>
              </a:lnSpc>
              <a:spcBef>
                <a:spcPct val="0"/>
              </a:spcBef>
            </a:pPr>
            <a:r>
              <a:rPr lang="en-US" sz="2710" u="none" spc="-27" dirty="0">
                <a:solidFill>
                  <a:srgbClr val="1B1B1B"/>
                </a:solidFill>
                <a:latin typeface="Raleway Bold"/>
              </a:rPr>
              <a:t>в </a:t>
            </a:r>
            <a:r>
              <a:rPr lang="en-US" sz="2710" u="none" spc="-27" dirty="0" smtClean="0">
                <a:solidFill>
                  <a:srgbClr val="1B1B1B"/>
                </a:solidFill>
                <a:latin typeface="Raleway Bold"/>
              </a:rPr>
              <a:t>202</a:t>
            </a:r>
            <a:r>
              <a:rPr lang="ru-RU" sz="2710" spc="-27" dirty="0" smtClean="0">
                <a:solidFill>
                  <a:srgbClr val="1B1B1B"/>
                </a:solidFill>
                <a:latin typeface="Raleway Bold"/>
              </a:rPr>
              <a:t>2</a:t>
            </a:r>
            <a:r>
              <a:rPr lang="en-US" sz="2710" u="none" spc="-27" dirty="0" smtClean="0">
                <a:solidFill>
                  <a:srgbClr val="1B1B1B"/>
                </a:solidFill>
                <a:latin typeface="Raleway Bold"/>
              </a:rPr>
              <a:t> </a:t>
            </a:r>
            <a:r>
              <a:rPr lang="en-US" sz="2710" u="none" spc="-27" dirty="0">
                <a:solidFill>
                  <a:srgbClr val="1B1B1B"/>
                </a:solidFill>
                <a:latin typeface="Raleway Bold"/>
              </a:rPr>
              <a:t>г.</a:t>
            </a:r>
          </a:p>
        </p:txBody>
      </p:sp>
      <p:graphicFrame>
        <p:nvGraphicFramePr>
          <p:cNvPr id="42" name="Диаграмма 41"/>
          <p:cNvGraphicFramePr/>
          <p:nvPr/>
        </p:nvGraphicFramePr>
        <p:xfrm>
          <a:off x="10591800" y="2171700"/>
          <a:ext cx="7054756" cy="5672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0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1219200" y="7200900"/>
            <a:ext cx="2352772" cy="1066800"/>
            <a:chOff x="0" y="-38100"/>
            <a:chExt cx="2451591" cy="1111608"/>
          </a:xfrm>
        </p:grpSpPr>
        <p:sp>
          <p:nvSpPr>
            <p:cNvPr id="5" name="AutoShape 5"/>
            <p:cNvSpPr/>
            <p:nvPr/>
          </p:nvSpPr>
          <p:spPr>
            <a:xfrm>
              <a:off x="0" y="94918"/>
              <a:ext cx="349693" cy="372350"/>
            </a:xfrm>
            <a:prstGeom prst="rect">
              <a:avLst/>
            </a:prstGeom>
            <a:solidFill>
              <a:srgbClr val="152D95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606284"/>
              <a:ext cx="349693" cy="341726"/>
            </a:xfrm>
            <a:prstGeom prst="rect">
              <a:avLst/>
            </a:prstGeom>
            <a:solidFill>
              <a:srgbClr val="3A67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37784" y="-38100"/>
              <a:ext cx="2113807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- 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202</a:t>
              </a:r>
              <a:r>
                <a:rPr lang="ru-RU" sz="2799" spc="-27" dirty="0" smtClean="0">
                  <a:solidFill>
                    <a:srgbClr val="000000"/>
                  </a:solidFill>
                  <a:latin typeface="Raleway Bold"/>
                </a:rPr>
                <a:t>2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г</a:t>
              </a: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53555" y="457954"/>
              <a:ext cx="1998036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- 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202</a:t>
              </a:r>
              <a:r>
                <a:rPr lang="ru-RU" sz="2799" spc="-27" dirty="0" smtClean="0">
                  <a:solidFill>
                    <a:srgbClr val="000000"/>
                  </a:solidFill>
                  <a:latin typeface="Raleway Bold"/>
                </a:rPr>
                <a:t>3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г</a:t>
              </a: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. </a:t>
              </a:r>
            </a:p>
          </p:txBody>
        </p:sp>
      </p:grpSp>
      <p:graphicFrame>
        <p:nvGraphicFramePr>
          <p:cNvPr id="9" name="Диаграмма 8"/>
          <p:cNvGraphicFramePr/>
          <p:nvPr/>
        </p:nvGraphicFramePr>
        <p:xfrm>
          <a:off x="4495800" y="1257300"/>
          <a:ext cx="124206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0" y="8572500"/>
            <a:ext cx="1676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Инженерно – технический </a:t>
            </a:r>
          </a:p>
          <a:p>
            <a:pPr algn="ctr"/>
            <a:r>
              <a:rPr lang="ru-RU" b="1" dirty="0" smtClean="0"/>
              <a:t>факультет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8572500"/>
            <a:ext cx="2514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Факультет</a:t>
            </a:r>
            <a:r>
              <a:rPr lang="ru-RU" dirty="0" smtClean="0"/>
              <a:t> </a:t>
            </a:r>
            <a:r>
              <a:rPr lang="ru-RU" b="1" dirty="0" smtClean="0"/>
              <a:t>управления и информатики в технологических </a:t>
            </a:r>
          </a:p>
          <a:p>
            <a:pPr algn="ctr"/>
            <a:r>
              <a:rPr lang="ru-RU" b="1" dirty="0" smtClean="0"/>
              <a:t>системах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68400" y="8572500"/>
            <a:ext cx="1828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Технологически</a:t>
            </a:r>
            <a:r>
              <a:rPr lang="ru-RU" dirty="0" smtClean="0"/>
              <a:t> </a:t>
            </a:r>
            <a:r>
              <a:rPr lang="ru-RU" b="1" dirty="0" smtClean="0"/>
              <a:t>факультет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25000" y="8591371"/>
            <a:ext cx="2209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Факультет экологии и химической технологии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200" y="8572500"/>
            <a:ext cx="152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Факультет экономики и управления</a:t>
            </a:r>
          </a:p>
          <a:p>
            <a:pPr algn="ctr"/>
            <a:endParaRPr lang="ru-RU" dirty="0"/>
          </a:p>
        </p:txBody>
      </p:sp>
      <p:sp>
        <p:nvSpPr>
          <p:cNvPr id="17" name="AutoShape 4"/>
          <p:cNvSpPr/>
          <p:nvPr/>
        </p:nvSpPr>
        <p:spPr>
          <a:xfrm>
            <a:off x="595396" y="360898"/>
            <a:ext cx="7558004" cy="3868202"/>
          </a:xfrm>
          <a:prstGeom prst="rect">
            <a:avLst/>
          </a:prstGeom>
          <a:solidFill>
            <a:srgbClr val="152D95"/>
          </a:solidFill>
        </p:spPr>
      </p:sp>
      <p:sp>
        <p:nvSpPr>
          <p:cNvPr id="3" name="TextBox 3"/>
          <p:cNvSpPr txBox="1"/>
          <p:nvPr/>
        </p:nvSpPr>
        <p:spPr>
          <a:xfrm>
            <a:off x="1019872" y="381893"/>
            <a:ext cx="6523928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6"/>
              </a:lnSpc>
            </a:pPr>
            <a:r>
              <a:rPr lang="ru-RU" sz="5469" spc="-54" dirty="0" smtClean="0">
                <a:solidFill>
                  <a:schemeClr val="bg1"/>
                </a:solidFill>
                <a:latin typeface="Raleway Bold"/>
              </a:rPr>
              <a:t>РАСПРЕДЕЛЕНИЕ</a:t>
            </a:r>
          </a:p>
          <a:p>
            <a:pPr algn="ctr">
              <a:lnSpc>
                <a:spcPts val="6016"/>
              </a:lnSpc>
            </a:pPr>
            <a:r>
              <a:rPr lang="en-US" sz="5469" spc="-54" dirty="0" smtClean="0">
                <a:solidFill>
                  <a:schemeClr val="bg1"/>
                </a:solidFill>
                <a:latin typeface="Raleway Bold"/>
              </a:rPr>
              <a:t>ОБЪЕМ</a:t>
            </a:r>
            <a:r>
              <a:rPr lang="ru-RU" sz="5469" spc="-54" dirty="0" smtClean="0">
                <a:solidFill>
                  <a:schemeClr val="bg1"/>
                </a:solidFill>
                <a:latin typeface="Raleway Bold"/>
              </a:rPr>
              <a:t>ОВ</a:t>
            </a:r>
            <a:r>
              <a:rPr lang="en-US" sz="5469" spc="-54" dirty="0" smtClean="0">
                <a:solidFill>
                  <a:schemeClr val="bg1"/>
                </a:solidFill>
                <a:latin typeface="Raleway Bold"/>
              </a:rPr>
              <a:t> </a:t>
            </a:r>
            <a:r>
              <a:rPr lang="en-US" sz="5469" spc="-54" dirty="0">
                <a:solidFill>
                  <a:schemeClr val="bg1"/>
                </a:solidFill>
                <a:latin typeface="Raleway Bold"/>
              </a:rPr>
              <a:t>НИОКР </a:t>
            </a:r>
          </a:p>
          <a:p>
            <a:pPr algn="ctr">
              <a:lnSpc>
                <a:spcPts val="6016"/>
              </a:lnSpc>
            </a:pPr>
            <a:r>
              <a:rPr lang="en-US" sz="5469" spc="-54" dirty="0">
                <a:solidFill>
                  <a:schemeClr val="bg1"/>
                </a:solidFill>
                <a:latin typeface="Raleway Bold"/>
              </a:rPr>
              <a:t>В </a:t>
            </a:r>
            <a:r>
              <a:rPr lang="en-US" sz="5469" spc="-54" dirty="0" smtClean="0">
                <a:solidFill>
                  <a:schemeClr val="bg1"/>
                </a:solidFill>
                <a:latin typeface="Raleway Bold"/>
              </a:rPr>
              <a:t>202</a:t>
            </a:r>
            <a:r>
              <a:rPr lang="ru-RU" sz="5469" spc="-54" dirty="0" smtClean="0">
                <a:solidFill>
                  <a:schemeClr val="bg1"/>
                </a:solidFill>
                <a:latin typeface="Raleway Bold"/>
              </a:rPr>
              <a:t>2</a:t>
            </a:r>
            <a:r>
              <a:rPr lang="en-US" sz="5469" spc="-54" dirty="0" smtClean="0">
                <a:solidFill>
                  <a:schemeClr val="bg1"/>
                </a:solidFill>
                <a:latin typeface="Raleway Bold"/>
              </a:rPr>
              <a:t>-202</a:t>
            </a:r>
            <a:r>
              <a:rPr lang="ru-RU" sz="5469" spc="-54" dirty="0" smtClean="0">
                <a:solidFill>
                  <a:schemeClr val="bg1"/>
                </a:solidFill>
                <a:latin typeface="Raleway Bold"/>
              </a:rPr>
              <a:t>3</a:t>
            </a:r>
            <a:r>
              <a:rPr lang="en-US" sz="5469" spc="-54" dirty="0" smtClean="0">
                <a:solidFill>
                  <a:schemeClr val="bg1"/>
                </a:solidFill>
                <a:latin typeface="Raleway Bold"/>
              </a:rPr>
              <a:t> </a:t>
            </a:r>
            <a:r>
              <a:rPr lang="en-US" sz="5469" spc="-54" dirty="0" err="1">
                <a:solidFill>
                  <a:schemeClr val="bg1"/>
                </a:solidFill>
                <a:latin typeface="Raleway Bold"/>
              </a:rPr>
              <a:t>гг</a:t>
            </a:r>
            <a:r>
              <a:rPr lang="en-US" sz="5469" spc="-54" dirty="0">
                <a:solidFill>
                  <a:schemeClr val="bg1"/>
                </a:solidFill>
                <a:latin typeface="Raleway Bold"/>
              </a:rPr>
              <a:t>. </a:t>
            </a:r>
          </a:p>
          <a:p>
            <a:pPr algn="ctr">
              <a:lnSpc>
                <a:spcPts val="6016"/>
              </a:lnSpc>
            </a:pPr>
            <a:r>
              <a:rPr lang="en-US" sz="5469" spc="-54" dirty="0">
                <a:solidFill>
                  <a:schemeClr val="bg1"/>
                </a:solidFill>
                <a:latin typeface="Raleway Bold"/>
              </a:rPr>
              <a:t>ПО ФАКУЛЬТЕТАМ (</a:t>
            </a:r>
            <a:r>
              <a:rPr lang="en-US" sz="5469" spc="-54" dirty="0" err="1">
                <a:solidFill>
                  <a:schemeClr val="bg1"/>
                </a:solidFill>
                <a:latin typeface="Raleway Bold"/>
              </a:rPr>
              <a:t>тыс</a:t>
            </a:r>
            <a:r>
              <a:rPr lang="en-US" sz="5469" spc="-54" dirty="0">
                <a:solidFill>
                  <a:schemeClr val="bg1"/>
                </a:solidFill>
                <a:latin typeface="Raleway Bold"/>
              </a:rPr>
              <a:t>. 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0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5"/>
          <p:cNvSpPr/>
          <p:nvPr/>
        </p:nvSpPr>
        <p:spPr>
          <a:xfrm>
            <a:off x="0" y="0"/>
            <a:ext cx="5287705" cy="10287000"/>
          </a:xfrm>
          <a:prstGeom prst="rect">
            <a:avLst/>
          </a:prstGeom>
          <a:solidFill>
            <a:srgbClr val="2143BA"/>
          </a:solidFill>
        </p:spPr>
      </p:sp>
      <p:sp>
        <p:nvSpPr>
          <p:cNvPr id="3" name="TextBox 3"/>
          <p:cNvSpPr txBox="1"/>
          <p:nvPr/>
        </p:nvSpPr>
        <p:spPr>
          <a:xfrm>
            <a:off x="-304800" y="3201293"/>
            <a:ext cx="58674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6"/>
              </a:lnSpc>
            </a:pP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РАСПРЕДЕЛЕНИЕ</a:t>
            </a:r>
          </a:p>
          <a:p>
            <a:pPr algn="ctr">
              <a:lnSpc>
                <a:spcPts val="6016"/>
              </a:lnSpc>
            </a:pP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ОБЪЕМ</a:t>
            </a: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ОВ</a:t>
            </a: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 </a:t>
            </a: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НИОКР </a:t>
            </a:r>
          </a:p>
          <a:p>
            <a:pPr algn="ctr">
              <a:lnSpc>
                <a:spcPts val="6016"/>
              </a:lnSpc>
            </a:pP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В </a:t>
            </a: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202</a:t>
            </a: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2</a:t>
            </a: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-202</a:t>
            </a: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23</a:t>
            </a: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 </a:t>
            </a:r>
            <a:r>
              <a:rPr lang="en-US" sz="4000" spc="-54" dirty="0" err="1">
                <a:solidFill>
                  <a:schemeClr val="bg1"/>
                </a:solidFill>
                <a:latin typeface="Raleway Bold"/>
              </a:rPr>
              <a:t>гг</a:t>
            </a: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. </a:t>
            </a:r>
          </a:p>
          <a:p>
            <a:pPr algn="ctr">
              <a:lnSpc>
                <a:spcPts val="6016"/>
              </a:lnSpc>
            </a:pP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ПО </a:t>
            </a: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КАФЕДРАМ </a:t>
            </a:r>
          </a:p>
          <a:p>
            <a:pPr algn="ctr">
              <a:lnSpc>
                <a:spcPts val="6016"/>
              </a:lnSpc>
            </a:pP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(</a:t>
            </a:r>
            <a:r>
              <a:rPr lang="en-US" sz="4000" spc="-54" dirty="0" err="1" smtClean="0">
                <a:solidFill>
                  <a:schemeClr val="bg1"/>
                </a:solidFill>
                <a:latin typeface="Raleway Bold"/>
              </a:rPr>
              <a:t>тыс</a:t>
            </a: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. р.)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582400" y="1257300"/>
          <a:ext cx="56388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7391400" y="575310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1308" y="190500"/>
            <a:ext cx="5185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 smtClean="0">
                <a:solidFill>
                  <a:srgbClr val="152D95"/>
                </a:solidFill>
                <a:latin typeface="Arimo Bold" charset="0"/>
                <a:ea typeface="Arimo Bold" charset="0"/>
                <a:cs typeface="Arimo Bold" charset="0"/>
              </a:rPr>
              <a:t>Факультет инженерно-технический</a:t>
            </a:r>
            <a:endParaRPr lang="ru-RU" sz="2400" b="1" dirty="0">
              <a:solidFill>
                <a:srgbClr val="152D95"/>
              </a:solidFill>
              <a:latin typeface="Arimo Bold" charset="0"/>
              <a:ea typeface="Arimo Bold" charset="0"/>
              <a:cs typeface="Arimo Bold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63200" y="952500"/>
            <a:ext cx="464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200" b="1" dirty="0" smtClean="0">
                <a:solidFill>
                  <a:srgbClr val="152D95"/>
                </a:solidFill>
                <a:latin typeface="Arimo Bold" charset="0"/>
                <a:ea typeface="Arimo Bold" charset="0"/>
                <a:cs typeface="Arimo Bold" charset="0"/>
              </a:rPr>
              <a:t>Факультет управление и информатика в технологических системах</a:t>
            </a:r>
            <a:endParaRPr lang="ru-RU" sz="2200" b="1" dirty="0">
              <a:solidFill>
                <a:srgbClr val="152D95"/>
              </a:solidFill>
              <a:latin typeface="Arimo Bold" charset="0"/>
              <a:ea typeface="Arimo Bold" charset="0"/>
              <a:cs typeface="Arimo Bold" charset="0"/>
            </a:endParaRPr>
          </a:p>
        </p:txBody>
      </p:sp>
      <p:grpSp>
        <p:nvGrpSpPr>
          <p:cNvPr id="14" name="Group 4"/>
          <p:cNvGrpSpPr/>
          <p:nvPr/>
        </p:nvGrpSpPr>
        <p:grpSpPr>
          <a:xfrm>
            <a:off x="15849600" y="8801100"/>
            <a:ext cx="1838693" cy="833705"/>
            <a:chOff x="0" y="-38100"/>
            <a:chExt cx="2451591" cy="1111608"/>
          </a:xfrm>
        </p:grpSpPr>
        <p:sp>
          <p:nvSpPr>
            <p:cNvPr id="15" name="AutoShape 5"/>
            <p:cNvSpPr/>
            <p:nvPr/>
          </p:nvSpPr>
          <p:spPr>
            <a:xfrm>
              <a:off x="0" y="94918"/>
              <a:ext cx="349693" cy="372350"/>
            </a:xfrm>
            <a:prstGeom prst="rect">
              <a:avLst/>
            </a:prstGeom>
            <a:solidFill>
              <a:srgbClr val="152D95"/>
            </a:solidFill>
          </p:spPr>
        </p:sp>
        <p:sp>
          <p:nvSpPr>
            <p:cNvPr id="16" name="AutoShape 6"/>
            <p:cNvSpPr/>
            <p:nvPr/>
          </p:nvSpPr>
          <p:spPr>
            <a:xfrm>
              <a:off x="0" y="606284"/>
              <a:ext cx="349693" cy="341726"/>
            </a:xfrm>
            <a:prstGeom prst="rect">
              <a:avLst/>
            </a:prstGeom>
            <a:solidFill>
              <a:srgbClr val="3A67E6"/>
            </a:solidFill>
          </p:spPr>
        </p:sp>
        <p:sp>
          <p:nvSpPr>
            <p:cNvPr id="17" name="TextBox 7"/>
            <p:cNvSpPr txBox="1"/>
            <p:nvPr/>
          </p:nvSpPr>
          <p:spPr>
            <a:xfrm>
              <a:off x="337784" y="-38100"/>
              <a:ext cx="2113807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- 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202</a:t>
              </a:r>
              <a:r>
                <a:rPr lang="ru-RU" sz="2799" spc="-27" dirty="0" smtClean="0">
                  <a:solidFill>
                    <a:srgbClr val="000000"/>
                  </a:solidFill>
                  <a:latin typeface="Raleway Bold"/>
                </a:rPr>
                <a:t>2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г</a:t>
              </a: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.</a:t>
              </a:r>
            </a:p>
          </p:txBody>
        </p:sp>
        <p:sp>
          <p:nvSpPr>
            <p:cNvPr id="18" name="TextBox 8"/>
            <p:cNvSpPr txBox="1"/>
            <p:nvPr/>
          </p:nvSpPr>
          <p:spPr>
            <a:xfrm>
              <a:off x="453555" y="457954"/>
              <a:ext cx="1998036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- 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202</a:t>
              </a:r>
              <a:r>
                <a:rPr lang="ru-RU" sz="2799" spc="-27" dirty="0" smtClean="0">
                  <a:solidFill>
                    <a:srgbClr val="000000"/>
                  </a:solidFill>
                  <a:latin typeface="Raleway Bold"/>
                </a:rPr>
                <a:t>3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г</a:t>
              </a: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. 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9372600" y="5524500"/>
            <a:ext cx="7243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400" b="1" dirty="0" smtClean="0">
                <a:solidFill>
                  <a:srgbClr val="152D95"/>
                </a:solidFill>
                <a:latin typeface="Arimo Bold" charset="0"/>
                <a:ea typeface="Arimo Bold" charset="0"/>
                <a:cs typeface="Arimo Bold" charset="0"/>
              </a:rPr>
              <a:t>Факультет экологии и химической технологии</a:t>
            </a:r>
            <a:endParaRPr lang="ru-RU" sz="2400" b="1" dirty="0">
              <a:solidFill>
                <a:srgbClr val="152D95"/>
              </a:solidFill>
              <a:latin typeface="Arimo Bold" charset="0"/>
              <a:ea typeface="Arimo Bold" charset="0"/>
              <a:cs typeface="Arimo Bold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5181600" y="876300"/>
          <a:ext cx="62484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/>
          <p:cNvSpPr/>
          <p:nvPr/>
        </p:nvSpPr>
        <p:spPr>
          <a:xfrm>
            <a:off x="1" y="0"/>
            <a:ext cx="4876800" cy="10287000"/>
          </a:xfrm>
          <a:prstGeom prst="rect">
            <a:avLst/>
          </a:prstGeom>
          <a:solidFill>
            <a:srgbClr val="2143BA"/>
          </a:solidFill>
        </p:spPr>
      </p:sp>
      <p:sp>
        <p:nvSpPr>
          <p:cNvPr id="3" name="TextBox 3"/>
          <p:cNvSpPr txBox="1"/>
          <p:nvPr/>
        </p:nvSpPr>
        <p:spPr>
          <a:xfrm>
            <a:off x="-533400" y="3201293"/>
            <a:ext cx="58674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6"/>
              </a:lnSpc>
            </a:pP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РАСПРЕДЕЛЕНИЕ</a:t>
            </a:r>
          </a:p>
          <a:p>
            <a:pPr algn="ctr">
              <a:lnSpc>
                <a:spcPts val="6016"/>
              </a:lnSpc>
            </a:pP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ОБЪЕМ</a:t>
            </a: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ОВ</a:t>
            </a: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 </a:t>
            </a: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НИОКР </a:t>
            </a:r>
          </a:p>
          <a:p>
            <a:pPr algn="ctr">
              <a:lnSpc>
                <a:spcPts val="6016"/>
              </a:lnSpc>
            </a:pP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В </a:t>
            </a: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202</a:t>
            </a: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2</a:t>
            </a: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-202</a:t>
            </a: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3</a:t>
            </a: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 </a:t>
            </a:r>
            <a:r>
              <a:rPr lang="en-US" sz="4000" spc="-54" dirty="0" err="1">
                <a:solidFill>
                  <a:schemeClr val="bg1"/>
                </a:solidFill>
                <a:latin typeface="Raleway Bold"/>
              </a:rPr>
              <a:t>гг</a:t>
            </a: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. </a:t>
            </a:r>
          </a:p>
          <a:p>
            <a:pPr algn="ctr">
              <a:lnSpc>
                <a:spcPts val="6016"/>
              </a:lnSpc>
            </a:pP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ПО </a:t>
            </a:r>
            <a:r>
              <a:rPr lang="ru-RU" sz="4000" spc="-54" dirty="0" smtClean="0">
                <a:solidFill>
                  <a:schemeClr val="bg1"/>
                </a:solidFill>
                <a:latin typeface="Raleway Bold"/>
              </a:rPr>
              <a:t>КАФЕДРАМ </a:t>
            </a:r>
          </a:p>
          <a:p>
            <a:pPr algn="ctr">
              <a:lnSpc>
                <a:spcPts val="6016"/>
              </a:lnSpc>
            </a:pPr>
            <a:r>
              <a:rPr lang="en-US" sz="4000" spc="-54" dirty="0" smtClean="0">
                <a:solidFill>
                  <a:schemeClr val="bg1"/>
                </a:solidFill>
                <a:latin typeface="Raleway Bold"/>
              </a:rPr>
              <a:t>(</a:t>
            </a:r>
            <a:r>
              <a:rPr lang="en-US" sz="4000" spc="-54" dirty="0" err="1" smtClean="0">
                <a:solidFill>
                  <a:schemeClr val="bg1"/>
                </a:solidFill>
                <a:latin typeface="Raleway Bold"/>
              </a:rPr>
              <a:t>тыс</a:t>
            </a:r>
            <a:r>
              <a:rPr lang="en-US" sz="4000" spc="-54" dirty="0">
                <a:solidFill>
                  <a:schemeClr val="bg1"/>
                </a:solidFill>
                <a:latin typeface="Raleway Bold"/>
              </a:rPr>
              <a:t>. р.)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486400" y="0"/>
          <a:ext cx="9829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257800" y="4991100"/>
          <a:ext cx="127254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4"/>
          <p:cNvGrpSpPr/>
          <p:nvPr/>
        </p:nvGrpSpPr>
        <p:grpSpPr>
          <a:xfrm>
            <a:off x="15925800" y="3390900"/>
            <a:ext cx="1838693" cy="833705"/>
            <a:chOff x="0" y="-38100"/>
            <a:chExt cx="2451591" cy="1111608"/>
          </a:xfrm>
        </p:grpSpPr>
        <p:sp>
          <p:nvSpPr>
            <p:cNvPr id="8" name="AutoShape 5"/>
            <p:cNvSpPr/>
            <p:nvPr/>
          </p:nvSpPr>
          <p:spPr>
            <a:xfrm>
              <a:off x="0" y="94918"/>
              <a:ext cx="349693" cy="372350"/>
            </a:xfrm>
            <a:prstGeom prst="rect">
              <a:avLst/>
            </a:prstGeom>
            <a:solidFill>
              <a:srgbClr val="152D95"/>
            </a:solidFill>
          </p:spPr>
        </p:sp>
        <p:sp>
          <p:nvSpPr>
            <p:cNvPr id="9" name="AutoShape 6"/>
            <p:cNvSpPr/>
            <p:nvPr/>
          </p:nvSpPr>
          <p:spPr>
            <a:xfrm>
              <a:off x="0" y="606284"/>
              <a:ext cx="349693" cy="341726"/>
            </a:xfrm>
            <a:prstGeom prst="rect">
              <a:avLst/>
            </a:prstGeom>
            <a:solidFill>
              <a:srgbClr val="3A67E6"/>
            </a:solidFill>
          </p:spPr>
        </p:sp>
        <p:sp>
          <p:nvSpPr>
            <p:cNvPr id="10" name="TextBox 7"/>
            <p:cNvSpPr txBox="1"/>
            <p:nvPr/>
          </p:nvSpPr>
          <p:spPr>
            <a:xfrm>
              <a:off x="337784" y="-38100"/>
              <a:ext cx="2113807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- 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202</a:t>
              </a:r>
              <a:r>
                <a:rPr lang="ru-RU" sz="2799" spc="-27" dirty="0" smtClean="0">
                  <a:solidFill>
                    <a:srgbClr val="000000"/>
                  </a:solidFill>
                  <a:latin typeface="Raleway Bold"/>
                </a:rPr>
                <a:t>2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г</a:t>
              </a: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.</a:t>
              </a: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453555" y="457954"/>
              <a:ext cx="1998036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- 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202</a:t>
              </a:r>
              <a:r>
                <a:rPr lang="ru-RU" sz="2799" spc="-27" dirty="0" smtClean="0">
                  <a:solidFill>
                    <a:srgbClr val="000000"/>
                  </a:solidFill>
                  <a:latin typeface="Raleway Bold"/>
                </a:rPr>
                <a:t>3</a:t>
              </a:r>
              <a:r>
                <a:rPr lang="en-US" sz="2799" spc="-27" dirty="0" smtClean="0">
                  <a:solidFill>
                    <a:srgbClr val="000000"/>
                  </a:solidFill>
                  <a:latin typeface="Raleway Bold"/>
                </a:rPr>
                <a:t>г</a:t>
              </a:r>
              <a:r>
                <a:rPr lang="en-US" sz="2799" spc="-27" dirty="0">
                  <a:solidFill>
                    <a:srgbClr val="000000"/>
                  </a:solidFill>
                  <a:latin typeface="Raleway Bold"/>
                </a:rPr>
                <a:t>. 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029200" y="266700"/>
            <a:ext cx="516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800" b="1" dirty="0" smtClean="0">
                <a:solidFill>
                  <a:srgbClr val="152D95"/>
                </a:solidFill>
                <a:latin typeface="Arimo Bold" charset="0"/>
                <a:ea typeface="Arimo Bold" charset="0"/>
                <a:cs typeface="Arimo Bold" charset="0"/>
              </a:rPr>
              <a:t>Факультет технологический</a:t>
            </a:r>
            <a:endParaRPr lang="ru-RU" sz="2800" b="1" dirty="0">
              <a:solidFill>
                <a:srgbClr val="152D95"/>
              </a:solidFill>
              <a:latin typeface="Arimo Bold" charset="0"/>
              <a:ea typeface="Arimo Bold" charset="0"/>
              <a:cs typeface="Arimo Bold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92200" y="5676900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 smtClean="0">
                <a:solidFill>
                  <a:srgbClr val="152D95"/>
                </a:solidFill>
                <a:latin typeface="Arimo Bold" charset="0"/>
                <a:ea typeface="Arimo Bold" charset="0"/>
                <a:cs typeface="Arimo Bold" charset="0"/>
              </a:rPr>
              <a:t>Факультет экономики и управления</a:t>
            </a:r>
            <a:endParaRPr lang="ru-RU" sz="2800" b="1" dirty="0">
              <a:solidFill>
                <a:srgbClr val="152D95"/>
              </a:solidFill>
              <a:latin typeface="Arimo Bold" charset="0"/>
              <a:ea typeface="Arimo Bold" charset="0"/>
              <a:cs typeface="Arimo Bold" charset="0"/>
            </a:endParaRPr>
          </a:p>
        </p:txBody>
      </p:sp>
      <p:pic>
        <p:nvPicPr>
          <p:cNvPr id="15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064" y="0"/>
            <a:ext cx="2862936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95396" y="360899"/>
            <a:ext cx="6958945" cy="3030001"/>
            <a:chOff x="0" y="0"/>
            <a:chExt cx="9278593" cy="4772612"/>
          </a:xfrm>
        </p:grpSpPr>
        <p:sp>
          <p:nvSpPr>
            <p:cNvPr id="3" name="AutoShape 4"/>
            <p:cNvSpPr/>
            <p:nvPr/>
          </p:nvSpPr>
          <p:spPr>
            <a:xfrm>
              <a:off x="0" y="0"/>
              <a:ext cx="9278593" cy="4772612"/>
            </a:xfrm>
            <a:prstGeom prst="rect">
              <a:avLst/>
            </a:prstGeom>
            <a:solidFill>
              <a:srgbClr val="152D95"/>
            </a:solidFill>
          </p:spPr>
        </p:sp>
        <p:sp>
          <p:nvSpPr>
            <p:cNvPr id="4" name="TextBox 5"/>
            <p:cNvSpPr txBox="1"/>
            <p:nvPr/>
          </p:nvSpPr>
          <p:spPr>
            <a:xfrm>
              <a:off x="222139" y="1398403"/>
              <a:ext cx="8771404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3"/>
                </a:lnSpc>
              </a:pPr>
              <a:r>
                <a:rPr lang="ru-RU" sz="4657" dirty="0" smtClean="0">
                  <a:solidFill>
                    <a:srgbClr val="FFFFFF"/>
                  </a:solidFill>
                  <a:latin typeface="Raleway Bold"/>
                </a:rPr>
                <a:t>Издательская деятельность в 2023г.</a:t>
              </a:r>
              <a:endParaRPr lang="en-US" sz="4657" dirty="0">
                <a:solidFill>
                  <a:srgbClr val="FFFFFF"/>
                </a:solidFill>
                <a:latin typeface="Raleway Bold"/>
              </a:endParaRPr>
            </a:p>
          </p:txBody>
        </p:sp>
      </p:grpSp>
      <p:sp>
        <p:nvSpPr>
          <p:cNvPr id="1026" name="AutoShape 2" descr="Ope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Ope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96200" y="19431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Raleway Bold" charset="-52"/>
              </a:rPr>
              <a:t>За 2023 г. Опубликовано </a:t>
            </a:r>
            <a:r>
              <a:rPr lang="ru-RU" sz="4000" dirty="0" smtClean="0">
                <a:solidFill>
                  <a:srgbClr val="2143BA"/>
                </a:solidFill>
                <a:latin typeface="Raleway Bold" charset="-52"/>
              </a:rPr>
              <a:t>1 536 </a:t>
            </a:r>
            <a:r>
              <a:rPr lang="ru-RU" sz="4000" dirty="0" smtClean="0">
                <a:latin typeface="Raleway Bold" charset="-52"/>
              </a:rPr>
              <a:t>работ.</a:t>
            </a:r>
            <a:endParaRPr lang="ru-RU" sz="4000" dirty="0">
              <a:latin typeface="Raleway Bold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427" y="5067300"/>
            <a:ext cx="1461329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2143BA"/>
                </a:solidFill>
                <a:latin typeface="Raleway Bold" charset="-52"/>
              </a:rPr>
              <a:t>7</a:t>
            </a:r>
            <a:r>
              <a:rPr lang="ru-RU" sz="3200" dirty="0" smtClean="0">
                <a:latin typeface="Raleway Bold" charset="-52"/>
              </a:rPr>
              <a:t> монографий, тиражом 1 110 тыс. экз.</a:t>
            </a:r>
          </a:p>
          <a:p>
            <a:pPr algn="just"/>
            <a:r>
              <a:rPr lang="ru-RU" sz="3200" dirty="0" smtClean="0">
                <a:solidFill>
                  <a:srgbClr val="2143BA"/>
                </a:solidFill>
                <a:latin typeface="Raleway Bold" charset="-52"/>
              </a:rPr>
              <a:t>10</a:t>
            </a:r>
            <a:r>
              <a:rPr lang="ru-RU" sz="3200" dirty="0" smtClean="0">
                <a:latin typeface="Raleway Bold" charset="-52"/>
              </a:rPr>
              <a:t> сборников материалов научных конференций тиражом 0,810тыс.экз.</a:t>
            </a:r>
          </a:p>
          <a:p>
            <a:pPr algn="just"/>
            <a:r>
              <a:rPr lang="ru-RU" sz="3200" dirty="0" smtClean="0">
                <a:solidFill>
                  <a:srgbClr val="2143BA"/>
                </a:solidFill>
                <a:latin typeface="Raleway Bold" charset="-52"/>
              </a:rPr>
              <a:t>1 429 </a:t>
            </a:r>
            <a:r>
              <a:rPr lang="ru-RU" sz="3200" dirty="0" smtClean="0">
                <a:latin typeface="Raleway Bold" charset="-52"/>
              </a:rPr>
              <a:t>научная статья( из них 91 – в зарубежных изданиях)</a:t>
            </a:r>
          </a:p>
          <a:p>
            <a:pPr algn="just"/>
            <a:r>
              <a:rPr lang="ru-RU" sz="3200" dirty="0" smtClean="0">
                <a:solidFill>
                  <a:srgbClr val="2143BA"/>
                </a:solidFill>
                <a:latin typeface="Raleway Bold" charset="-52"/>
              </a:rPr>
              <a:t>9</a:t>
            </a:r>
            <a:r>
              <a:rPr lang="ru-RU" sz="3200" dirty="0" smtClean="0">
                <a:latin typeface="Raleway Bold" charset="-52"/>
              </a:rPr>
              <a:t> номеров научно-теоретического журнала, тиражом 2 620 тыс. экз.</a:t>
            </a:r>
          </a:p>
          <a:p>
            <a:pPr algn="just"/>
            <a:endParaRPr lang="ru-RU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4076700"/>
            <a:ext cx="496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2143BA"/>
                </a:solidFill>
                <a:latin typeface="Raleway Bold" charset="-52"/>
              </a:rPr>
              <a:t>Научной литературы</a:t>
            </a:r>
            <a:endParaRPr lang="ru-RU" sz="3600" dirty="0">
              <a:solidFill>
                <a:srgbClr val="2143BA"/>
              </a:solidFill>
              <a:latin typeface="Raleway Bold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9600" y="3848100"/>
            <a:ext cx="16916400" cy="0"/>
          </a:xfrm>
          <a:prstGeom prst="line">
            <a:avLst/>
          </a:prstGeom>
          <a:ln w="38100">
            <a:solidFill>
              <a:srgbClr val="004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00500"/>
            <a:ext cx="7651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8">
            <a:extLst>
              <a:ext uri="{FF2B5EF4-FFF2-40B4-BE49-F238E27FC236}">
                <a16:creationId xmlns="" xmlns:a16="http://schemas.microsoft.com/office/drawing/2014/main" id="{D27CC773-35CF-44F5-9324-ADC3584A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0"/>
            <a:ext cx="3048000" cy="17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1"/>
          <p:cNvGrpSpPr/>
          <p:nvPr/>
        </p:nvGrpSpPr>
        <p:grpSpPr>
          <a:xfrm>
            <a:off x="13792200" y="7429500"/>
            <a:ext cx="3886200" cy="2179925"/>
            <a:chOff x="0" y="0"/>
            <a:chExt cx="3133810" cy="2016345"/>
          </a:xfrm>
          <a:solidFill>
            <a:srgbClr val="3A67E6"/>
          </a:solidFill>
        </p:grpSpPr>
        <p:sp>
          <p:nvSpPr>
            <p:cNvPr id="18" name="Freeform 12"/>
            <p:cNvSpPr/>
            <p:nvPr/>
          </p:nvSpPr>
          <p:spPr>
            <a:xfrm>
              <a:off x="0" y="0"/>
              <a:ext cx="3133810" cy="2016345"/>
            </a:xfrm>
            <a:custGeom>
              <a:avLst/>
              <a:gdLst/>
              <a:ahLst/>
              <a:cxnLst/>
              <a:rect l="l" t="t" r="r" b="b"/>
              <a:pathLst>
                <a:path w="3133810" h="2016345">
                  <a:moveTo>
                    <a:pt x="3009350" y="2016345"/>
                  </a:moveTo>
                  <a:lnTo>
                    <a:pt x="124460" y="2016345"/>
                  </a:lnTo>
                  <a:cubicBezTo>
                    <a:pt x="55880" y="2016345"/>
                    <a:pt x="0" y="1960465"/>
                    <a:pt x="0" y="1891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1891885"/>
                  </a:lnTo>
                  <a:cubicBezTo>
                    <a:pt x="3133810" y="1960465"/>
                    <a:pt x="3077930" y="2016345"/>
                    <a:pt x="3009350" y="201634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1"/>
          <p:cNvGrpSpPr/>
          <p:nvPr/>
        </p:nvGrpSpPr>
        <p:grpSpPr>
          <a:xfrm>
            <a:off x="9372600" y="7429500"/>
            <a:ext cx="3886200" cy="2179925"/>
            <a:chOff x="0" y="0"/>
            <a:chExt cx="3133810" cy="2016345"/>
          </a:xfrm>
          <a:solidFill>
            <a:srgbClr val="2143BA"/>
          </a:solidFill>
        </p:grpSpPr>
        <p:sp>
          <p:nvSpPr>
            <p:cNvPr id="20" name="Freeform 12"/>
            <p:cNvSpPr/>
            <p:nvPr/>
          </p:nvSpPr>
          <p:spPr>
            <a:xfrm>
              <a:off x="0" y="0"/>
              <a:ext cx="3133810" cy="2016345"/>
            </a:xfrm>
            <a:custGeom>
              <a:avLst/>
              <a:gdLst/>
              <a:ahLst/>
              <a:cxnLst/>
              <a:rect l="l" t="t" r="r" b="b"/>
              <a:pathLst>
                <a:path w="3133810" h="2016345">
                  <a:moveTo>
                    <a:pt x="3009350" y="2016345"/>
                  </a:moveTo>
                  <a:lnTo>
                    <a:pt x="124460" y="2016345"/>
                  </a:lnTo>
                  <a:cubicBezTo>
                    <a:pt x="55880" y="2016345"/>
                    <a:pt x="0" y="1960465"/>
                    <a:pt x="0" y="1891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1891885"/>
                  </a:lnTo>
                  <a:cubicBezTo>
                    <a:pt x="3133810" y="1960465"/>
                    <a:pt x="3077930" y="2016345"/>
                    <a:pt x="3009350" y="201634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1" name="Group 11"/>
          <p:cNvGrpSpPr/>
          <p:nvPr/>
        </p:nvGrpSpPr>
        <p:grpSpPr>
          <a:xfrm>
            <a:off x="4953000" y="7429500"/>
            <a:ext cx="3886200" cy="2179925"/>
            <a:chOff x="0" y="0"/>
            <a:chExt cx="3133810" cy="2016345"/>
          </a:xfrm>
          <a:solidFill>
            <a:srgbClr val="152D95"/>
          </a:solidFill>
        </p:grpSpPr>
        <p:sp>
          <p:nvSpPr>
            <p:cNvPr id="22" name="Freeform 12"/>
            <p:cNvSpPr/>
            <p:nvPr/>
          </p:nvSpPr>
          <p:spPr>
            <a:xfrm>
              <a:off x="0" y="0"/>
              <a:ext cx="3133810" cy="2016345"/>
            </a:xfrm>
            <a:custGeom>
              <a:avLst/>
              <a:gdLst/>
              <a:ahLst/>
              <a:cxnLst/>
              <a:rect l="l" t="t" r="r" b="b"/>
              <a:pathLst>
                <a:path w="3133810" h="2016345">
                  <a:moveTo>
                    <a:pt x="3009350" y="2016345"/>
                  </a:moveTo>
                  <a:lnTo>
                    <a:pt x="124460" y="2016345"/>
                  </a:lnTo>
                  <a:cubicBezTo>
                    <a:pt x="55880" y="2016345"/>
                    <a:pt x="0" y="1960465"/>
                    <a:pt x="0" y="1891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1891885"/>
                  </a:lnTo>
                  <a:cubicBezTo>
                    <a:pt x="3133810" y="1960465"/>
                    <a:pt x="3077930" y="2016345"/>
                    <a:pt x="3009350" y="201634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3" name="Group 11"/>
          <p:cNvGrpSpPr/>
          <p:nvPr/>
        </p:nvGrpSpPr>
        <p:grpSpPr>
          <a:xfrm>
            <a:off x="533400" y="7429500"/>
            <a:ext cx="3886200" cy="2179925"/>
            <a:chOff x="0" y="0"/>
            <a:chExt cx="3133810" cy="2016345"/>
          </a:xfrm>
          <a:solidFill>
            <a:srgbClr val="2143BA"/>
          </a:solidFill>
        </p:grpSpPr>
        <p:sp>
          <p:nvSpPr>
            <p:cNvPr id="24" name="Freeform 12"/>
            <p:cNvSpPr/>
            <p:nvPr/>
          </p:nvSpPr>
          <p:spPr>
            <a:xfrm>
              <a:off x="0" y="0"/>
              <a:ext cx="3133810" cy="2016345"/>
            </a:xfrm>
            <a:custGeom>
              <a:avLst/>
              <a:gdLst/>
              <a:ahLst/>
              <a:cxnLst/>
              <a:rect l="l" t="t" r="r" b="b"/>
              <a:pathLst>
                <a:path w="3133810" h="2016345">
                  <a:moveTo>
                    <a:pt x="3009350" y="2016345"/>
                  </a:moveTo>
                  <a:lnTo>
                    <a:pt x="124460" y="2016345"/>
                  </a:lnTo>
                  <a:cubicBezTo>
                    <a:pt x="55880" y="2016345"/>
                    <a:pt x="0" y="1960465"/>
                    <a:pt x="0" y="18918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1891885"/>
                  </a:lnTo>
                  <a:cubicBezTo>
                    <a:pt x="3133810" y="1960465"/>
                    <a:pt x="3077930" y="2016345"/>
                    <a:pt x="3009350" y="201634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5" name="Прямоугольник 24"/>
          <p:cNvSpPr/>
          <p:nvPr/>
        </p:nvSpPr>
        <p:spPr>
          <a:xfrm>
            <a:off x="800100" y="7673077"/>
            <a:ext cx="3352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Raleway Bold" charset="-52"/>
              </a:rPr>
              <a:t>Вестник ВГУИТ </a:t>
            </a:r>
          </a:p>
          <a:p>
            <a:pPr algn="ctr"/>
            <a:r>
              <a:rPr lang="ru-RU" sz="2400" dirty="0" smtClean="0">
                <a:solidFill>
                  <a:srgbClr val="86FFFF"/>
                </a:solidFill>
                <a:latin typeface="Raleway Bold" charset="-52"/>
              </a:rPr>
              <a:t>(под ред. проф. В.Н. Попова/ проф. О.С. Корнеевой)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7547908"/>
            <a:ext cx="388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Raleway Bold" charset="-52"/>
              </a:rPr>
              <a:t>Инженерные технологии </a:t>
            </a:r>
          </a:p>
          <a:p>
            <a:pPr algn="ctr"/>
            <a:r>
              <a:rPr lang="ru-RU" sz="2800" dirty="0" smtClean="0">
                <a:solidFill>
                  <a:srgbClr val="86FFFF"/>
                </a:solidFill>
                <a:latin typeface="Raleway Bold" charset="-52"/>
              </a:rPr>
              <a:t>(под ред. проф. В.К. </a:t>
            </a:r>
            <a:r>
              <a:rPr lang="ru-RU" sz="2800" dirty="0" err="1" smtClean="0">
                <a:solidFill>
                  <a:srgbClr val="86FFFF"/>
                </a:solidFill>
                <a:latin typeface="Raleway Bold" charset="-52"/>
              </a:rPr>
              <a:t>Битюкова</a:t>
            </a:r>
            <a:r>
              <a:rPr lang="ru-RU" sz="2800" dirty="0" smtClean="0">
                <a:solidFill>
                  <a:srgbClr val="86FFFF"/>
                </a:solidFill>
                <a:latin typeface="Raleway Bold" charset="-52"/>
              </a:rPr>
              <a:t>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639300" y="7549966"/>
            <a:ext cx="335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Raleway Bold" charset="-52"/>
              </a:rPr>
              <a:t>Актуальная Биотехнология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Raleway Bold" charset="-52"/>
              </a:rPr>
              <a:t>\</a:t>
            </a:r>
            <a:r>
              <a:rPr lang="ru-RU" sz="2800" dirty="0" smtClean="0">
                <a:solidFill>
                  <a:srgbClr val="86FFFF"/>
                </a:solidFill>
                <a:latin typeface="Raleway Bold" charset="-52"/>
              </a:rPr>
              <a:t>(под ред. проф. О.С. Корнеевой)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92200" y="7392531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Raleway Bold" charset="-52"/>
              </a:rPr>
              <a:t>Технологии пищевой и перерабатывающей промышленности АПК – продукты здорового питания</a:t>
            </a:r>
          </a:p>
          <a:p>
            <a:pPr algn="ctr"/>
            <a:r>
              <a:rPr lang="ru-RU" sz="2000" dirty="0" smtClean="0">
                <a:solidFill>
                  <a:srgbClr val="86FFFF"/>
                </a:solidFill>
                <a:latin typeface="Raleway Bold" charset="-52"/>
              </a:rPr>
              <a:t> (под ред. проф. Е.Д. Чертова)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14289</TotalTime>
  <Words>2519</Words>
  <Application>Microsoft Office PowerPoint</Application>
  <PresentationFormat>Произвольный</PresentationFormat>
  <Paragraphs>513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Arimo Bold</vt:lpstr>
      <vt:lpstr>Raleway Bold</vt:lpstr>
      <vt:lpstr>Raleway</vt:lpstr>
      <vt:lpstr>Times New Roman</vt:lpstr>
      <vt:lpstr>Raleway Bold Italics</vt:lpstr>
      <vt:lpstr>Play</vt:lpstr>
      <vt:lpstr>Bebas Neue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ЭФФЕКТИВНОСТИ НАУЧНОЙ ДЕЯТЕЛЬНОСТИ ВГУИТ ЗА 2020 ГОД И ПЕРСПЕКТИВЫ РАЗВИТИЯ</dc:title>
  <dc:creator>user</dc:creator>
  <cp:lastModifiedBy>user</cp:lastModifiedBy>
  <cp:revision>288</cp:revision>
  <dcterms:created xsi:type="dcterms:W3CDTF">2006-08-16T00:00:00Z</dcterms:created>
  <dcterms:modified xsi:type="dcterms:W3CDTF">2024-02-08T08:27:37Z</dcterms:modified>
  <dc:identifier>DAE2cHT3Ssg</dc:identifier>
</cp:coreProperties>
</file>