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94598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lexey\Desktop\1579435832_1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494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Книги опалённые войной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286124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(ИЗДАНИЯ ИЗ ФОНДА РЕДКОЙ КНИГИ  1941-1945гг.)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072074"/>
            <a:ext cx="5000660" cy="500066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Генерал Багратион / под ред. С. Н. </a:t>
            </a:r>
            <a:r>
              <a:rPr lang="ru-RU" sz="1400" dirty="0" err="1" smtClean="0">
                <a:solidFill>
                  <a:schemeClr val="tx2"/>
                </a:solidFill>
              </a:rPr>
              <a:t>Голубова</a:t>
            </a:r>
            <a:r>
              <a:rPr lang="ru-RU" sz="1400" dirty="0" smtClean="0">
                <a:solidFill>
                  <a:schemeClr val="tx2"/>
                </a:solidFill>
              </a:rPr>
              <a:t>. – Л. : </a:t>
            </a:r>
            <a:r>
              <a:rPr lang="ru-RU" sz="1400" dirty="0" err="1" smtClean="0">
                <a:solidFill>
                  <a:schemeClr val="tx2"/>
                </a:solidFill>
              </a:rPr>
              <a:t>Госполитиздат</a:t>
            </a:r>
            <a:r>
              <a:rPr lang="ru-RU" sz="1400" dirty="0" smtClean="0">
                <a:solidFill>
                  <a:schemeClr val="tx2"/>
                </a:solidFill>
              </a:rPr>
              <a:t>, 1945. – 278 с. -  (Русские полководцы). 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643570" y="1071546"/>
            <a:ext cx="3008313" cy="460216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Это сборник документов о боевой деятельности П. И. Багратиона,   начиная с Итальянского похода и до дня смерти, последовавшего после тяжелого ранения  в Бородинском сражении. Образ Багратиона, его любовь к родине, патриотизм,  вера в силу русского оружия стали дороги советскому народу  в дни Великой Отечественной войны. </a:t>
            </a:r>
          </a:p>
          <a:p>
            <a:endParaRPr lang="ru-RU" dirty="0"/>
          </a:p>
        </p:txBody>
      </p:sp>
      <p:pic>
        <p:nvPicPr>
          <p:cNvPr id="4" name="Picture 2" descr="C:\Users\Alexey\Desktop\Рисунок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214422"/>
            <a:ext cx="5111750" cy="3835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72074"/>
            <a:ext cx="5214974" cy="519108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tx2"/>
                </a:solidFill>
              </a:rPr>
              <a:t>Осипов, К.  Суворов / К. Осипов. - 2-е изд. – Л. : </a:t>
            </a:r>
            <a:r>
              <a:rPr lang="ru-RU" sz="1400" dirty="0" err="1" smtClean="0">
                <a:solidFill>
                  <a:schemeClr val="tx2"/>
                </a:solidFill>
              </a:rPr>
              <a:t>Госполитиздат</a:t>
            </a:r>
            <a:r>
              <a:rPr lang="ru-RU" sz="1400" dirty="0" smtClean="0">
                <a:solidFill>
                  <a:schemeClr val="tx2"/>
                </a:solidFill>
              </a:rPr>
              <a:t>, 1943. – 330 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643570" y="785794"/>
            <a:ext cx="3357586" cy="542928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       </a:t>
            </a:r>
            <a:r>
              <a:rPr lang="ru-RU" sz="1700" dirty="0" smtClean="0">
                <a:solidFill>
                  <a:schemeClr val="tx2"/>
                </a:solidFill>
              </a:rPr>
              <a:t>Книга К. Осипова была одним из первых советских исследований о великом русском полководце - Александре Васильевиче Суворове. Первое издание книги состоялось в </a:t>
            </a:r>
            <a:r>
              <a:rPr lang="ru-RU" sz="1700" smtClean="0">
                <a:solidFill>
                  <a:schemeClr val="tx2"/>
                </a:solidFill>
              </a:rPr>
              <a:t>1938 году</a:t>
            </a:r>
            <a:endParaRPr lang="ru-RU" sz="1700" dirty="0" smtClean="0">
              <a:solidFill>
                <a:schemeClr val="tx2"/>
              </a:solidFill>
            </a:endParaRPr>
          </a:p>
          <a:p>
            <a:r>
              <a:rPr lang="ru-RU" sz="1700" dirty="0" smtClean="0">
                <a:solidFill>
                  <a:schemeClr val="tx2"/>
                </a:solidFill>
              </a:rPr>
              <a:t>      В предисловии к книге автор пишет: «В дни, когда советский народ в тяжелой борьбе, отстаивает свою жизнь и свободу, в эти трудные дни память воскрешает образы тех, кто в прежние годы стоял на страже родной земли. Одно имя особенно памятно русскому народу – Суворов! Пусть же бессмертное имя Суворова - зовет нас к победе!»</a:t>
            </a:r>
          </a:p>
          <a:p>
            <a:endParaRPr lang="ru-RU" dirty="0"/>
          </a:p>
        </p:txBody>
      </p:sp>
      <p:pic>
        <p:nvPicPr>
          <p:cNvPr id="2050" name="Picture 2" descr="C:\Users\Alexey\Desktop\Рисунок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5111750" cy="383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5072074"/>
            <a:ext cx="4214842" cy="1196965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Лобачевский Николай Иванович (1793-1856): сборник статей / Академия наук союза ССР. - М.; Л.: Изд-во Академии наук СССР,1943.- 82 с.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6248" y="571480"/>
            <a:ext cx="4714908" cy="585311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   В годы войны издание  книг по естественным наукам и математике уменьшилось, но издательством Академии наук СССР продолжались издаваться научные, научно-популярные, библиографические книги.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   В фонде редкой книги хранится брошюра, изданная к 150-летию со дня рождения           Н. И.  Лобачевского.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Alexey\Desktop\289099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3286148" cy="4822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14620"/>
            <a:ext cx="3294065" cy="642942"/>
          </a:xfrm>
        </p:spPr>
        <p:txBody>
          <a:bodyPr>
            <a:noAutofit/>
          </a:bodyPr>
          <a:lstStyle/>
          <a:p>
            <a:r>
              <a:rPr lang="ru-RU" sz="1300" dirty="0" smtClean="0">
                <a:solidFill>
                  <a:schemeClr val="tx2"/>
                </a:solidFill>
              </a:rPr>
              <a:t>Степанов, Н. И. А. Крылов: (К  столетию со дня смерти) / Н. Степанов. – М.: Советский писатель, 1944, -23 с.</a:t>
            </a:r>
            <a:endParaRPr lang="ru-RU" sz="13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rot="10800000" flipV="1">
            <a:off x="214280" y="6126163"/>
            <a:ext cx="3500463" cy="73183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Белинский, В. Г. О Крылове : сборник статей и высказываний / В. Г. Белинский. – М. : ОГИЗ, 1944. – 69 с.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43306" y="273050"/>
            <a:ext cx="5043494" cy="585311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chemeClr val="tx2"/>
                </a:solidFill>
              </a:rPr>
              <a:t>В фонде редкой книги  хранятся  издания посвященные  великим  русским писателям.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 Издательство «Советский писатель» в 1944 г. к столетию со дня смерти        И. А. Крылова, выпускает небольшие, карманного формата брошюры, посвященные жизни и творчеству писателя.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  В конце книги автор пишет: «</a:t>
            </a:r>
            <a:r>
              <a:rPr lang="ru-RU" dirty="0" err="1" smtClean="0">
                <a:solidFill>
                  <a:schemeClr val="tx2"/>
                </a:solidFill>
              </a:rPr>
              <a:t>Крыловская</a:t>
            </a:r>
            <a:r>
              <a:rPr lang="ru-RU" dirty="0" smtClean="0">
                <a:solidFill>
                  <a:schemeClr val="tx2"/>
                </a:solidFill>
              </a:rPr>
              <a:t> басня живет и поныне, в грозные дни Великой Отечественной войны.»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Alexey\Desktop\kniga_i_a_krylov_stepanov_n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2286016" cy="2561278"/>
          </a:xfrm>
          <a:prstGeom prst="rect">
            <a:avLst/>
          </a:prstGeom>
          <a:noFill/>
        </p:spPr>
      </p:pic>
      <p:pic>
        <p:nvPicPr>
          <p:cNvPr id="4099" name="Picture 3" descr="C:\Users\Alexey\Desktop\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7" y="3429000"/>
            <a:ext cx="1714512" cy="2622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57544" cy="1162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4572008"/>
            <a:ext cx="3471858" cy="1214446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Героический Сталинград. Кн.2 / под общ. ред. М. А. Водолагина. – Сталинград :  Областное книгоиздательство, 1945.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868" y="273050"/>
            <a:ext cx="5429288" cy="658495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В 1944-1945 гг. </a:t>
            </a:r>
            <a:r>
              <a:rPr lang="ru-RU" dirty="0" smtClean="0">
                <a:solidFill>
                  <a:schemeClr val="tx2"/>
                </a:solidFill>
              </a:rPr>
              <a:t>выходит серия книг </a:t>
            </a:r>
            <a:r>
              <a:rPr lang="ru-RU" dirty="0" smtClean="0">
                <a:solidFill>
                  <a:schemeClr val="tx2"/>
                </a:solidFill>
              </a:rPr>
              <a:t>о выдающихся битвах Красной армии, </a:t>
            </a:r>
            <a:r>
              <a:rPr lang="ru-RU" dirty="0" smtClean="0">
                <a:solidFill>
                  <a:schemeClr val="tx2"/>
                </a:solidFill>
              </a:rPr>
              <a:t>о </a:t>
            </a:r>
            <a:r>
              <a:rPr lang="ru-RU" dirty="0" smtClean="0">
                <a:solidFill>
                  <a:schemeClr val="tx2"/>
                </a:solidFill>
              </a:rPr>
              <a:t>городах-героях, </a:t>
            </a:r>
            <a:r>
              <a:rPr lang="ru-RU" dirty="0" smtClean="0">
                <a:solidFill>
                  <a:schemeClr val="tx2"/>
                </a:solidFill>
              </a:rPr>
              <a:t>о чудовищных злодеяниях немецко-фашистских захватчиков на оккупированной территории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Книга содержит  статьи  и документы о героической защите Сталинграда в годы Великой Отечественной войны. В своих воспоминания люди рассказывают о героизме защитников Сталинграда, не только на фронте но и в тылу, о вкладе каждого  в общую победу над врагом.</a:t>
            </a:r>
          </a:p>
          <a:p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C:\Users\Alexey\Desktop\9d3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2786082" cy="3711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3786190"/>
            <a:ext cx="8186766" cy="64294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Бои в Финляндии : воспоминания участников. Ч.1 / ред. Ф. Ф. Матросов. – 2-е изд. – М. : Воениздат, 1941. – 392 с.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4572008"/>
            <a:ext cx="8929718" cy="228599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   Книга </a:t>
            </a:r>
            <a:r>
              <a:rPr lang="ru-RU" dirty="0" smtClean="0">
                <a:solidFill>
                  <a:schemeClr val="tx2"/>
                </a:solidFill>
              </a:rPr>
              <a:t>«Бои в Финляндии» состоит из двух частей. Первая часть содержит разделы: «Первый месяц войны» и «Подготовка штурма линии Маннергейма». Вторая часть посвящена борьбе Красной Армии за Выборг. На страницах книги описаны многие военные операции, рассказано о героических подвигах бойцов  Красной армии.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Alexey\Desktop\_dsc4390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715172" cy="3431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4357695"/>
            <a:ext cx="3429024" cy="1357322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Документы обвиняют: сборник документов о чудовищных преступлениях </a:t>
            </a:r>
            <a:r>
              <a:rPr lang="ru-RU" dirty="0" err="1" smtClean="0">
                <a:solidFill>
                  <a:schemeClr val="tx2"/>
                </a:solidFill>
              </a:rPr>
              <a:t>немецко-фашистких</a:t>
            </a:r>
            <a:r>
              <a:rPr lang="ru-RU" dirty="0" smtClean="0">
                <a:solidFill>
                  <a:schemeClr val="tx2"/>
                </a:solidFill>
              </a:rPr>
              <a:t> захватчиков на Советской территории. Вып.2 . – М.:ОГИЗ ; </a:t>
            </a:r>
            <a:r>
              <a:rPr lang="ru-RU" dirty="0" err="1" smtClean="0">
                <a:solidFill>
                  <a:schemeClr val="tx2"/>
                </a:solidFill>
              </a:rPr>
              <a:t>Госполитиздат</a:t>
            </a:r>
            <a:r>
              <a:rPr lang="ru-RU" dirty="0" smtClean="0">
                <a:solidFill>
                  <a:schemeClr val="tx2"/>
                </a:solidFill>
              </a:rPr>
              <a:t>, 1945.- 391 с.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426106" cy="65849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Сборник содержит лишь часть имеющихся в распоряжении Чрезвычайной Государственной Комиссии документов о разрушениях и зверствах, совершенных гитлеровскими захватчиками  на советской территории, составленные главным образом в 1943 г., по Сталинградской области, Краснодарскому и Ставропольскому краям, Орловской, Смоленской и Сумской областям.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Alexey\Desktop\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2500330" cy="3731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1685908" cy="23336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3108" y="3857628"/>
            <a:ext cx="7000892" cy="276860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Во </a:t>
            </a:r>
            <a:r>
              <a:rPr lang="ru-RU" dirty="0" smtClean="0">
                <a:solidFill>
                  <a:schemeClr val="tx2"/>
                </a:solidFill>
              </a:rPr>
              <a:t>время войны не прекращалось издание </a:t>
            </a:r>
            <a:r>
              <a:rPr lang="ru-RU" dirty="0" smtClean="0">
                <a:solidFill>
                  <a:schemeClr val="tx2"/>
                </a:solidFill>
              </a:rPr>
              <a:t>произведений русских классиков. </a:t>
            </a:r>
            <a:r>
              <a:rPr lang="ru-RU" dirty="0" smtClean="0">
                <a:solidFill>
                  <a:schemeClr val="tx2"/>
                </a:solidFill>
              </a:rPr>
              <a:t>Продолжался выпуск </a:t>
            </a:r>
            <a:r>
              <a:rPr lang="ru-RU" dirty="0" smtClean="0">
                <a:solidFill>
                  <a:schemeClr val="tx2"/>
                </a:solidFill>
              </a:rPr>
              <a:t>зарубежных авторов</a:t>
            </a:r>
            <a:r>
              <a:rPr lang="ru-RU" dirty="0" smtClean="0">
                <a:solidFill>
                  <a:schemeClr val="tx2"/>
                </a:solidFill>
              </a:rPr>
              <a:t>, издательство детской литературы  не прекращало выпуск </a:t>
            </a:r>
            <a:r>
              <a:rPr lang="ru-RU" dirty="0" smtClean="0">
                <a:solidFill>
                  <a:schemeClr val="tx2"/>
                </a:solidFill>
              </a:rPr>
              <a:t>литературы для детей. </a:t>
            </a:r>
            <a:r>
              <a:rPr lang="ru-RU" dirty="0" smtClean="0">
                <a:solidFill>
                  <a:schemeClr val="tx2"/>
                </a:solidFill>
              </a:rPr>
              <a:t>Всего за годы войны в СССР было издано около 170 </a:t>
            </a:r>
            <a:r>
              <a:rPr lang="ru-RU" dirty="0" smtClean="0">
                <a:solidFill>
                  <a:schemeClr val="tx2"/>
                </a:solidFill>
              </a:rPr>
              <a:t>млн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r>
              <a:rPr lang="ru-RU" dirty="0" smtClean="0">
                <a:solidFill>
                  <a:schemeClr val="tx2"/>
                </a:solidFill>
              </a:rPr>
              <a:t> художественных </a:t>
            </a:r>
            <a:r>
              <a:rPr lang="ru-RU" dirty="0" smtClean="0">
                <a:solidFill>
                  <a:schemeClr val="tx2"/>
                </a:solidFill>
              </a:rPr>
              <a:t>произведений.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Alexey\Desktop\10071436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645247" cy="3429024"/>
          </a:xfrm>
          <a:prstGeom prst="rect">
            <a:avLst/>
          </a:prstGeom>
          <a:noFill/>
        </p:spPr>
      </p:pic>
      <p:pic>
        <p:nvPicPr>
          <p:cNvPr id="4099" name="Picture 3" descr="C:\Users\Alexey\Desktop\a_ignore_q_80_w_1000_c_limit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14290"/>
            <a:ext cx="3286148" cy="3279576"/>
          </a:xfrm>
          <a:prstGeom prst="rect">
            <a:avLst/>
          </a:prstGeom>
          <a:noFill/>
        </p:spPr>
      </p:pic>
      <p:pic>
        <p:nvPicPr>
          <p:cNvPr id="4100" name="Picture 4" descr="C:\Users\Alexey\Desktop\0ff83e6998614d17a53985078621bb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42852"/>
            <a:ext cx="2305050" cy="3657600"/>
          </a:xfrm>
          <a:prstGeom prst="rect">
            <a:avLst/>
          </a:prstGeom>
          <a:noFill/>
        </p:spPr>
      </p:pic>
      <p:pic>
        <p:nvPicPr>
          <p:cNvPr id="4101" name="Picture 5" descr="C:\Users\Alexey\Desktop\a401cd70d5db467cdc9d5cea3e3c656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19" y="3786190"/>
            <a:ext cx="1858049" cy="2861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lexey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00298" y="5857892"/>
            <a:ext cx="6643702" cy="71438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Ведущий инженер РЦ ВГУИТ Жукова Н.И.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2"/>
                </a:solidFill>
              </a:rPr>
              <a:t>Книга и война... Казалось бы, эти два понятия несовместимы. Но именно печатное слово было самым востребованным, самым необходимым и самым долгожданным в этот тяжёлый период.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В трудное военное время книга оставалась культурной составляющей общества, играла особую важную роль в мобилизации духовных сил народа.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8291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Есть свое, неповторимое лицо у книг периода Великой Отечественной. Суровая обстановка наложила печать на оформление изданий военных лет.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 Все это привело к неизбежному снижению качества полиграфического исполнения и художественного оформления печатной продукции: уменьшился формат книг; бумага стала серой, низкокачественной; переплеты часто заменялись  невыразительной мягкой  обложкой; редкими стали иллюстрации.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500174"/>
            <a:ext cx="4143404" cy="471490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tx2"/>
                </a:solidFill>
              </a:rPr>
              <a:t>В фонде редкой книги РЦ ВГУИТ                          хранится около 187 экземпляров книг                  1941-1945 гг. издания. Это книги самой разной тематики: исторической, научной, библиографической, книги по искусству,  художественная, детская  литература. </a:t>
            </a:r>
          </a:p>
          <a:p>
            <a:endParaRPr lang="ru-RU" dirty="0"/>
          </a:p>
        </p:txBody>
      </p:sp>
      <p:pic>
        <p:nvPicPr>
          <p:cNvPr id="5122" name="Picture 2" descr="C:\Users\Alexey\Desktop\1023823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3286148" cy="4723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lexey\Desktop\ауы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34400" cy="634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000924" cy="4525963"/>
          </a:xfrm>
        </p:spPr>
        <p:txBody>
          <a:bodyPr/>
          <a:lstStyle/>
          <a:p>
            <a:pPr algn="just"/>
            <a:r>
              <a:rPr lang="ru-RU" dirty="0" smtClean="0"/>
              <a:t> В 1942 – 1943 гг.  проявился повышенный интерес к прошлому России,  было выпущено немало исторических произведений. Воскрешая героические страницы истории России, эти произведения воспевали мужество, непобедимость русского народа, его горячую любовь к Родине.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 этом труде детально рассматривается дипломатическая подоплека борьбы сильнейших европейских держав за гегемонию в Европе после краха «Священного союза», который, казалось, навсегда законсервировал соотношение сил, сложившееся в Европе после наполеоновских войн.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643563" y="857250"/>
            <a:ext cx="3500437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Монументальное исследование прославленного российского историка Е.В. Тарле «Крымская война», впервые опубликованное в годы Великой Отечественной войны.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Alexey\Desktop\5c79a196a380b649de3716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4857783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5643570" cy="71439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Тарле, Е. В. Наполеон / Е. В. Тарле. – М.: </a:t>
            </a:r>
            <a:r>
              <a:rPr lang="ru-RU" sz="1600" dirty="0" err="1" smtClean="0">
                <a:solidFill>
                  <a:schemeClr val="tx1"/>
                </a:solidFill>
              </a:rPr>
              <a:t>Огиз</a:t>
            </a:r>
            <a:r>
              <a:rPr lang="ru-RU" sz="1600" dirty="0" smtClean="0">
                <a:solidFill>
                  <a:schemeClr val="tx1"/>
                </a:solidFill>
              </a:rPr>
              <a:t> : </a:t>
            </a:r>
            <a:r>
              <a:rPr lang="ru-RU" sz="1600" dirty="0" err="1" smtClean="0">
                <a:solidFill>
                  <a:schemeClr val="tx1"/>
                </a:solidFill>
              </a:rPr>
              <a:t>Госполитиздат</a:t>
            </a:r>
            <a:r>
              <a:rPr lang="ru-RU" sz="1600" dirty="0" smtClean="0">
                <a:solidFill>
                  <a:schemeClr val="tx1"/>
                </a:solidFill>
              </a:rPr>
              <a:t>,                  1941. - 431с . 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642918"/>
            <a:ext cx="4143404" cy="5768997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>Автор книги подробно останавливается на всех основных этапах биографии французского полководца.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Подробно рассматривает все военные кампании Наполеона, анализирует проведенные им административные и правовые реформы,  процесс становления империи и покорения Европы.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Alexey\Desktop\1_20_430084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4857784" cy="485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Постепенно в 1943-1944 гг. начинается рост книгоиздания. Выпуск большого числа малообъемных книг, особенно  агитационного характера, не имеет острой необходимости. Начали издаваться популярные серии брошюр: «Русские полководцы», «Великие русские люди», «Гениальные люди великой русской нации».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 В фонде редкой книги хранятся издания военных лет о великих русских ученых, полководцах, писателях, деятелях искусства. 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160</TotalTime>
  <Words>1092</Words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Книги опалённые войной</vt:lpstr>
      <vt:lpstr>Слайд 2</vt:lpstr>
      <vt:lpstr>Слайд 3</vt:lpstr>
      <vt:lpstr>Слайд 4</vt:lpstr>
      <vt:lpstr>Слайд 5</vt:lpstr>
      <vt:lpstr>Слайд 6</vt:lpstr>
      <vt:lpstr>В этом труде детально рассматривается дипломатическая подоплека борьбы сильнейших европейских держав за гегемонию в Европе после краха «Священного союза», который, казалось, навсегда законсервировал соотношение сил, сложившееся в Европе после наполеоновских войн.</vt:lpstr>
      <vt:lpstr>Тарле, Е. В. Наполеон / Е. В. Тарле. – М.: Огиз : Госполитиздат,                  1941. - 431с .  </vt:lpstr>
      <vt:lpstr>Слайд 9</vt:lpstr>
      <vt:lpstr>Генерал Багратион / под ред. С. Н. Голубова. – Л. : Госполитиздат, 1945. – 278 с. -  (Русские полководцы). </vt:lpstr>
      <vt:lpstr>Осипов, К.  Суворов / К. Осипов. - 2-е изд. – Л. : Госполитиздат, 1943. – 330 с. </vt:lpstr>
      <vt:lpstr>Слайд 12</vt:lpstr>
      <vt:lpstr>Степанов, Н. И. А. Крылов: (К  столетию со дня смерти) / Н. Степанов. – М.: Советский писатель, 1944, -23 с.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Книги опалённые войной</dc:title>
  <dc:creator>Alexey</dc:creator>
  <cp:lastModifiedBy>Alexey</cp:lastModifiedBy>
  <cp:revision>20</cp:revision>
  <dcterms:created xsi:type="dcterms:W3CDTF">2020-04-02T13:31:54Z</dcterms:created>
  <dcterms:modified xsi:type="dcterms:W3CDTF">2020-04-10T11:22:03Z</dcterms:modified>
</cp:coreProperties>
</file>