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94" r:id="rId4"/>
    <p:sldId id="391" r:id="rId5"/>
    <p:sldId id="360" r:id="rId6"/>
    <p:sldId id="392" r:id="rId7"/>
    <p:sldId id="393" r:id="rId8"/>
    <p:sldId id="367" r:id="rId9"/>
    <p:sldId id="362" r:id="rId10"/>
    <p:sldId id="395" r:id="rId11"/>
    <p:sldId id="364" r:id="rId12"/>
    <p:sldId id="361" r:id="rId13"/>
    <p:sldId id="264" r:id="rId14"/>
    <p:sldId id="369" r:id="rId15"/>
    <p:sldId id="370" r:id="rId16"/>
    <p:sldId id="396" r:id="rId17"/>
    <p:sldId id="397" r:id="rId18"/>
    <p:sldId id="398" r:id="rId19"/>
    <p:sldId id="399" r:id="rId20"/>
    <p:sldId id="411" r:id="rId21"/>
    <p:sldId id="418" r:id="rId22"/>
    <p:sldId id="419" r:id="rId23"/>
    <p:sldId id="420" r:id="rId24"/>
    <p:sldId id="421" r:id="rId25"/>
    <p:sldId id="422" r:id="rId26"/>
    <p:sldId id="400" r:id="rId27"/>
    <p:sldId id="382" r:id="rId28"/>
    <p:sldId id="402" r:id="rId29"/>
    <p:sldId id="404" r:id="rId30"/>
    <p:sldId id="405" r:id="rId31"/>
    <p:sldId id="406" r:id="rId32"/>
    <p:sldId id="408" r:id="rId33"/>
    <p:sldId id="332" r:id="rId34"/>
    <p:sldId id="409" r:id="rId35"/>
    <p:sldId id="407" r:id="rId36"/>
    <p:sldId id="410" r:id="rId37"/>
    <p:sldId id="412" r:id="rId38"/>
    <p:sldId id="413" r:id="rId39"/>
    <p:sldId id="414" r:id="rId40"/>
    <p:sldId id="415" r:id="rId41"/>
    <p:sldId id="416" r:id="rId42"/>
    <p:sldId id="401" r:id="rId43"/>
    <p:sldId id="359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269"/>
    <a:srgbClr val="CCECFF"/>
    <a:srgbClr val="3769F5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54D6B-06C9-4366-AE87-6CCDBA2BD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2DDF4D-30B1-43A7-97C7-1DDE6092F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35C20-1484-4D69-9F05-1BBB2118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06/09/22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009EA-E8E6-4021-B6C0-A0409D74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B92D2-0554-4F5A-8753-760AADCE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1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C1B1B-0433-417B-A3AC-C7A5DD22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D13354-4537-4F2E-B4DB-1D83AA366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D749D2-BBD6-409D-873C-4A657129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06/09/22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A7850-AA8C-48AC-963E-7DD4EF2C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079A9-7F44-4CDB-AA1E-249447F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0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A78765-CE71-4DC8-92AC-EDD98BB26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25AFCE-910D-4C2C-BB72-45C6D93B4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88C23-EB92-4579-82CA-489904F9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06/09/22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BB8177-D8EA-41FA-826D-032576AD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5F53A-0BC1-4E52-A8DB-6B4B8D341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6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9A926-42A8-4530-8B24-57F01AB1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54073-D12C-423D-A876-7D6E77E1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6C7CB3-6668-415B-A2DC-E81132BE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06/09/22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8E63F-CCE8-4307-B34C-8F129DC1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4BCD2-3953-4C32-AFD6-71F6E672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8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89DBC-10DD-41E6-B3FA-ECBF82D0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2BEFD-ECBF-4237-A21B-2500F6780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37FCBF-A456-4712-AF37-F2DB71D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06/09/22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444522-A330-4EDA-A89D-7EA0970D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57FF1-4D96-49B4-AF76-E48C7943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6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53218-24F5-44E0-950C-EADC2367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69299C-81A4-428C-A9F8-EE0269A0A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772A4F-724B-4BE5-925E-BD6EA8592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78349C-FCDD-4654-890E-2F0BBFD3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06/09/22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7D491-B84B-4565-8138-A0217E93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2C4F68-C08B-4CDE-89DB-4908963C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6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C4B4-DB78-4508-A78B-98C2138B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0139D8-AFD6-4B5A-B667-6D591B5BC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209882-C03B-477C-BE47-3FC8DC79C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7443E8-82F3-4254-BB68-2211FD3AC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B2A150-92F1-4E95-8F3F-0385DE0A5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AD9D8A-A655-42D6-8B5B-0AD0F249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06/09/22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0AB6D8-047F-4923-923B-278C8BBD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ECD375-F79A-47E7-B3DB-D6FB13D4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4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5C12D-4B46-4437-8D93-6CAF3B06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57A1FA-97EC-42EB-B880-0C02C6F9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06/09/22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C8B8BE-17C2-4DEF-AC3E-31BFFDE1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5FCBA3-3E9B-41A4-8438-25ABB7EE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6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6874C8-3125-44E1-B0B2-EECBCE02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06/09/22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BBE5AC-F1AE-43CE-BF92-FAE605A7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405B52-76E3-4F31-A2FA-4EA70DC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0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D1CDD-9909-4B3E-B9AA-905576E2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A1C65-109E-449E-98D7-40FE1CF9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DA829-4FDB-4E6B-A24B-9250DD473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3DA810-3EB3-454D-9AA5-3127653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06/09/22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36C7A8-170D-489D-AEC0-127F5FAD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020B37-B0D6-42D5-9722-56F8993C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7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11575-1018-491B-97C9-6BD7449D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0E68D0-BFA4-4B47-85CE-C7FCE1C2D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CDF554-C0B7-4A60-AAFD-D93A0B927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474ED-6268-443D-A287-8B0E4F06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BA7-778F-4F25-AB97-80ED54FD725F}" type="datetimeFigureOut">
              <a:rPr lang="ru-RU" smtClean="0"/>
              <a:pPr/>
              <a:t>06/09/22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9A0784-A79C-41FB-B549-90618AAB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7D387-5D92-471F-82B4-F541BC5B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2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B19D2-8E80-4DEF-8288-5EF07BA2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F0BC15-AAA0-4FC3-9CF9-6F6B76AAB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6E290C-EC68-4A3E-9B62-DBC021CCA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1EBA7-778F-4F25-AB97-80ED54FD725F}" type="datetimeFigureOut">
              <a:rPr lang="ru-RU" smtClean="0"/>
              <a:pPr/>
              <a:t>06/09/22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2C928-72A7-47F8-B101-8E6AE7F62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235F89-4819-4606-9CAD-733CE65F8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D456-15A7-4DEC-815B-597A3CEFE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5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.lanbook.com/" TargetMode="External"/><Relationship Id="rId2" Type="http://schemas.openxmlformats.org/officeDocument/2006/relationships/hyperlink" Target="mailto:ebs@lanbook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0A46E7-E2AC-436F-900B-DD6909C92E2B}"/>
              </a:ext>
            </a:extLst>
          </p:cNvPr>
          <p:cNvSpPr/>
          <p:nvPr/>
        </p:nvSpPr>
        <p:spPr>
          <a:xfrm>
            <a:off x="0" y="-105878"/>
            <a:ext cx="12192000" cy="482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BA4CB-C963-4C02-808B-E47E543B753F}"/>
              </a:ext>
            </a:extLst>
          </p:cNvPr>
          <p:cNvSpPr txBox="1"/>
          <p:nvPr/>
        </p:nvSpPr>
        <p:spPr>
          <a:xfrm>
            <a:off x="306440" y="3180631"/>
            <a:ext cx="11649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0" dirty="0">
                <a:solidFill>
                  <a:srgbClr val="0F3269"/>
                </a:solidFill>
                <a:effectLst/>
                <a:latin typeface="YS Text"/>
              </a:rPr>
              <a:t>Влияние библиотеки на эффективность учебного процесса</a:t>
            </a:r>
            <a:endParaRPr lang="ru-RU" sz="4400" b="1" dirty="0">
              <a:solidFill>
                <a:srgbClr val="0F3269"/>
              </a:solidFill>
              <a:ea typeface="Verdana" panose="020B0604030504040204" pitchFamily="34" charset="0"/>
            </a:endParaRPr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8DE4B427-7311-4951-80A0-E911F9A9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41" y="164367"/>
            <a:ext cx="1542997" cy="88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288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9248775" y="2371027"/>
            <a:ext cx="2830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Видеоматериалы к изучаемым темам 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подбирает нейросеть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C52FF6-8B34-463B-A351-C580193974DB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09119A-69B7-47C1-ACF5-8167DF2C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85" y="1071082"/>
            <a:ext cx="8901448" cy="5193924"/>
          </a:xfrm>
          <a:prstGeom prst="rect">
            <a:avLst/>
          </a:prstGeom>
          <a:ln>
            <a:solidFill>
              <a:srgbClr val="0F3269"/>
            </a:solidFill>
          </a:ln>
        </p:spPr>
      </p:pic>
    </p:spTree>
    <p:extLst>
      <p:ext uri="{BB962C8B-B14F-4D97-AF65-F5344CB8AC3E}">
        <p14:creationId xmlns:p14="http://schemas.microsoft.com/office/powerpoint/2010/main" val="267096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9203495" y="2364618"/>
            <a:ext cx="2905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Видеоматериалы к изучаемым темам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подбирает нейросеть …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Что позволило добавить сотни тысяч видео к десяткам тысяч учебников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3D30C6-1856-4462-B717-A6542670C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52" y="1007653"/>
            <a:ext cx="8651146" cy="5402772"/>
          </a:xfrm>
          <a:prstGeom prst="rect">
            <a:avLst/>
          </a:prstGeom>
        </p:spPr>
      </p:pic>
      <p:sp>
        <p:nvSpPr>
          <p:cNvPr id="10" name="Стрелка вправо 14">
            <a:extLst>
              <a:ext uri="{FF2B5EF4-FFF2-40B4-BE49-F238E27FC236}">
                <a16:creationId xmlns:a16="http://schemas.microsoft.com/office/drawing/2014/main" id="{B3D5C751-5982-4795-874F-075C6514E494}"/>
              </a:ext>
            </a:extLst>
          </p:cNvPr>
          <p:cNvSpPr/>
          <p:nvPr/>
        </p:nvSpPr>
        <p:spPr>
          <a:xfrm rot="9891192">
            <a:off x="5180397" y="4944904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id="{B8EE68D8-95DE-4E29-83F8-042AB19CDD6D}"/>
              </a:ext>
            </a:extLst>
          </p:cNvPr>
          <p:cNvSpPr/>
          <p:nvPr/>
        </p:nvSpPr>
        <p:spPr>
          <a:xfrm rot="9891192">
            <a:off x="5520816" y="2474113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E2E81B-7813-4962-902F-AC85C81F2874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21723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8443469" y="1859339"/>
            <a:ext cx="2868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Быть в курсе того, что делают коллеги: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Научная периодика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27B64C-AF1F-430F-BB46-34ECA61D1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77699"/>
            <a:ext cx="7772399" cy="5582799"/>
          </a:xfrm>
          <a:prstGeom prst="rect">
            <a:avLst/>
          </a:prstGeom>
          <a:ln>
            <a:solidFill>
              <a:srgbClr val="0F3269"/>
            </a:solidFill>
          </a:ln>
        </p:spPr>
      </p:pic>
      <p:sp>
        <p:nvSpPr>
          <p:cNvPr id="9" name="Стрелка вправо 14">
            <a:extLst>
              <a:ext uri="{FF2B5EF4-FFF2-40B4-BE49-F238E27FC236}">
                <a16:creationId xmlns:a16="http://schemas.microsoft.com/office/drawing/2014/main" id="{152E24CC-188F-46C6-B072-E6C96B8364CA}"/>
              </a:ext>
            </a:extLst>
          </p:cNvPr>
          <p:cNvSpPr/>
          <p:nvPr/>
        </p:nvSpPr>
        <p:spPr>
          <a:xfrm rot="13013983">
            <a:off x="2262028" y="1436251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1CDF80-7C0C-4EC7-B6D1-AC9D556F8AAF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68999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A54A60-BD43-4824-81FB-86B02B2DC6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0D64C96C-3708-4383-8A97-F34510B4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15" y="112119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675BCC-7358-43EA-A734-FD4354967A0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7A237-279A-4DD9-BA3A-D61B9746874A}"/>
              </a:ext>
            </a:extLst>
          </p:cNvPr>
          <p:cNvSpPr txBox="1"/>
          <p:nvPr/>
        </p:nvSpPr>
        <p:spPr>
          <a:xfrm>
            <a:off x="1384769" y="990486"/>
            <a:ext cx="99785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F3269"/>
                </a:solidFill>
              </a:rPr>
              <a:t>КАК НАЙТИ НУЖНЫЕ МАТЕРИАЛЫ? </a:t>
            </a:r>
          </a:p>
          <a:p>
            <a:endParaRPr lang="ru-RU" sz="2400" b="1" dirty="0">
              <a:solidFill>
                <a:srgbClr val="0F326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F326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F3269"/>
                </a:solidFill>
              </a:rPr>
              <a:t>МНОГОФАКТОРНАЯ СИСТЕМА ПОИСКА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F326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F3269"/>
                </a:solidFill>
              </a:rPr>
              <a:t>ПОДБОР ПО ДИСЦИПЛИНАМ В ЛК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F326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F3269"/>
                </a:solidFill>
              </a:rPr>
              <a:t>ВИРТУАЛЬНЫЕ ВЫСТАВКИ ДЛЯ ВО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F326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F3269"/>
                </a:solidFill>
              </a:rPr>
              <a:t>СПЕЦИАЛЬНЫЕ ПОДБОРКИ ДЛЯ СПО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0F326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F3269"/>
                </a:solidFill>
              </a:rPr>
              <a:t>ДОСТУП К УЧЕБНИКАМ ИЗДАТЕЛЬСТВ ЛАНЬ И ПЛАНЕТА МУЗЫКИ</a:t>
            </a:r>
          </a:p>
        </p:txBody>
      </p:sp>
    </p:spTree>
    <p:extLst>
      <p:ext uri="{BB962C8B-B14F-4D97-AF65-F5344CB8AC3E}">
        <p14:creationId xmlns:p14="http://schemas.microsoft.com/office/powerpoint/2010/main" val="332906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97EDD8-647B-4FE9-A2C8-40F7C74D5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20" y="1043222"/>
            <a:ext cx="6223014" cy="54635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13D2C3-1815-46AB-9ACB-C69E70271953}"/>
              </a:ext>
            </a:extLst>
          </p:cNvPr>
          <p:cNvSpPr txBox="1"/>
          <p:nvPr/>
        </p:nvSpPr>
        <p:spPr>
          <a:xfrm>
            <a:off x="7926837" y="2666997"/>
            <a:ext cx="3290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Поиск по самым разным параметрам…</a:t>
            </a:r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68FDCC-85FF-471C-BDFB-13812A0F4A3F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46812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1B13C6-8DDC-4246-895F-D0A7C278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82" y="1030670"/>
            <a:ext cx="6931265" cy="52642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4DCB44-03F3-46AD-9DD8-FE44320C5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220" y="2738770"/>
            <a:ext cx="6931265" cy="36778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id="{AC9001DE-1A1A-4F9A-9DEF-547BADB0777E}"/>
              </a:ext>
            </a:extLst>
          </p:cNvPr>
          <p:cNvSpPr/>
          <p:nvPr/>
        </p:nvSpPr>
        <p:spPr>
          <a:xfrm rot="11580252">
            <a:off x="2767195" y="5632334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792083" y="1117296"/>
            <a:ext cx="41721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Можно ввести поисковую фразу…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Ссылка приведет на нужную страницу!</a:t>
            </a:r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22463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877808" y="2374229"/>
            <a:ext cx="41721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Подбор учебников по дисциплинам 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в Личном Кабинете преподавателя</a:t>
            </a:r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1FF79A-EFC1-435B-9E02-60F9112D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84" y="2240689"/>
            <a:ext cx="7176607" cy="26184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id="{AC9001DE-1A1A-4F9A-9DEF-547BADB0777E}"/>
              </a:ext>
            </a:extLst>
          </p:cNvPr>
          <p:cNvSpPr/>
          <p:nvPr/>
        </p:nvSpPr>
        <p:spPr>
          <a:xfrm rot="11580252">
            <a:off x="3586486" y="3821062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49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877808" y="2374229"/>
            <a:ext cx="41721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Подбор учебников по дисциплинам 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в Личном Кабинете преподавателя</a:t>
            </a:r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C5B9FD-EA62-44A1-8D0C-F3A597D3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67" y="969231"/>
            <a:ext cx="5943283" cy="245976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8D7088-2611-4710-9EA5-BC4DDD52B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2943088"/>
            <a:ext cx="3919305" cy="38242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id="{AC9001DE-1A1A-4F9A-9DEF-547BADB0777E}"/>
              </a:ext>
            </a:extLst>
          </p:cNvPr>
          <p:cNvSpPr/>
          <p:nvPr/>
        </p:nvSpPr>
        <p:spPr>
          <a:xfrm rot="20665195">
            <a:off x="3669513" y="2697866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4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343775" y="1346416"/>
            <a:ext cx="45168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Виртуальные выставки для вузов – </a:t>
            </a:r>
          </a:p>
          <a:p>
            <a:endParaRPr lang="ru-RU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подборки учебников по направлениям кафедры</a:t>
            </a: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C3E7E7-CD2F-4715-9BCD-BA913EE17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06" y="1083467"/>
            <a:ext cx="3328156" cy="43161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BCB47A-2E77-4939-B749-31ACE6EAF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647" y="1847804"/>
            <a:ext cx="3235579" cy="431610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DA327D-0480-4655-931F-2BE1DCDBC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816" y="3429000"/>
            <a:ext cx="6451861" cy="29336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802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226996" y="5221673"/>
            <a:ext cx="11622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Можно заказать выставки через </a:t>
            </a:r>
            <a:r>
              <a:rPr lang="en-US" sz="2200" b="1" u="sng" dirty="0">
                <a:solidFill>
                  <a:schemeClr val="bg1"/>
                </a:solidFill>
              </a:rPr>
              <a:t>ebs@lanbook.ru </a:t>
            </a:r>
            <a:r>
              <a:rPr lang="ru-RU" sz="2200" b="1" dirty="0">
                <a:solidFill>
                  <a:schemeClr val="bg1"/>
                </a:solidFill>
              </a:rPr>
              <a:t>на основе подписки, 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				ассортимента Сетевой Электронной Библиотеки, 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									новых коллекций…</a:t>
            </a:r>
          </a:p>
          <a:p>
            <a:r>
              <a:rPr lang="ru-RU" sz="2200" b="1" dirty="0">
                <a:solidFill>
                  <a:schemeClr val="bg1"/>
                </a:solidFill>
                <a:sym typeface="Wingdings" panose="05000000000000000000" pitchFamily="2" charset="2"/>
              </a:rPr>
              <a:t>Для тех кафедр,  что плохо обеспечены или только открываются…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BAB068-6B7B-4AF7-B62F-A7352B63B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97" y="1041366"/>
            <a:ext cx="8764230" cy="418030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516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7636464" y="2637006"/>
            <a:ext cx="36753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Современная библиотека – навигатор в мире образовательных ресурсов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для студентов и преподавателей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9A6509-75B5-4E87-BDFC-5201622C7D54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1028" name="Picture 4" descr="D328eco cockpit-c-Deutsche Aircraft">
            <a:extLst>
              <a:ext uri="{FF2B5EF4-FFF2-40B4-BE49-F238E27FC236}">
                <a16:creationId xmlns:a16="http://schemas.microsoft.com/office/drawing/2014/main" id="{D8124200-CFC6-4208-926D-C4D612323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4" y="1490040"/>
            <a:ext cx="6474236" cy="43296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30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A7A237-279A-4DD9-BA3A-D61B9746874A}"/>
              </a:ext>
            </a:extLst>
          </p:cNvPr>
          <p:cNvSpPr txBox="1"/>
          <p:nvPr/>
        </p:nvSpPr>
        <p:spPr>
          <a:xfrm>
            <a:off x="2063552" y="1768982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F3269"/>
                </a:solidFill>
              </a:rPr>
              <a:t>КНИГООБЕСПЕЧЕННОСТЬ В СПО</a:t>
            </a:r>
          </a:p>
          <a:p>
            <a:pPr algn="ctr"/>
            <a:endParaRPr lang="ru-RU" sz="2800" b="1" dirty="0">
              <a:solidFill>
                <a:srgbClr val="0F3269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F3269"/>
                </a:solidFill>
              </a:rPr>
              <a:t>РЕЕСТР ПООП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endParaRPr lang="ru-RU" sz="2800" b="1" dirty="0">
              <a:solidFill>
                <a:srgbClr val="0F3269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F3269"/>
                </a:solidFill>
              </a:rPr>
              <a:t>ПОДБОРКИ ОТ ЭБС ЛАНЬ</a:t>
            </a:r>
          </a:p>
          <a:p>
            <a:pPr algn="ctr"/>
            <a:endParaRPr lang="ru-RU" sz="2800" b="1" dirty="0">
              <a:solidFill>
                <a:srgbClr val="0F326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9913BF-A5C0-4C7B-899E-05DFBAA306E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4CB3C28A-78CD-4DA7-95A0-8CAFFFE9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41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152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381875" y="1472897"/>
            <a:ext cx="4609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Два главных документа: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bg1"/>
                </a:solidFill>
              </a:rPr>
              <a:t>ФЗ об Образовании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bg1"/>
                </a:solidFill>
              </a:rPr>
              <a:t>ФГОС СПО (</a:t>
            </a:r>
            <a:r>
              <a:rPr lang="en-US" sz="2800" b="1" u="sng" dirty="0">
                <a:solidFill>
                  <a:schemeClr val="bg1"/>
                </a:solidFill>
              </a:rPr>
              <a:t>spo-lab.ru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334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КНИГООБЕСПЕЧЕННОСТЬ В СПО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BEE165-AF2C-4989-8CFC-E8F4CA20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9" y="1040656"/>
            <a:ext cx="6488819" cy="4039796"/>
          </a:xfrm>
          <a:prstGeom prst="rect">
            <a:avLst/>
          </a:prstGeom>
          <a:ln>
            <a:solidFill>
              <a:srgbClr val="0F3269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44517E-7B5F-4DB4-9C7F-68D4333EE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3429000"/>
            <a:ext cx="5429250" cy="3018641"/>
          </a:xfrm>
          <a:prstGeom prst="rect">
            <a:avLst/>
          </a:prstGeom>
          <a:ln>
            <a:solidFill>
              <a:srgbClr val="0F3269"/>
            </a:solidFill>
          </a:ln>
        </p:spPr>
      </p:pic>
    </p:spTree>
    <p:extLst>
      <p:ext uri="{BB962C8B-B14F-4D97-AF65-F5344CB8AC3E}">
        <p14:creationId xmlns:p14="http://schemas.microsoft.com/office/powerpoint/2010/main" val="1643359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8068963" y="2120597"/>
            <a:ext cx="3922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Реестр ПООП</a:t>
            </a:r>
          </a:p>
          <a:p>
            <a:r>
              <a:rPr lang="en-US" sz="2400" b="1" u="sng" dirty="0">
                <a:solidFill>
                  <a:schemeClr val="bg1"/>
                </a:solidFill>
              </a:rPr>
              <a:t>reestrspo.firpo.ru</a:t>
            </a:r>
            <a:endParaRPr lang="ru-RU" sz="2400" b="1" u="sng" dirty="0">
              <a:solidFill>
                <a:schemeClr val="bg1"/>
              </a:solidFill>
            </a:endParaRPr>
          </a:p>
          <a:p>
            <a:endParaRPr lang="ru-RU" sz="2400" b="1" u="sng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официальное хранилище Примерных Программ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334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КНИГООБЕСПЕЧЕННОСТЬ В СПО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850E6C-4198-40CF-A2B4-08D54CA2D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566771"/>
            <a:ext cx="7440313" cy="3690236"/>
          </a:xfrm>
          <a:prstGeom prst="rect">
            <a:avLst/>
          </a:prstGeom>
          <a:ln>
            <a:solidFill>
              <a:srgbClr val="0F3269"/>
            </a:solidFill>
          </a:ln>
        </p:spPr>
      </p:pic>
    </p:spTree>
    <p:extLst>
      <p:ext uri="{BB962C8B-B14F-4D97-AF65-F5344CB8AC3E}">
        <p14:creationId xmlns:p14="http://schemas.microsoft.com/office/powerpoint/2010/main" val="687234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6400802" y="2311097"/>
            <a:ext cx="5590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 ЭБС Лань –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Подборки рекомендованной в Примерных Программах литературы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spo.e.lanbook.com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334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КНИГООБЕСПЕЧЕННОСТЬ В СПО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E09704-805A-4C62-8CE4-4BA8082F9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1" y="1021835"/>
            <a:ext cx="5267325" cy="5422870"/>
          </a:xfrm>
          <a:prstGeom prst="rect">
            <a:avLst/>
          </a:prstGeom>
          <a:ln>
            <a:solidFill>
              <a:srgbClr val="0F3269"/>
            </a:solidFill>
          </a:ln>
        </p:spPr>
      </p:pic>
    </p:spTree>
    <p:extLst>
      <p:ext uri="{BB962C8B-B14F-4D97-AF65-F5344CB8AC3E}">
        <p14:creationId xmlns:p14="http://schemas.microsoft.com/office/powerpoint/2010/main" val="766393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8372542" y="1766780"/>
            <a:ext cx="3613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Для всех профессий и специальностей СПО – </a:t>
            </a:r>
          </a:p>
          <a:p>
            <a:endParaRPr lang="ru-RU" sz="2000" b="1" u="sng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Подборки учебников по дисциплинам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ru-RU" sz="2000" b="1" dirty="0">
                <a:solidFill>
                  <a:schemeClr val="bg1"/>
                </a:solidFill>
              </a:rPr>
              <a:t>с учетом ПООП)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Закажите у менеджера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или на </a:t>
            </a:r>
            <a:r>
              <a:rPr lang="en-US" sz="2000" b="1" u="sng" dirty="0">
                <a:solidFill>
                  <a:schemeClr val="bg1"/>
                </a:solidFill>
              </a:rPr>
              <a:t>ebs@lanbook.ru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334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КНИГООБЕСПЕЧЕННОСТЬ В СПО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A1B8C1-C3C5-4697-B1F3-8049FDE58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7" y="940682"/>
            <a:ext cx="3643312" cy="3380643"/>
          </a:xfrm>
          <a:prstGeom prst="rect">
            <a:avLst/>
          </a:prstGeom>
          <a:ln>
            <a:solidFill>
              <a:srgbClr val="0F3269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3D3EF7-BB3B-44F2-910B-1945948F0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10" y="2179166"/>
            <a:ext cx="6640690" cy="2378293"/>
          </a:xfrm>
          <a:prstGeom prst="rect">
            <a:avLst/>
          </a:prstGeom>
          <a:ln>
            <a:solidFill>
              <a:srgbClr val="0F3269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487773-9154-4E75-9677-C1FB9867E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149" y="3671887"/>
            <a:ext cx="5967774" cy="2790463"/>
          </a:xfrm>
          <a:prstGeom prst="rect">
            <a:avLst/>
          </a:prstGeom>
          <a:ln>
            <a:solidFill>
              <a:srgbClr val="0F3269"/>
            </a:solidFill>
          </a:ln>
        </p:spPr>
      </p:pic>
    </p:spTree>
    <p:extLst>
      <p:ext uri="{BB962C8B-B14F-4D97-AF65-F5344CB8AC3E}">
        <p14:creationId xmlns:p14="http://schemas.microsoft.com/office/powerpoint/2010/main" val="1718813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8372542" y="1766780"/>
            <a:ext cx="3613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Учебные курсы для СПО!</a:t>
            </a:r>
          </a:p>
          <a:p>
            <a:endParaRPr lang="ru-RU" sz="2000" b="1" u="sng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Начало – 20 сентября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Участие бесплатно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en-US" sz="2000" b="1" u="sng" dirty="0">
                <a:solidFill>
                  <a:schemeClr val="bg1"/>
                </a:solidFill>
              </a:rPr>
              <a:t>e.lanbook.com/courses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334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КНИГООБЕСПЕЧЕННОСТЬ В СПО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EA8CD1-755A-4EF9-80FB-7CE9BBAE9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45" y="1199088"/>
            <a:ext cx="7252815" cy="4894575"/>
          </a:xfrm>
          <a:prstGeom prst="rect">
            <a:avLst/>
          </a:prstGeom>
          <a:ln>
            <a:solidFill>
              <a:srgbClr val="0F3269"/>
            </a:solidFill>
          </a:ln>
        </p:spPr>
      </p:pic>
    </p:spTree>
    <p:extLst>
      <p:ext uri="{BB962C8B-B14F-4D97-AF65-F5344CB8AC3E}">
        <p14:creationId xmlns:p14="http://schemas.microsoft.com/office/powerpoint/2010/main" val="2377496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679879" y="1593275"/>
            <a:ext cx="4190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Всем преподавателям открыт персональный полный доступ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к текстам учебников издательств Лань 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и Планета Музыки 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Бесплатно!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B9291F-B2E1-4BC1-BCF3-EBB8BF410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74" y="1058443"/>
            <a:ext cx="7186151" cy="507154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8027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A7A237-279A-4DD9-BA3A-D61B9746874A}"/>
              </a:ext>
            </a:extLst>
          </p:cNvPr>
          <p:cNvSpPr txBox="1"/>
          <p:nvPr/>
        </p:nvSpPr>
        <p:spPr>
          <a:xfrm>
            <a:off x="2063552" y="1768982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F3269"/>
                </a:solidFill>
              </a:rPr>
              <a:t>СОВРЕМЕННЫЕ СТУДЕНТЫ ПЛОХО ЧИТАЮТ</a:t>
            </a:r>
          </a:p>
          <a:p>
            <a:pPr algn="ctr"/>
            <a:endParaRPr lang="ru-RU" sz="2800" b="1" dirty="0">
              <a:solidFill>
                <a:srgbClr val="0F3269"/>
              </a:solidFill>
            </a:endParaRPr>
          </a:p>
          <a:p>
            <a:pPr algn="ctr"/>
            <a:r>
              <a:rPr lang="ru-RU" sz="2800" b="1" dirty="0">
                <a:solidFill>
                  <a:srgbClr val="0F3269"/>
                </a:solidFill>
              </a:rPr>
              <a:t> АКАДЕМИЧЕСКИЕ ТЕКСТЫ</a:t>
            </a:r>
          </a:p>
          <a:p>
            <a:pPr algn="ctr"/>
            <a:endParaRPr lang="ru-RU" sz="2800" b="1" dirty="0">
              <a:solidFill>
                <a:srgbClr val="0F326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9913BF-A5C0-4C7B-899E-05DFBAA306E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4CB3C28A-78CD-4DA7-95A0-8CAFFFE9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41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0106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A7A237-279A-4DD9-BA3A-D61B9746874A}"/>
              </a:ext>
            </a:extLst>
          </p:cNvPr>
          <p:cNvSpPr txBox="1"/>
          <p:nvPr/>
        </p:nvSpPr>
        <p:spPr>
          <a:xfrm>
            <a:off x="2063552" y="999861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F3269"/>
                </a:solidFill>
              </a:rPr>
              <a:t>ИНФОРМАЦИЯ ДОЛЖНА</a:t>
            </a:r>
          </a:p>
          <a:p>
            <a:pPr algn="ctr"/>
            <a:endParaRPr lang="ru-RU" sz="2800" b="1" dirty="0">
              <a:solidFill>
                <a:srgbClr val="0F3269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F3269"/>
                </a:solidFill>
              </a:rPr>
              <a:t>БЫСТРО И ЛЕГКО НАХОДИТЬСЯ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F3269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F3269"/>
                </a:solidFill>
              </a:rPr>
              <a:t>БЫТЬ «ПО СУЩЕСТВУ ДЕЛА»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F3269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F3269"/>
                </a:solidFill>
              </a:rPr>
              <a:t>НАГЛЯДНОЙ (С ИЛЛЮСТРАЦИЯМИ И ВИДЕО)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F3269"/>
              </a:solidFill>
            </a:endParaRPr>
          </a:p>
          <a:p>
            <a:pPr algn="ctr"/>
            <a:endParaRPr lang="ru-RU" sz="2800" b="1" dirty="0">
              <a:solidFill>
                <a:srgbClr val="0F326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9913BF-A5C0-4C7B-899E-05DFBAA306E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4CB3C28A-78CD-4DA7-95A0-8CAFFFE9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41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7354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073744" y="1766843"/>
            <a:ext cx="49672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Современные технологии нам дают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Электронную Образовательную Среду (</a:t>
            </a:r>
            <a:r>
              <a:rPr lang="en-US" sz="2200" b="1" dirty="0">
                <a:solidFill>
                  <a:schemeClr val="bg1"/>
                </a:solidFill>
              </a:rPr>
              <a:t>LMS</a:t>
            </a:r>
            <a:r>
              <a:rPr lang="ru-RU" sz="2200" b="1" dirty="0">
                <a:solidFill>
                  <a:schemeClr val="bg1"/>
                </a:solidFill>
              </a:rPr>
              <a:t>, СДО) 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9" name="Picture 6" descr="Неуловимым мстителям — 50 - Газета.Ru">
            <a:extLst>
              <a:ext uri="{FF2B5EF4-FFF2-40B4-BE49-F238E27FC236}">
                <a16:creationId xmlns:a16="http://schemas.microsoft.com/office/drawing/2014/main" id="{2DB0F3B9-858C-4093-A12F-5D7118BA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9" y="1766843"/>
            <a:ext cx="6175986" cy="347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5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A54A60-BD43-4824-81FB-86B02B2DC6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0D64C96C-3708-4383-8A97-F34510B4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15" y="112119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675BCC-7358-43EA-A734-FD4354967A0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7A237-279A-4DD9-BA3A-D61B9746874A}"/>
              </a:ext>
            </a:extLst>
          </p:cNvPr>
          <p:cNvSpPr txBox="1"/>
          <p:nvPr/>
        </p:nvSpPr>
        <p:spPr>
          <a:xfrm>
            <a:off x="744252" y="1148616"/>
            <a:ext cx="101904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F3269"/>
                </a:solidFill>
              </a:rPr>
              <a:t>ЭБС Лань</a:t>
            </a:r>
          </a:p>
          <a:p>
            <a:r>
              <a:rPr lang="en-US" sz="4000" b="1" dirty="0">
                <a:solidFill>
                  <a:srgbClr val="0F3269"/>
                </a:solidFill>
              </a:rPr>
              <a:t>e.lanbook.com</a:t>
            </a:r>
            <a:endParaRPr lang="ru-RU" sz="4000" b="1" dirty="0">
              <a:solidFill>
                <a:srgbClr val="0F3269"/>
              </a:solidFill>
            </a:endParaRPr>
          </a:p>
          <a:p>
            <a:r>
              <a:rPr lang="ru-RU" sz="4000" b="1" dirty="0">
                <a:solidFill>
                  <a:srgbClr val="0F3269"/>
                </a:solidFill>
              </a:rPr>
              <a:t>ДЛЯ ПРЕПОДАВАТЕЛЕЙ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3200" b="1" dirty="0">
              <a:solidFill>
                <a:srgbClr val="0F3269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F3269"/>
                </a:solidFill>
              </a:rPr>
              <a:t>	виды учебных материалов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F3269"/>
                </a:solidFill>
              </a:rPr>
              <a:t>	как найти нужное?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0F3269"/>
                </a:solidFill>
              </a:rPr>
              <a:t>	как эффективнее использовать в обучении?</a:t>
            </a:r>
          </a:p>
        </p:txBody>
      </p:sp>
    </p:spTree>
    <p:extLst>
      <p:ext uri="{BB962C8B-B14F-4D97-AF65-F5344CB8AC3E}">
        <p14:creationId xmlns:p14="http://schemas.microsoft.com/office/powerpoint/2010/main" val="270377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073744" y="1766843"/>
            <a:ext cx="49672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Современные технологии нам дают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Электронную Образовательную Среду (</a:t>
            </a:r>
            <a:r>
              <a:rPr lang="en-US" sz="2200" b="1" dirty="0">
                <a:solidFill>
                  <a:schemeClr val="bg1"/>
                </a:solidFill>
              </a:rPr>
              <a:t>LMS</a:t>
            </a:r>
            <a:r>
              <a:rPr lang="ru-RU" sz="2200" b="1" dirty="0">
                <a:solidFill>
                  <a:schemeClr val="bg1"/>
                </a:solidFill>
              </a:rPr>
              <a:t>, СДО) 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В которую можно внедрять учебные материалы!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9" name="Picture 6" descr="Неуловимым мстителям — 50 - Газета.Ru">
            <a:extLst>
              <a:ext uri="{FF2B5EF4-FFF2-40B4-BE49-F238E27FC236}">
                <a16:creationId xmlns:a16="http://schemas.microsoft.com/office/drawing/2014/main" id="{2DB0F3B9-858C-4093-A12F-5D7118BA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9" y="1766843"/>
            <a:ext cx="6175986" cy="347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45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4AED8-C5F5-4592-B2DF-974C765B5FE3}"/>
              </a:ext>
            </a:extLst>
          </p:cNvPr>
          <p:cNvSpPr txBox="1"/>
          <p:nvPr/>
        </p:nvSpPr>
        <p:spPr>
          <a:xfrm>
            <a:off x="9323686" y="1959581"/>
            <a:ext cx="28683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Структура;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Содержание;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ФОС…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Создание курса – это большая работа преподавателя…</a:t>
            </a: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0FAA93-85E2-4252-8EA2-A4E84DE34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73" y="1029904"/>
            <a:ext cx="8873932" cy="54378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27470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A54A60-BD43-4824-81FB-86B02B2DC6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0D64C96C-3708-4383-8A97-F34510B4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15" y="112119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675BCC-7358-43EA-A734-FD4354967A0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7A237-279A-4DD9-BA3A-D61B9746874A}"/>
              </a:ext>
            </a:extLst>
          </p:cNvPr>
          <p:cNvSpPr txBox="1"/>
          <p:nvPr/>
        </p:nvSpPr>
        <p:spPr>
          <a:xfrm>
            <a:off x="442763" y="5738459"/>
            <a:ext cx="11223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Что будет, если наполнить каждую тему курса текстами из учебников и видеороликами из электронной библиотеки?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A41083-48D6-48BB-A552-CA71155FF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87" y="264923"/>
            <a:ext cx="9901187" cy="50195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1019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67A6EF-4C05-F6BD-F5AF-52DB9FD20057}"/>
              </a:ext>
            </a:extLst>
          </p:cNvPr>
          <p:cNvSpPr/>
          <p:nvPr/>
        </p:nvSpPr>
        <p:spPr>
          <a:xfrm>
            <a:off x="1416709" y="197502"/>
            <a:ext cx="544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ЭЛЕКТРОННЫЙ КУРС С МАТЕРИАЛАМИ ИЗ ЭБС ЛАНЬ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D4F0B5-D88D-4CE9-B5E7-0DBBB04E9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3" y="1002526"/>
            <a:ext cx="6276250" cy="56579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DFDFE1-BC5B-4DC1-A3C9-13676366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771" y="885523"/>
            <a:ext cx="3068300" cy="207460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EEF061-1C11-460C-ADE3-057B700A6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458" y="1655436"/>
            <a:ext cx="2789091" cy="20848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43A7AF-558E-45A9-826D-EF97001BD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818" y="3500927"/>
            <a:ext cx="2789091" cy="20849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94259E-A263-4FFA-885E-593D9ADAA5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0751" y="4744029"/>
            <a:ext cx="2769466" cy="165677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2D9C61-D956-4C3A-8115-786E692AA914}"/>
              </a:ext>
            </a:extLst>
          </p:cNvPr>
          <p:cNvSpPr txBox="1"/>
          <p:nvPr/>
        </p:nvSpPr>
        <p:spPr>
          <a:xfrm>
            <a:off x="8349270" y="4095086"/>
            <a:ext cx="3563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Студентам станет интереснее?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Тема станет понятнее?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Повысится средний балл?</a:t>
            </a:r>
          </a:p>
        </p:txBody>
      </p:sp>
    </p:spTree>
    <p:extLst>
      <p:ext uri="{BB962C8B-B14F-4D97-AF65-F5344CB8AC3E}">
        <p14:creationId xmlns:p14="http://schemas.microsoft.com/office/powerpoint/2010/main" val="3456556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4AED8-C5F5-4592-B2DF-974C765B5FE3}"/>
              </a:ext>
            </a:extLst>
          </p:cNvPr>
          <p:cNvSpPr txBox="1"/>
          <p:nvPr/>
        </p:nvSpPr>
        <p:spPr>
          <a:xfrm>
            <a:off x="7525111" y="1384682"/>
            <a:ext cx="43155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Бесплатный плагин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для бесшовной интеграции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ЭБС Лань 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в </a:t>
            </a:r>
            <a:r>
              <a:rPr lang="en-US" sz="2000" b="1" dirty="0">
                <a:solidFill>
                  <a:schemeClr val="bg1"/>
                </a:solidFill>
              </a:rPr>
              <a:t>LMS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Moodle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Позволяет дать студенту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необходимый материал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в нужное время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в нужном месте!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Материалы открываются сразу,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не требуя логина и пароля для авторизации в ЭБС!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584F9D-1BEF-4F44-A48C-AFB3A1E7E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54" y="1009653"/>
            <a:ext cx="2868314" cy="41413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DDC9FBF6-E3A3-4BBE-A207-7728BCC68375}"/>
              </a:ext>
            </a:extLst>
          </p:cNvPr>
          <p:cNvSpPr/>
          <p:nvPr/>
        </p:nvSpPr>
        <p:spPr>
          <a:xfrm rot="5400000">
            <a:off x="1437147" y="2942125"/>
            <a:ext cx="224900" cy="50125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257BA3-2A8A-4725-9B92-4368CCE20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813" y="939939"/>
            <a:ext cx="4584781" cy="248906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92878E-0DF0-4C0D-B8E1-3909C48F2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734" y="3190875"/>
            <a:ext cx="3765266" cy="34141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1702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ED53B1-1C35-4864-BD2E-91DA9E6A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32" y="1027513"/>
            <a:ext cx="4004345" cy="49732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7E9FA1-19FF-424F-A1B9-9B1F754AE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464" y="1522813"/>
            <a:ext cx="4336323" cy="49732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CEEF09-D8BB-45D7-9100-6B66C8B8A840}"/>
              </a:ext>
            </a:extLst>
          </p:cNvPr>
          <p:cNvSpPr txBox="1"/>
          <p:nvPr/>
        </p:nvSpPr>
        <p:spPr>
          <a:xfrm>
            <a:off x="6797889" y="1687510"/>
            <a:ext cx="4967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Влияние библиотеки на эффективность образовательного процесса: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chemeClr val="bg1"/>
                </a:solidFill>
              </a:rPr>
              <a:t>Синтегрировать</a:t>
            </a:r>
            <a:r>
              <a:rPr lang="ru-RU" sz="2200" b="1" dirty="0">
                <a:solidFill>
                  <a:schemeClr val="bg1"/>
                </a:solidFill>
              </a:rPr>
              <a:t> ваш подписной ресурс (ЭБС Лань)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с электронной средой (</a:t>
            </a:r>
            <a:r>
              <a:rPr lang="en-US" sz="2200" b="1" dirty="0">
                <a:solidFill>
                  <a:schemeClr val="bg1"/>
                </a:solidFill>
              </a:rPr>
              <a:t>LMS Moodle)</a:t>
            </a:r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32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ED53B1-1C35-4864-BD2E-91DA9E6A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32" y="1027513"/>
            <a:ext cx="4004345" cy="49732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7E9FA1-19FF-424F-A1B9-9B1F754AE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464" y="1522813"/>
            <a:ext cx="4336323" cy="49732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CEEF09-D8BB-45D7-9100-6B66C8B8A840}"/>
              </a:ext>
            </a:extLst>
          </p:cNvPr>
          <p:cNvSpPr txBox="1"/>
          <p:nvPr/>
        </p:nvSpPr>
        <p:spPr>
          <a:xfrm>
            <a:off x="6797889" y="1687510"/>
            <a:ext cx="49672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Влияние библиотеки на эффективность образовательного процесса: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err="1">
                <a:solidFill>
                  <a:schemeClr val="bg1"/>
                </a:solidFill>
              </a:rPr>
              <a:t>Синтегрировать</a:t>
            </a:r>
            <a:r>
              <a:rPr lang="ru-RU" sz="2200" b="1" dirty="0">
                <a:solidFill>
                  <a:schemeClr val="bg1"/>
                </a:solidFill>
              </a:rPr>
              <a:t> ваш подписной ресурс (ЭБС Лань)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с электронной средой (</a:t>
            </a:r>
            <a:r>
              <a:rPr lang="en-US" sz="2200" b="1" dirty="0">
                <a:solidFill>
                  <a:schemeClr val="bg1"/>
                </a:solidFill>
              </a:rPr>
              <a:t>LMS Moodle)</a:t>
            </a:r>
            <a:endParaRPr lang="ru-RU" sz="2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bg1"/>
                </a:solidFill>
              </a:rPr>
              <a:t>Помочь преподавателю подобрать необходимые материалы!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78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6940394" y="2290718"/>
            <a:ext cx="4967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Если электронная среда – не </a:t>
            </a:r>
            <a:r>
              <a:rPr lang="en-US" sz="2200" b="1" dirty="0">
                <a:solidFill>
                  <a:schemeClr val="bg1"/>
                </a:solidFill>
              </a:rPr>
              <a:t>Moodle</a:t>
            </a:r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Поможет другой инструмент!</a:t>
            </a: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2050" name="Picture 2" descr="Помощь спасателей на воде за прошедшую неделю - Южные горизонты">
            <a:extLst>
              <a:ext uri="{FF2B5EF4-FFF2-40B4-BE49-F238E27FC236}">
                <a16:creationId xmlns:a16="http://schemas.microsoft.com/office/drawing/2014/main" id="{2A75E61B-2D1D-4E27-837B-B182FF457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4" y="1500771"/>
            <a:ext cx="5784686" cy="3856457"/>
          </a:xfrm>
          <a:prstGeom prst="rect">
            <a:avLst/>
          </a:prstGeom>
          <a:noFill/>
          <a:ln>
            <a:solidFill>
              <a:srgbClr val="0F326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95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980336" y="2026064"/>
            <a:ext cx="3982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Ссылка для ЭОР (электронного образовательного ресурса)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5F70B1-AE73-40F9-AD3C-E03ACBA9C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7" y="1100737"/>
            <a:ext cx="7234195" cy="4992926"/>
          </a:xfrm>
          <a:prstGeom prst="rect">
            <a:avLst/>
          </a:prstGeom>
          <a:ln>
            <a:solidFill>
              <a:srgbClr val="0F3269"/>
            </a:solidFill>
          </a:ln>
        </p:spPr>
      </p:pic>
      <p:sp>
        <p:nvSpPr>
          <p:cNvPr id="9" name="Стрелка вправо 14">
            <a:extLst>
              <a:ext uri="{FF2B5EF4-FFF2-40B4-BE49-F238E27FC236}">
                <a16:creationId xmlns:a16="http://schemas.microsoft.com/office/drawing/2014/main" id="{12A39934-5B9C-443D-9E2C-063B891AD84D}"/>
              </a:ext>
            </a:extLst>
          </p:cNvPr>
          <p:cNvSpPr/>
          <p:nvPr/>
        </p:nvSpPr>
        <p:spPr>
          <a:xfrm rot="18665292">
            <a:off x="6232285" y="1382582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80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502170" y="933457"/>
            <a:ext cx="446103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Свойства гиперссылки для ЭОР: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Можно разместить везде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(в электронном курсе,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 соцсетях,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b="1" dirty="0" err="1">
                <a:solidFill>
                  <a:schemeClr val="bg1"/>
                </a:solidFill>
              </a:rPr>
              <a:t>яндекс</a:t>
            </a:r>
            <a:r>
              <a:rPr lang="ru-RU" b="1" dirty="0">
                <a:solidFill>
                  <a:schemeClr val="bg1"/>
                </a:solidFill>
              </a:rPr>
              <a:t>-файлах,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передать по </a:t>
            </a:r>
            <a:r>
              <a:rPr lang="en-US" b="1" dirty="0">
                <a:solidFill>
                  <a:schemeClr val="bg1"/>
                </a:solidFill>
              </a:rPr>
              <a:t>e-mail</a:t>
            </a:r>
            <a:r>
              <a:rPr lang="ru-RU" b="1" dirty="0">
                <a:solidFill>
                  <a:schemeClr val="bg1"/>
                </a:solidFill>
              </a:rPr>
              <a:t>…)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Книга откроется сразу с нужной страницы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Для чтения не потребуется логин или пароль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Читатели попадают в статистику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bg1"/>
                </a:solidFill>
              </a:rPr>
              <a:t>Преподаватель будет видеть статистику обращений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Ссылка действует, пока есть подписка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C23059-22A4-4158-A0F1-DD0AA002B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91" y="1406931"/>
            <a:ext cx="7010209" cy="3501604"/>
          </a:xfrm>
          <a:prstGeom prst="rect">
            <a:avLst/>
          </a:prstGeom>
          <a:ln>
            <a:solidFill>
              <a:srgbClr val="0F3269"/>
            </a:solidFill>
          </a:ln>
        </p:spPr>
      </p:pic>
      <p:sp>
        <p:nvSpPr>
          <p:cNvPr id="9" name="Стрелка вправо 14">
            <a:extLst>
              <a:ext uri="{FF2B5EF4-FFF2-40B4-BE49-F238E27FC236}">
                <a16:creationId xmlns:a16="http://schemas.microsoft.com/office/drawing/2014/main" id="{12A39934-5B9C-443D-9E2C-063B891AD84D}"/>
              </a:ext>
            </a:extLst>
          </p:cNvPr>
          <p:cNvSpPr/>
          <p:nvPr/>
        </p:nvSpPr>
        <p:spPr>
          <a:xfrm rot="18665292">
            <a:off x="6175136" y="4177385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9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8443469" y="1859339"/>
            <a:ext cx="28683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ЭБС Лань: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~ 1</a:t>
            </a:r>
            <a:r>
              <a:rPr lang="ru-RU" sz="2200" b="1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0 000 </a:t>
            </a:r>
            <a:r>
              <a:rPr lang="ru-RU" sz="2200" b="1" dirty="0">
                <a:solidFill>
                  <a:schemeClr val="bg1"/>
                </a:solidFill>
              </a:rPr>
              <a:t>наименований учебной литературы для высшей школы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63B0A4-184E-4E87-872A-FFCD938D6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16" y="1030628"/>
            <a:ext cx="7429967" cy="55610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DCE416D-BADF-4F00-9059-3428CEBBB8E5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694627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7502170" y="933457"/>
            <a:ext cx="446103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Свойства гиперссылки для ЭОР: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Можно разместить везде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(в электронном курсе,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 соцсетях,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b="1" dirty="0" err="1">
                <a:solidFill>
                  <a:schemeClr val="bg1"/>
                </a:solidFill>
              </a:rPr>
              <a:t>яндекс</a:t>
            </a:r>
            <a:r>
              <a:rPr lang="ru-RU" b="1" dirty="0">
                <a:solidFill>
                  <a:schemeClr val="bg1"/>
                </a:solidFill>
              </a:rPr>
              <a:t>-файлах,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передать по </a:t>
            </a:r>
            <a:r>
              <a:rPr lang="en-US" b="1" dirty="0">
                <a:solidFill>
                  <a:schemeClr val="bg1"/>
                </a:solidFill>
              </a:rPr>
              <a:t>e-mail</a:t>
            </a:r>
            <a:r>
              <a:rPr lang="ru-RU" b="1" dirty="0">
                <a:solidFill>
                  <a:schemeClr val="bg1"/>
                </a:solidFill>
              </a:rPr>
              <a:t>…)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Книга откроется сразу с нужной страницы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Для чтения не потребуется логин или пароль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Читатели попадают в статистику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bg1"/>
                </a:solidFill>
              </a:rPr>
              <a:t>Преподаватель будет видеть статистику обращений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Ссылка действует, пока есть подписка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D7844C-802B-4867-9AC7-2FC99A3A3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92" y="1119188"/>
            <a:ext cx="4924234" cy="2141334"/>
          </a:xfrm>
          <a:prstGeom prst="rect">
            <a:avLst/>
          </a:prstGeom>
          <a:ln>
            <a:solidFill>
              <a:srgbClr val="0F3269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23719C-C954-48F8-B89E-ED0ABE2B6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165" y="2575948"/>
            <a:ext cx="5456020" cy="3907774"/>
          </a:xfrm>
          <a:prstGeom prst="rect">
            <a:avLst/>
          </a:prstGeom>
          <a:ln>
            <a:solidFill>
              <a:srgbClr val="0F3269"/>
            </a:solidFill>
          </a:ln>
        </p:spPr>
      </p:pic>
    </p:spTree>
    <p:extLst>
      <p:ext uri="{BB962C8B-B14F-4D97-AF65-F5344CB8AC3E}">
        <p14:creationId xmlns:p14="http://schemas.microsoft.com/office/powerpoint/2010/main" val="805291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-1806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DAF8D-D13C-48AC-8A61-7CBB12BAD4F3}"/>
              </a:ext>
            </a:extLst>
          </p:cNvPr>
          <p:cNvSpPr txBox="1"/>
          <p:nvPr/>
        </p:nvSpPr>
        <p:spPr>
          <a:xfrm>
            <a:off x="6877667" y="1472897"/>
            <a:ext cx="51141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БИБЛИОТЕКА + ЭБС ЛАНЬ: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НЕОБХОДИМЫЙ МАТЕРИАЛ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В НУЖНОЕ ВРЕМЯ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В НУЖНОМ МЕСТЕ!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D12E56-DD30-4471-AC5F-C84DA5F81299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C5FFE6-C259-4E62-92D9-1F3C7A17B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7" y="1028708"/>
            <a:ext cx="4009834" cy="34406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6C199B-ECB2-41FD-9AFA-045211F61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456" y="3019068"/>
            <a:ext cx="3943158" cy="1714707"/>
          </a:xfrm>
          <a:prstGeom prst="rect">
            <a:avLst/>
          </a:prstGeom>
          <a:ln>
            <a:solidFill>
              <a:srgbClr val="0F3269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AE1D15-2899-49B8-92A4-0A6D234F4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24" y="4101835"/>
            <a:ext cx="3440468" cy="2464172"/>
          </a:xfrm>
          <a:prstGeom prst="rect">
            <a:avLst/>
          </a:prstGeom>
          <a:ln>
            <a:solidFill>
              <a:srgbClr val="0F3269"/>
            </a:solidFill>
          </a:ln>
        </p:spPr>
      </p:pic>
    </p:spTree>
    <p:extLst>
      <p:ext uri="{BB962C8B-B14F-4D97-AF65-F5344CB8AC3E}">
        <p14:creationId xmlns:p14="http://schemas.microsoft.com/office/powerpoint/2010/main" val="744573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A7A237-279A-4DD9-BA3A-D61B9746874A}"/>
              </a:ext>
            </a:extLst>
          </p:cNvPr>
          <p:cNvSpPr txBox="1"/>
          <p:nvPr/>
        </p:nvSpPr>
        <p:spPr>
          <a:xfrm>
            <a:off x="2063552" y="883157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F3269"/>
                </a:solidFill>
              </a:rPr>
              <a:t>ИНТЕГРАЦИЯ УЧЕБНЫХ МАТЕРИАЛОВ В ЭЛЕКТРОННУЮ СРЕДУ:</a:t>
            </a:r>
          </a:p>
          <a:p>
            <a:pPr algn="ctr"/>
            <a:endParaRPr lang="ru-RU" sz="2800" b="1" dirty="0">
              <a:solidFill>
                <a:srgbClr val="0F3269"/>
              </a:solidFill>
            </a:endParaRPr>
          </a:p>
          <a:p>
            <a:pPr marL="457200" indent="-457200" algn="ctr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800" b="1" dirty="0">
                <a:solidFill>
                  <a:srgbClr val="0F3269"/>
                </a:solidFill>
              </a:rPr>
              <a:t>СТУДЕНТАМ</a:t>
            </a:r>
          </a:p>
          <a:p>
            <a:pPr marL="457200" indent="-457200" algn="ctr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ru-RU" sz="2800" b="1" dirty="0">
              <a:solidFill>
                <a:srgbClr val="0F3269"/>
              </a:solidFill>
            </a:endParaRPr>
          </a:p>
          <a:p>
            <a:pPr marL="457200" indent="-457200" algn="ctr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800" b="1" dirty="0">
                <a:solidFill>
                  <a:srgbClr val="0F3269"/>
                </a:solidFill>
              </a:rPr>
              <a:t>ПРЕПОДАВАТЕЛЯМ</a:t>
            </a:r>
          </a:p>
          <a:p>
            <a:pPr marL="457200" indent="-457200" algn="ctr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ru-RU" sz="2800" b="1" dirty="0">
              <a:solidFill>
                <a:srgbClr val="0F3269"/>
              </a:solidFill>
            </a:endParaRPr>
          </a:p>
          <a:p>
            <a:pPr marL="457200" indent="-457200" algn="ctr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800" b="1" dirty="0">
                <a:solidFill>
                  <a:srgbClr val="0F3269"/>
                </a:solidFill>
              </a:rPr>
              <a:t>БИБЛИОТЕКЕ</a:t>
            </a:r>
          </a:p>
          <a:p>
            <a:pPr algn="ctr"/>
            <a:endParaRPr lang="ru-RU" sz="2800" b="1" dirty="0">
              <a:solidFill>
                <a:srgbClr val="0F326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9913BF-A5C0-4C7B-899E-05DFBAA306E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4CB3C28A-78CD-4DA7-95A0-8CAFFFE9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641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5993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9913BF-A5C0-4C7B-899E-05DFBAA306E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654126-822E-4220-B95E-D18ADE3740CB}"/>
              </a:ext>
            </a:extLst>
          </p:cNvPr>
          <p:cNvSpPr/>
          <p:nvPr/>
        </p:nvSpPr>
        <p:spPr>
          <a:xfrm>
            <a:off x="6732906" y="976870"/>
            <a:ext cx="51058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F3269"/>
                </a:solidFill>
              </a:rPr>
              <a:t>Библиотека для учебного процесса:</a:t>
            </a:r>
          </a:p>
          <a:p>
            <a:endParaRPr lang="ru-RU" sz="2800" b="1" dirty="0">
              <a:solidFill>
                <a:srgbClr val="0F3269"/>
              </a:solidFill>
              <a:latin typeface="YS Tex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  <a:t>Обучение студентов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F3269"/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  <a:t>Обучение преподавателей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F3269"/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  <a:t>ВНЕДРЕНИЕ УЧЕБНЫХ МАТЕРИАЛОВ В НУЖНОЕ МЕСТО </a:t>
            </a:r>
            <a:b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</a:br>
            <a: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  <a:t>В НУЖНОЕ ВРЕМЯ!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F3269"/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F3269"/>
              </a:solidFill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F3269"/>
                </a:solidFill>
                <a:ea typeface="Verdana" panose="020B0604030504040204" pitchFamily="34" charset="0"/>
              </a:rPr>
              <a:t>Любая помощь – </a:t>
            </a:r>
            <a:r>
              <a:rPr lang="en-US" sz="2400" b="1" dirty="0">
                <a:solidFill>
                  <a:srgbClr val="0F3269"/>
                </a:solidFill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ebs@lanbook.ru</a:t>
            </a:r>
            <a:r>
              <a:rPr lang="en-US" sz="2400" b="1" dirty="0">
                <a:solidFill>
                  <a:srgbClr val="0F3269"/>
                </a:solidFill>
                <a:ea typeface="Verdana" panose="020B0604030504040204" pitchFamily="34" charset="0"/>
              </a:rPr>
              <a:t> </a:t>
            </a:r>
            <a:endParaRPr lang="ru-RU" sz="2400" b="1" dirty="0">
              <a:solidFill>
                <a:srgbClr val="0F3269"/>
              </a:solidFill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E659A-9459-447E-BD61-26E887587CF3}"/>
              </a:ext>
            </a:extLst>
          </p:cNvPr>
          <p:cNvSpPr txBox="1"/>
          <p:nvPr/>
        </p:nvSpPr>
        <p:spPr>
          <a:xfrm>
            <a:off x="8035868" y="5707575"/>
            <a:ext cx="3892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00" b="1" dirty="0">
                <a:solidFill>
                  <a:schemeClr val="bg1"/>
                </a:solidFill>
              </a:rPr>
              <a:t>Кудинов Дмитрий, </a:t>
            </a:r>
            <a:br>
              <a:rPr lang="ru-RU" sz="1500" b="1" dirty="0">
                <a:solidFill>
                  <a:schemeClr val="bg1"/>
                </a:solidFill>
              </a:rPr>
            </a:br>
            <a:r>
              <a:rPr lang="ru-RU" sz="1500" b="1" dirty="0">
                <a:solidFill>
                  <a:schemeClr val="bg1"/>
                </a:solidFill>
              </a:rPr>
              <a:t>директор специальных программ ЭБС Лань,</a:t>
            </a:r>
          </a:p>
          <a:p>
            <a:pPr algn="r"/>
            <a:r>
              <a:rPr lang="en-US" sz="15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kudinov@lanbook.ru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endParaRPr lang="ru-RU" sz="1500" b="1" dirty="0">
              <a:solidFill>
                <a:schemeClr val="bg1"/>
              </a:solidFill>
            </a:endParaRPr>
          </a:p>
          <a:p>
            <a:pPr algn="r"/>
            <a:r>
              <a:rPr lang="en-US" sz="15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www.e.lanbook.com</a:t>
            </a: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4CB3C28A-78CD-4DA7-95A0-8CAFFFE9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641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2B8F07-65A4-4DC3-A62F-E28D3E431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0" y="964685"/>
            <a:ext cx="5715000" cy="4286250"/>
          </a:xfrm>
          <a:prstGeom prst="rect">
            <a:avLst/>
          </a:prstGeom>
          <a:ln w="15875">
            <a:solidFill>
              <a:srgbClr val="0F3269"/>
            </a:solidFill>
          </a:ln>
        </p:spPr>
      </p:pic>
    </p:spTree>
    <p:extLst>
      <p:ext uri="{BB962C8B-B14F-4D97-AF65-F5344CB8AC3E}">
        <p14:creationId xmlns:p14="http://schemas.microsoft.com/office/powerpoint/2010/main" val="68131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8443469" y="1859339"/>
            <a:ext cx="28683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ЭБС Лань:</a:t>
            </a: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~ 1</a:t>
            </a:r>
            <a:r>
              <a:rPr lang="ru-RU" sz="2200" b="1" dirty="0">
                <a:solidFill>
                  <a:schemeClr val="bg1"/>
                </a:solidFill>
              </a:rPr>
              <a:t>2</a:t>
            </a:r>
            <a:r>
              <a:rPr lang="en-US" sz="2200" b="1" dirty="0">
                <a:solidFill>
                  <a:schemeClr val="bg1"/>
                </a:solidFill>
              </a:rPr>
              <a:t>0 000 </a:t>
            </a:r>
            <a:r>
              <a:rPr lang="ru-RU" sz="2200" b="1" dirty="0">
                <a:solidFill>
                  <a:schemeClr val="bg1"/>
                </a:solidFill>
              </a:rPr>
              <a:t>наименований учебной литературы для высшей школы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и профессионального образования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A34259-7F90-412B-AF1E-7CD706BEA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76" y="1037907"/>
            <a:ext cx="7874517" cy="5546521"/>
          </a:xfrm>
          <a:prstGeom prst="rect">
            <a:avLst/>
          </a:prstGeom>
          <a:ln>
            <a:solidFill>
              <a:srgbClr val="0F3269"/>
            </a:solidFill>
          </a:ln>
        </p:spPr>
      </p:pic>
      <p:sp>
        <p:nvSpPr>
          <p:cNvPr id="9" name="Стрелка вправо 14">
            <a:extLst>
              <a:ext uri="{FF2B5EF4-FFF2-40B4-BE49-F238E27FC236}">
                <a16:creationId xmlns:a16="http://schemas.microsoft.com/office/drawing/2014/main" id="{152E24CC-188F-46C6-B072-E6C96B8364CA}"/>
              </a:ext>
            </a:extLst>
          </p:cNvPr>
          <p:cNvSpPr/>
          <p:nvPr/>
        </p:nvSpPr>
        <p:spPr>
          <a:xfrm rot="13013983">
            <a:off x="760487" y="1934778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E3A3D3-A9EC-4B99-8C4F-24E954E5BC81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7922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8143587" y="1573589"/>
            <a:ext cx="35199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 СЭБ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seb.e.lanbook.com</a:t>
            </a:r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~ </a:t>
            </a:r>
            <a:r>
              <a:rPr lang="ru-RU" sz="2200" b="1" dirty="0">
                <a:solidFill>
                  <a:schemeClr val="bg1"/>
                </a:solidFill>
              </a:rPr>
              <a:t>52</a:t>
            </a:r>
            <a:r>
              <a:rPr lang="en-US" sz="2200" b="1" dirty="0">
                <a:solidFill>
                  <a:schemeClr val="bg1"/>
                </a:solidFill>
              </a:rPr>
              <a:t> 000 </a:t>
            </a:r>
            <a:r>
              <a:rPr lang="ru-RU" sz="2200" b="1" dirty="0">
                <a:solidFill>
                  <a:schemeClr val="bg1"/>
                </a:solidFill>
              </a:rPr>
              <a:t>наименований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от 365 вузов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E3A3D3-A9EC-4B99-8C4F-24E954E5BC81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85224C-46D2-43B3-BA6B-7F1008815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82" y="2317531"/>
            <a:ext cx="7119937" cy="4173756"/>
          </a:xfrm>
          <a:prstGeom prst="rect">
            <a:avLst/>
          </a:prstGeom>
          <a:ln>
            <a:solidFill>
              <a:srgbClr val="0F3269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F8218C-3162-456C-8B95-6CA5CB3B8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1" y="1054486"/>
            <a:ext cx="3519931" cy="1573153"/>
          </a:xfrm>
          <a:prstGeom prst="rect">
            <a:avLst/>
          </a:prstGeom>
          <a:ln>
            <a:solidFill>
              <a:srgbClr val="0F3269"/>
            </a:solidFill>
          </a:ln>
        </p:spPr>
      </p:pic>
    </p:spTree>
    <p:extLst>
      <p:ext uri="{BB962C8B-B14F-4D97-AF65-F5344CB8AC3E}">
        <p14:creationId xmlns:p14="http://schemas.microsoft.com/office/powerpoint/2010/main" val="165307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E3A3D3-A9EC-4B99-8C4F-24E954E5BC81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692E51-F8B4-4F8F-82A2-AE2EEA93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8" y="1004887"/>
            <a:ext cx="5170668" cy="3033713"/>
          </a:xfrm>
          <a:prstGeom prst="rect">
            <a:avLst/>
          </a:prstGeom>
          <a:ln>
            <a:solidFill>
              <a:srgbClr val="0F3269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232C7A-CAE6-4D81-B7DE-FCA675146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443" y="1792629"/>
            <a:ext cx="3674507" cy="2715033"/>
          </a:xfrm>
          <a:prstGeom prst="rect">
            <a:avLst/>
          </a:prstGeom>
          <a:ln>
            <a:solidFill>
              <a:srgbClr val="0F3269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581F6A-AD95-4CDF-BE31-F76435855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32" y="3889520"/>
            <a:ext cx="4414993" cy="2317737"/>
          </a:xfrm>
          <a:prstGeom prst="rect">
            <a:avLst/>
          </a:prstGeom>
          <a:ln>
            <a:solidFill>
              <a:srgbClr val="0F3269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333391-DB46-4712-8D5C-735F116F1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563" y="4446559"/>
            <a:ext cx="3839064" cy="2213939"/>
          </a:xfrm>
          <a:prstGeom prst="rect">
            <a:avLst/>
          </a:prstGeom>
          <a:ln>
            <a:solidFill>
              <a:srgbClr val="0F3269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3B9BA0-ECF1-4202-9DC1-C9B04CD3F80D}"/>
              </a:ext>
            </a:extLst>
          </p:cNvPr>
          <p:cNvSpPr txBox="1"/>
          <p:nvPr/>
        </p:nvSpPr>
        <p:spPr>
          <a:xfrm>
            <a:off x="8670086" y="1285368"/>
            <a:ext cx="35199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 СЭБ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seb.e.lanbook.com</a:t>
            </a:r>
            <a:endParaRPr lang="ru-RU" sz="2200" b="1" dirty="0">
              <a:solidFill>
                <a:schemeClr val="bg1"/>
              </a:solidFill>
            </a:endParaRPr>
          </a:p>
          <a:p>
            <a:endParaRPr lang="ru-RU" sz="22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bg1"/>
                </a:solidFill>
              </a:rPr>
              <a:t>Методические материалы,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bg1"/>
                </a:solidFill>
              </a:rPr>
              <a:t>Лекции,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bg1"/>
                </a:solidFill>
              </a:rPr>
              <a:t>Лабораторные работы,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bg1"/>
                </a:solidFill>
              </a:rPr>
              <a:t>Практикумы,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bg1"/>
                </a:solidFill>
              </a:rPr>
              <a:t>Тесты</a:t>
            </a:r>
          </a:p>
        </p:txBody>
      </p:sp>
    </p:spTree>
    <p:extLst>
      <p:ext uri="{BB962C8B-B14F-4D97-AF65-F5344CB8AC3E}">
        <p14:creationId xmlns:p14="http://schemas.microsoft.com/office/powerpoint/2010/main" val="95345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A54A60-BD43-4824-81FB-86B02B2DC6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0D64C96C-3708-4383-8A97-F34510B4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15" y="112119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675BCC-7358-43EA-A734-FD4354967A0E}"/>
              </a:ext>
            </a:extLst>
          </p:cNvPr>
          <p:cNvSpPr/>
          <p:nvPr/>
        </p:nvSpPr>
        <p:spPr>
          <a:xfrm>
            <a:off x="0" y="5573027"/>
            <a:ext cx="12192000" cy="128497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7A237-279A-4DD9-BA3A-D61B9746874A}"/>
              </a:ext>
            </a:extLst>
          </p:cNvPr>
          <p:cNvSpPr txBox="1"/>
          <p:nvPr/>
        </p:nvSpPr>
        <p:spPr>
          <a:xfrm>
            <a:off x="1822920" y="22720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F3269"/>
                </a:solidFill>
              </a:rPr>
              <a:t>НЕ ПРОСТО ТЕКСТЫ!</a:t>
            </a:r>
          </a:p>
          <a:p>
            <a:pPr algn="ctr"/>
            <a:endParaRPr lang="ru-RU" sz="2400" b="1" dirty="0">
              <a:solidFill>
                <a:srgbClr val="0F3269"/>
              </a:solidFill>
            </a:endParaRPr>
          </a:p>
          <a:p>
            <a:pPr algn="ctr"/>
            <a:r>
              <a:rPr lang="ru-RU" sz="2400" b="1" dirty="0">
                <a:solidFill>
                  <a:srgbClr val="0F3269"/>
                </a:solidFill>
              </a:rPr>
              <a:t>НОВЫЕ ВИДЫ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390194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:\Женя\!!!!!!!!!!!!!!!!! ЛОГОТИПЫ НА ОБЛОЖКУ\!!!!!!!!ЛОГОТИП НОВЫЙ\лого.png">
            <a:extLst>
              <a:ext uri="{FF2B5EF4-FFF2-40B4-BE49-F238E27FC236}">
                <a16:creationId xmlns:a16="http://schemas.microsoft.com/office/drawing/2014/main" id="{C27309A7-5C64-4ECD-B52F-A1FF03F2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64" y="121744"/>
            <a:ext cx="903513" cy="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8CF2A-134D-4832-9D3C-A4288DB585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2225">
            <a:solidFill>
              <a:srgbClr val="0F3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B03B69-157E-43BE-8213-7CC0F7897AC1}"/>
              </a:ext>
            </a:extLst>
          </p:cNvPr>
          <p:cNvSpPr/>
          <p:nvPr/>
        </p:nvSpPr>
        <p:spPr>
          <a:xfrm>
            <a:off x="0" y="764337"/>
            <a:ext cx="12192000" cy="6093663"/>
          </a:xfrm>
          <a:prstGeom prst="rect">
            <a:avLst/>
          </a:prstGeom>
          <a:solidFill>
            <a:srgbClr val="0F3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694D-2E9D-45C0-85F5-D092E45A27E3}"/>
              </a:ext>
            </a:extLst>
          </p:cNvPr>
          <p:cNvSpPr txBox="1"/>
          <p:nvPr/>
        </p:nvSpPr>
        <p:spPr>
          <a:xfrm>
            <a:off x="9375006" y="2371027"/>
            <a:ext cx="2704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Видеоматериалы к изучаемым темам </a:t>
            </a:r>
          </a:p>
        </p:txBody>
      </p:sp>
      <p:sp>
        <p:nvSpPr>
          <p:cNvPr id="9" name="Стрелка вправо 14">
            <a:extLst>
              <a:ext uri="{FF2B5EF4-FFF2-40B4-BE49-F238E27FC236}">
                <a16:creationId xmlns:a16="http://schemas.microsoft.com/office/drawing/2014/main" id="{152E24CC-188F-46C6-B072-E6C96B8364CA}"/>
              </a:ext>
            </a:extLst>
          </p:cNvPr>
          <p:cNvSpPr/>
          <p:nvPr/>
        </p:nvSpPr>
        <p:spPr>
          <a:xfrm rot="19300045">
            <a:off x="6228305" y="3375989"/>
            <a:ext cx="630203" cy="270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C52FF6-8B34-463B-A351-C580193974DB}"/>
              </a:ext>
            </a:extLst>
          </p:cNvPr>
          <p:cNvSpPr/>
          <p:nvPr/>
        </p:nvSpPr>
        <p:spPr>
          <a:xfrm>
            <a:off x="1416709" y="197502"/>
            <a:ext cx="700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F3269"/>
                </a:solidFill>
              </a:rPr>
              <a:t>Влияние библиотеки на эффективность образовательного процесса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8E92BE-D020-4FC2-9677-213577B14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28" y="1308716"/>
            <a:ext cx="8972550" cy="5004903"/>
          </a:xfrm>
          <a:prstGeom prst="rect">
            <a:avLst/>
          </a:prstGeom>
          <a:ln>
            <a:solidFill>
              <a:srgbClr val="0F3269"/>
            </a:solidFill>
          </a:ln>
        </p:spPr>
      </p:pic>
    </p:spTree>
    <p:extLst>
      <p:ext uri="{BB962C8B-B14F-4D97-AF65-F5344CB8AC3E}">
        <p14:creationId xmlns:p14="http://schemas.microsoft.com/office/powerpoint/2010/main" val="3743834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710</Words>
  <Application>Microsoft Office PowerPoint</Application>
  <PresentationFormat>Широкоэкранный</PresentationFormat>
  <Paragraphs>239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Verdana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217</cp:revision>
  <cp:lastPrinted>2022-09-06T14:23:09Z</cp:lastPrinted>
  <dcterms:created xsi:type="dcterms:W3CDTF">2021-04-28T10:08:06Z</dcterms:created>
  <dcterms:modified xsi:type="dcterms:W3CDTF">2022-09-06T14:23:10Z</dcterms:modified>
</cp:coreProperties>
</file>