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60" r:id="rId4"/>
    <p:sldId id="361" r:id="rId5"/>
    <p:sldId id="367" r:id="rId6"/>
    <p:sldId id="362" r:id="rId7"/>
    <p:sldId id="363" r:id="rId8"/>
    <p:sldId id="364" r:id="rId9"/>
    <p:sldId id="365" r:id="rId10"/>
    <p:sldId id="366" r:id="rId11"/>
    <p:sldId id="264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76" r:id="rId20"/>
    <p:sldId id="378" r:id="rId21"/>
    <p:sldId id="377" r:id="rId22"/>
    <p:sldId id="379" r:id="rId23"/>
    <p:sldId id="35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269"/>
    <a:srgbClr val="CCECFF"/>
    <a:srgbClr val="3769F5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54D6B-06C9-4366-AE87-6CCDBA2B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2DDF4D-30B1-43A7-97C7-1DDE6092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35C20-1484-4D69-9F05-1BBB2118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009EA-E8E6-4021-B6C0-A0409D74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B92D2-0554-4F5A-8753-760AADCE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C1B1B-0433-417B-A3AC-C7A5DD22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D13354-4537-4F2E-B4DB-1D83AA366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749D2-BBD6-409D-873C-4A657129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A7850-AA8C-48AC-963E-7DD4EF2C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079A9-7F44-4CDB-AA1E-249447F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0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A78765-CE71-4DC8-92AC-EDD98BB26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25AFCE-910D-4C2C-BB72-45C6D93B4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88C23-EB92-4579-82CA-489904F9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B8177-D8EA-41FA-826D-032576AD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5F53A-0BC1-4E52-A8DB-6B4B8D34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6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9A926-42A8-4530-8B24-57F01AB1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54073-D12C-423D-A876-7D6E77E1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C7CB3-6668-415B-A2DC-E81132BE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8E63F-CCE8-4307-B34C-8F129DC1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4BCD2-3953-4C32-AFD6-71F6E672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8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89DBC-10DD-41E6-B3FA-ECBF82D0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2BEFD-ECBF-4237-A21B-2500F6780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7FCBF-A456-4712-AF37-F2DB71D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444522-A330-4EDA-A89D-7EA0970D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57FF1-4D96-49B4-AF76-E48C7943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53218-24F5-44E0-950C-EADC2367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9299C-81A4-428C-A9F8-EE0269A0A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772A4F-724B-4BE5-925E-BD6EA8592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78349C-FCDD-4654-890E-2F0BBFD3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7D491-B84B-4565-8138-A0217E93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2C4F68-C08B-4CDE-89DB-4908963C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6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C4B4-DB78-4508-A78B-98C2138B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0139D8-AFD6-4B5A-B667-6D591B5BC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209882-C03B-477C-BE47-3FC8DC79C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7443E8-82F3-4254-BB68-2211FD3AC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B2A150-92F1-4E95-8F3F-0385DE0A5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AD9D8A-A655-42D6-8B5B-0AD0F249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0AB6D8-047F-4923-923B-278C8BBD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CD375-F79A-47E7-B3DB-D6FB13D4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4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5C12D-4B46-4437-8D93-6CAF3B06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57A1FA-97EC-42EB-B880-0C02C6F9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C8B8BE-17C2-4DEF-AC3E-31BFFDE1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5FCBA3-3E9B-41A4-8438-25ABB7EE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6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874C8-3125-44E1-B0B2-EECBCE02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BBE5AC-F1AE-43CE-BF92-FAE605A7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405B52-76E3-4F31-A2FA-4EA70DC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0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D1CDD-9909-4B3E-B9AA-905576E2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A1C65-109E-449E-98D7-40FE1CF9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DA829-4FDB-4E6B-A24B-9250DD473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3DA810-3EB3-454D-9AA5-3127653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36C7A8-170D-489D-AEC0-127F5FAD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020B37-B0D6-42D5-9722-56F8993C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7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11575-1018-491B-97C9-6BD7449D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0E68D0-BFA4-4B47-85CE-C7FCE1C2D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CDF554-C0B7-4A60-AAFD-D93A0B927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474ED-6268-443D-A287-8B0E4F06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A0784-A79C-41FB-B549-90618AAB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7D387-5D92-471F-82B4-F541BC5B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B19D2-8E80-4DEF-8288-5EF07BA2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F0BC15-AAA0-4FC3-9CF9-6F6B76AAB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6E290C-EC68-4A3E-9B62-DBC021CCA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EBA7-778F-4F25-AB97-80ED54FD725F}" type="datetimeFigureOut">
              <a:rPr lang="ru-RU" smtClean="0"/>
              <a:pPr/>
              <a:t>25/08/22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2C928-72A7-47F8-B101-8E6AE7F62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35F89-4819-4606-9CAD-733CE65F8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5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.lanbook.com/" TargetMode="External"/><Relationship Id="rId2" Type="http://schemas.openxmlformats.org/officeDocument/2006/relationships/hyperlink" Target="mailto:ebs@lanbook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0A46E7-E2AC-436F-900B-DD6909C92E2B}"/>
              </a:ext>
            </a:extLst>
          </p:cNvPr>
          <p:cNvSpPr/>
          <p:nvPr/>
        </p:nvSpPr>
        <p:spPr>
          <a:xfrm>
            <a:off x="0" y="-105878"/>
            <a:ext cx="12192000" cy="482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BA4CB-C963-4C02-808B-E47E543B753F}"/>
              </a:ext>
            </a:extLst>
          </p:cNvPr>
          <p:cNvSpPr txBox="1"/>
          <p:nvPr/>
        </p:nvSpPr>
        <p:spPr>
          <a:xfrm>
            <a:off x="306440" y="3180631"/>
            <a:ext cx="11649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dirty="0">
                <a:solidFill>
                  <a:srgbClr val="0F3269"/>
                </a:solidFill>
                <a:effectLst/>
                <a:latin typeface="YS Text"/>
              </a:rPr>
              <a:t>ЭБС Лань для студента</a:t>
            </a:r>
            <a:endParaRPr lang="ru-RU" sz="4800" b="1" dirty="0">
              <a:solidFill>
                <a:srgbClr val="0F3269"/>
              </a:solidFill>
              <a:ea typeface="Verdana" panose="020B0604030504040204" pitchFamily="34" charset="0"/>
            </a:endParaRPr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8DE4B427-7311-4951-80A0-E911F9A9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41" y="164367"/>
            <a:ext cx="1542997" cy="88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288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8681224" y="2364618"/>
            <a:ext cx="32900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Тысячи тестов от преподавателей вузов и колледжей…</a:t>
            </a: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Результаты тестов никуда не передаются </a:t>
            </a:r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85CBCC-9655-40BB-A830-F3B5E38F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8" y="1151215"/>
            <a:ext cx="4429776" cy="205126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63EB1F-8A63-4299-8D3D-92206E85D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42" y="2695068"/>
            <a:ext cx="4228809" cy="39396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183E66-CD4A-420B-BD2B-17EAF2E03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090" y="889544"/>
            <a:ext cx="4543425" cy="21621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CA7A4-8830-44DF-B8A4-6A2C7F951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742" y="3669599"/>
            <a:ext cx="4132608" cy="27212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293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A54A60-BD43-4824-81FB-86B02B2DC6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0D64C96C-3708-4383-8A97-F34510B4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15" y="112119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75BCC-7358-43EA-A734-FD4354967A0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1822920" y="22720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F3269"/>
                </a:solidFill>
              </a:rPr>
              <a:t>КАК НАЙТИ НУЖНЫЕ МАТЕРИАЛЫ? </a:t>
            </a:r>
          </a:p>
          <a:p>
            <a:pPr algn="ctr"/>
            <a:endParaRPr lang="ru-RU" sz="2400" b="1" dirty="0">
              <a:solidFill>
                <a:srgbClr val="0F3269"/>
              </a:solidFill>
            </a:endParaRPr>
          </a:p>
          <a:p>
            <a:pPr algn="ctr"/>
            <a:r>
              <a:rPr lang="ru-RU" sz="2400" b="1" dirty="0">
                <a:solidFill>
                  <a:srgbClr val="0F3269"/>
                </a:solidFill>
              </a:rPr>
              <a:t>МНОГОФАКТОРНАЯ СИСТЕМА ПОИСКА!</a:t>
            </a:r>
          </a:p>
        </p:txBody>
      </p:sp>
    </p:spTree>
    <p:extLst>
      <p:ext uri="{BB962C8B-B14F-4D97-AF65-F5344CB8AC3E}">
        <p14:creationId xmlns:p14="http://schemas.microsoft.com/office/powerpoint/2010/main" val="332906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97EDD8-647B-4FE9-A2C8-40F7C74D5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20" y="1043222"/>
            <a:ext cx="6223014" cy="54635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13D2C3-1815-46AB-9ACB-C69E70271953}"/>
              </a:ext>
            </a:extLst>
          </p:cNvPr>
          <p:cNvSpPr txBox="1"/>
          <p:nvPr/>
        </p:nvSpPr>
        <p:spPr>
          <a:xfrm>
            <a:off x="7926837" y="2666997"/>
            <a:ext cx="3290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Поиск по самым разным параметрам…</a:t>
            </a:r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2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B13C6-8DDC-4246-895F-D0A7C278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82" y="1030670"/>
            <a:ext cx="6931265" cy="52642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4DCB44-03F3-46AD-9DD8-FE44320C5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220" y="2738770"/>
            <a:ext cx="6931265" cy="36778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AC9001DE-1A1A-4F9A-9DEF-547BADB0777E}"/>
              </a:ext>
            </a:extLst>
          </p:cNvPr>
          <p:cNvSpPr/>
          <p:nvPr/>
        </p:nvSpPr>
        <p:spPr>
          <a:xfrm rot="11580252">
            <a:off x="2767195" y="5632334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792083" y="1117296"/>
            <a:ext cx="41721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Можно ввести поисковую фразу…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Ссылка приведет на нужную страницу!</a:t>
            </a:r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3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A54A60-BD43-4824-81FB-86B02B2DC6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0D64C96C-3708-4383-8A97-F34510B4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15" y="112119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75BCC-7358-43EA-A734-FD4354967A0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1822920" y="156935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F3269"/>
                </a:solidFill>
              </a:rPr>
              <a:t>ОСНОВНОЙ ФУНКЦИОНАЛ РАБОТЫ С ТЕКСТОМ:</a:t>
            </a:r>
          </a:p>
          <a:p>
            <a:pPr algn="ctr"/>
            <a:endParaRPr lang="ru-RU" sz="2400" b="1" dirty="0">
              <a:solidFill>
                <a:srgbClr val="0F3269"/>
              </a:solidFill>
            </a:endParaRPr>
          </a:p>
          <a:p>
            <a:pPr algn="ctr"/>
            <a:r>
              <a:rPr lang="ru-RU" sz="2400" b="1" dirty="0">
                <a:solidFill>
                  <a:srgbClr val="0F3269"/>
                </a:solidFill>
              </a:rPr>
              <a:t>ЗАКЛАДКИ</a:t>
            </a:r>
          </a:p>
          <a:p>
            <a:pPr algn="ctr"/>
            <a:endParaRPr lang="ru-RU" sz="2400" b="1" dirty="0">
              <a:solidFill>
                <a:srgbClr val="0F3269"/>
              </a:solidFill>
            </a:endParaRPr>
          </a:p>
          <a:p>
            <a:pPr algn="ctr"/>
            <a:r>
              <a:rPr lang="ru-RU" sz="2400" b="1" dirty="0">
                <a:solidFill>
                  <a:srgbClr val="0F3269"/>
                </a:solidFill>
              </a:rPr>
              <a:t>ЦИТИРОВАНИЕ</a:t>
            </a:r>
          </a:p>
          <a:p>
            <a:pPr algn="ctr"/>
            <a:endParaRPr lang="ru-RU" sz="2400" b="1" dirty="0">
              <a:solidFill>
                <a:srgbClr val="0F3269"/>
              </a:solidFill>
            </a:endParaRPr>
          </a:p>
          <a:p>
            <a:pPr algn="ctr"/>
            <a:r>
              <a:rPr lang="ru-RU" sz="2400" b="1" dirty="0">
                <a:solidFill>
                  <a:srgbClr val="0F3269"/>
                </a:solidFill>
              </a:rPr>
              <a:t>РАСПЕЧАТКА</a:t>
            </a:r>
          </a:p>
          <a:p>
            <a:pPr algn="ctr"/>
            <a:endParaRPr lang="ru-RU" sz="2400" b="1" dirty="0">
              <a:solidFill>
                <a:srgbClr val="0F3269"/>
              </a:solidFill>
            </a:endParaRPr>
          </a:p>
          <a:p>
            <a:pPr algn="ctr"/>
            <a:r>
              <a:rPr lang="ru-RU" sz="2400" b="1" dirty="0">
                <a:solidFill>
                  <a:srgbClr val="0F3269"/>
                </a:solidFill>
              </a:rPr>
              <a:t>ЧТЕНИЕ ОФЛАЙН</a:t>
            </a:r>
          </a:p>
        </p:txBody>
      </p:sp>
    </p:spTree>
    <p:extLst>
      <p:ext uri="{BB962C8B-B14F-4D97-AF65-F5344CB8AC3E}">
        <p14:creationId xmlns:p14="http://schemas.microsoft.com/office/powerpoint/2010/main" val="197743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10066944" y="1876581"/>
            <a:ext cx="2031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Интерфейс снабжен подсказками. </a:t>
            </a:r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55C645-4E15-4682-9405-856696BC4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10" y="1010986"/>
            <a:ext cx="9566057" cy="5600363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AC9001DE-1A1A-4F9A-9DEF-547BADB0777E}"/>
              </a:ext>
            </a:extLst>
          </p:cNvPr>
          <p:cNvSpPr/>
          <p:nvPr/>
        </p:nvSpPr>
        <p:spPr>
          <a:xfrm rot="12973574">
            <a:off x="9113186" y="1844191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Курсор">
            <a:extLst>
              <a:ext uri="{FF2B5EF4-FFF2-40B4-BE49-F238E27FC236}">
                <a16:creationId xmlns:a16="http://schemas.microsoft.com/office/drawing/2014/main" id="{E6EC0167-D546-421E-89F2-0B6AB781E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7193">
            <a:off x="8167822" y="1461184"/>
            <a:ext cx="325935" cy="325935"/>
          </a:xfrm>
          <a:prstGeom prst="rect">
            <a:avLst/>
          </a:prstGeom>
        </p:spPr>
      </p:pic>
      <p:sp>
        <p:nvSpPr>
          <p:cNvPr id="13" name="Стрелка вправо 14">
            <a:extLst>
              <a:ext uri="{FF2B5EF4-FFF2-40B4-BE49-F238E27FC236}">
                <a16:creationId xmlns:a16="http://schemas.microsoft.com/office/drawing/2014/main" id="{BCFAD756-3C78-406E-B8B9-5239204C2057}"/>
              </a:ext>
            </a:extLst>
          </p:cNvPr>
          <p:cNvSpPr/>
          <p:nvPr/>
        </p:nvSpPr>
        <p:spPr>
          <a:xfrm rot="19325146">
            <a:off x="1695270" y="1839189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76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853953" y="1876581"/>
            <a:ext cx="4244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Кнопка «Печать» создает </a:t>
            </a:r>
            <a:r>
              <a:rPr lang="en-US" sz="2200" b="1" dirty="0">
                <a:solidFill>
                  <a:schemeClr val="bg1"/>
                </a:solidFill>
              </a:rPr>
              <a:t>pdf –</a:t>
            </a:r>
            <a:r>
              <a:rPr lang="ru-RU" sz="2200" b="1" dirty="0">
                <a:solidFill>
                  <a:schemeClr val="bg1"/>
                </a:solidFill>
              </a:rPr>
              <a:t> файл для сохранения или печати документа</a:t>
            </a:r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76EF36-E63B-426D-B0DE-9417FB3F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26" y="903054"/>
            <a:ext cx="7538079" cy="4427274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AC9001DE-1A1A-4F9A-9DEF-547BADB0777E}"/>
              </a:ext>
            </a:extLst>
          </p:cNvPr>
          <p:cNvSpPr/>
          <p:nvPr/>
        </p:nvSpPr>
        <p:spPr>
          <a:xfrm rot="12973574">
            <a:off x="7095263" y="1403696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6E4FC6E-728B-42EB-86CB-6C8339922F88}"/>
              </a:ext>
            </a:extLst>
          </p:cNvPr>
          <p:cNvGrpSpPr/>
          <p:nvPr/>
        </p:nvGrpSpPr>
        <p:grpSpPr>
          <a:xfrm>
            <a:off x="6550817" y="3073691"/>
            <a:ext cx="2421734" cy="3146844"/>
            <a:chOff x="6579439" y="3663277"/>
            <a:chExt cx="1860341" cy="243038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1698959-5517-4D2A-BE06-B56629E80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129" y="3663277"/>
              <a:ext cx="1562651" cy="2255682"/>
            </a:xfrm>
            <a:prstGeom prst="rect">
              <a:avLst/>
            </a:prstGeom>
            <a:ln>
              <a:solidFill>
                <a:srgbClr val="0F3269"/>
              </a:solidFill>
            </a:ln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7535D99-9A90-40F2-81EF-F8DCDA802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8284" y="3759809"/>
              <a:ext cx="1562651" cy="2255682"/>
            </a:xfrm>
            <a:prstGeom prst="rect">
              <a:avLst/>
            </a:prstGeom>
            <a:ln>
              <a:solidFill>
                <a:srgbClr val="0F3269"/>
              </a:solidFill>
            </a:ln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74BA843-45E7-47F8-9846-B9283E493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9439" y="3865499"/>
              <a:ext cx="1562651" cy="2228164"/>
            </a:xfrm>
            <a:prstGeom prst="rect">
              <a:avLst/>
            </a:prstGeom>
            <a:ln>
              <a:solidFill>
                <a:srgbClr val="0F326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3157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8437398" y="2056711"/>
            <a:ext cx="37222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Цитирование до 10% текста</a:t>
            </a: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Сразу дается библиографическая ссылка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A45BA0-CCB9-4437-8A71-35C59D050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2" y="945973"/>
            <a:ext cx="7523551" cy="5515715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4F93D-8207-4011-A503-AE6886C04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547" y="1532283"/>
            <a:ext cx="1267828" cy="171770"/>
          </a:xfrm>
          <a:prstGeom prst="rect">
            <a:avLst/>
          </a:prstGeom>
          <a:ln w="3175">
            <a:solidFill>
              <a:srgbClr val="0F3269"/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ED73B5-7C8A-4DB3-B303-A14A413EC709}"/>
              </a:ext>
            </a:extLst>
          </p:cNvPr>
          <p:cNvSpPr/>
          <p:nvPr/>
        </p:nvSpPr>
        <p:spPr>
          <a:xfrm>
            <a:off x="1676400" y="1532283"/>
            <a:ext cx="4013200" cy="34429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Курсор">
            <a:extLst>
              <a:ext uri="{FF2B5EF4-FFF2-40B4-BE49-F238E27FC236}">
                <a16:creationId xmlns:a16="http://schemas.microsoft.com/office/drawing/2014/main" id="{FF75AF76-31E3-4219-B4F0-9987634FC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507193">
            <a:off x="7263797" y="1278499"/>
            <a:ext cx="325935" cy="325935"/>
          </a:xfrm>
          <a:prstGeom prst="rect">
            <a:avLst/>
          </a:prstGeom>
        </p:spPr>
      </p:pic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AC9001DE-1A1A-4F9A-9DEF-547BADB0777E}"/>
              </a:ext>
            </a:extLst>
          </p:cNvPr>
          <p:cNvSpPr/>
          <p:nvPr/>
        </p:nvSpPr>
        <p:spPr>
          <a:xfrm rot="12973574">
            <a:off x="7555042" y="1563384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F88E1B-D349-40D8-99E6-D31DEAB04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3244" y="4068288"/>
            <a:ext cx="6011829" cy="21318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030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A54A60-BD43-4824-81FB-86B02B2DC6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0D64C96C-3708-4383-8A97-F34510B4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15" y="112119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75BCC-7358-43EA-A734-FD4354967A0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442763" y="5738459"/>
            <a:ext cx="11223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sym typeface="Wingdings" panose="05000000000000000000" pitchFamily="2" charset="2"/>
              </a:rPr>
              <a:t>Мобильное приложение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Введите «ЭБС Лань» в строку поиска </a:t>
            </a:r>
            <a:r>
              <a:rPr lang="en-US" sz="2400" b="1" dirty="0" err="1">
                <a:solidFill>
                  <a:schemeClr val="bg1"/>
                </a:solidFill>
              </a:rPr>
              <a:t>GooglePlay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или </a:t>
            </a:r>
            <a:r>
              <a:rPr lang="en-US" sz="2400" b="1" dirty="0">
                <a:solidFill>
                  <a:schemeClr val="bg1"/>
                </a:solidFill>
              </a:rPr>
              <a:t>AppStore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E3043F-FE6E-4F4B-ACFD-237173DE9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43" y="607615"/>
            <a:ext cx="9860396" cy="467686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045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608723" y="1643896"/>
            <a:ext cx="3722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МОБИЛЬНОЕ ПРИЛОЖЕНИЕ</a:t>
            </a: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Текст сохраняется на устройство и </a:t>
            </a:r>
          </a:p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доступен офлайн</a:t>
            </a: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200" b="1" dirty="0">
                <a:solidFill>
                  <a:schemeClr val="bg1"/>
                </a:solidFill>
                <a:sym typeface="Wingdings" panose="05000000000000000000" pitchFamily="2" charset="2"/>
              </a:rPr>
              <a:t>NB! </a:t>
            </a:r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Синтезатор речи, для тех, кто плохо видит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7EA256-DD60-4410-BB6D-E29531D77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98" y="1054338"/>
            <a:ext cx="2594227" cy="4611958"/>
          </a:xfrm>
          <a:prstGeom prst="rect">
            <a:avLst/>
          </a:prstGeom>
          <a:ln w="9525">
            <a:solidFill>
              <a:schemeClr val="accent1">
                <a:shade val="50000"/>
              </a:schemeClr>
            </a:solidFill>
          </a:ln>
          <a:effectLst>
            <a:softEdge rad="127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D5B9B6-6EB8-474D-8687-01A87DDCA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0" y="1054338"/>
            <a:ext cx="2688185" cy="530796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AC9001DE-1A1A-4F9A-9DEF-547BADB0777E}"/>
              </a:ext>
            </a:extLst>
          </p:cNvPr>
          <p:cNvSpPr/>
          <p:nvPr/>
        </p:nvSpPr>
        <p:spPr>
          <a:xfrm rot="10800000">
            <a:off x="2327590" y="2505498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2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8443469" y="1859339"/>
            <a:ext cx="2868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ЭБС Лань: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~ 1</a:t>
            </a:r>
            <a:r>
              <a:rPr lang="ru-RU" sz="2200" b="1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0 000 </a:t>
            </a:r>
            <a:r>
              <a:rPr lang="ru-RU" sz="2200" b="1" dirty="0">
                <a:solidFill>
                  <a:schemeClr val="bg1"/>
                </a:solidFill>
              </a:rPr>
              <a:t>наименований учебной литературы для высшей школы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63B0A4-184E-4E87-872A-FFCD938D6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16" y="1030628"/>
            <a:ext cx="7429967" cy="55610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1630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2063552" y="1768982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F3269"/>
                </a:solidFill>
              </a:rPr>
              <a:t>КАК ПОЛУЧИТЬ ДОСТУП В ЭБС?</a:t>
            </a:r>
          </a:p>
          <a:p>
            <a:pPr algn="ctr"/>
            <a:endParaRPr lang="ru-RU" sz="2800" b="1" dirty="0">
              <a:solidFill>
                <a:srgbClr val="0F3269"/>
              </a:solidFill>
            </a:endParaRPr>
          </a:p>
          <a:p>
            <a:pPr algn="ctr"/>
            <a:r>
              <a:rPr lang="ru-RU" sz="2800" b="1" dirty="0">
                <a:solidFill>
                  <a:srgbClr val="0F3269"/>
                </a:solidFill>
              </a:rPr>
              <a:t>ОСОБЕННОСТИ РЕГИСТРАЦИИ</a:t>
            </a:r>
          </a:p>
          <a:p>
            <a:pPr algn="ctr"/>
            <a:endParaRPr lang="ru-RU" sz="2800" b="1" dirty="0">
              <a:solidFill>
                <a:srgbClr val="0F326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9913BF-A5C0-4C7B-899E-05DFBAA306E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4CB3C28A-78CD-4DA7-95A0-8CAFFFE9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41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94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927868" y="1643896"/>
            <a:ext cx="40355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РЕГИСТРАЦИЯ</a:t>
            </a: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Из стен организации и удаленная. </a:t>
            </a:r>
            <a:b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Заполните </a:t>
            </a:r>
            <a:b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Имя, Фамилию, </a:t>
            </a:r>
            <a:b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логин = </a:t>
            </a:r>
            <a:r>
              <a:rPr lang="en-US" sz="2200" b="1" dirty="0">
                <a:solidFill>
                  <a:schemeClr val="bg1"/>
                </a:solidFill>
                <a:sym typeface="Wingdings" panose="05000000000000000000" pitchFamily="2" charset="2"/>
              </a:rPr>
              <a:t>e-mail </a:t>
            </a:r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и </a:t>
            </a:r>
            <a:b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придумайте пароль.</a:t>
            </a: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На почту придет письмо с подтверждением.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9076D2-2243-4965-BF72-8654EEA10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7" y="1201387"/>
            <a:ext cx="6628104" cy="521956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2B6F87-8075-4FD2-80F9-D1F6D7422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52" y="2082619"/>
            <a:ext cx="4849488" cy="39571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Стрелка вправо 14">
            <a:extLst>
              <a:ext uri="{FF2B5EF4-FFF2-40B4-BE49-F238E27FC236}">
                <a16:creationId xmlns:a16="http://schemas.microsoft.com/office/drawing/2014/main" id="{05D9FD8D-FA2B-4E4A-824F-DE3B4FBDCDD2}"/>
              </a:ext>
            </a:extLst>
          </p:cNvPr>
          <p:cNvSpPr/>
          <p:nvPr/>
        </p:nvSpPr>
        <p:spPr>
          <a:xfrm rot="18665292">
            <a:off x="6584710" y="1620707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40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13F2E-DD7D-4E60-8F59-E7414E2AE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43" y="1643896"/>
            <a:ext cx="6952910" cy="3574813"/>
          </a:xfrm>
          <a:prstGeom prst="rect">
            <a:avLst/>
          </a:prstGeom>
          <a:ln>
            <a:solidFill>
              <a:srgbClr val="3769F5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47B23B-86FE-4D05-9DBC-CCAC4F7C52A4}"/>
              </a:ext>
            </a:extLst>
          </p:cNvPr>
          <p:cNvSpPr txBox="1"/>
          <p:nvPr/>
        </p:nvSpPr>
        <p:spPr>
          <a:xfrm>
            <a:off x="7927868" y="1643896"/>
            <a:ext cx="40355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РЕГИСТРАЦИЯ</a:t>
            </a: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При переходе по ссылке из письма – </a:t>
            </a:r>
          </a:p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Выберите учебное заведение (если не подставилось автоматически) и статус.</a:t>
            </a:r>
          </a:p>
        </p:txBody>
      </p:sp>
    </p:spTree>
    <p:extLst>
      <p:ext uri="{BB962C8B-B14F-4D97-AF65-F5344CB8AC3E}">
        <p14:creationId xmlns:p14="http://schemas.microsoft.com/office/powerpoint/2010/main" val="422522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9913BF-A5C0-4C7B-899E-05DFBAA306E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654126-822E-4220-B95E-D18ADE3740CB}"/>
              </a:ext>
            </a:extLst>
          </p:cNvPr>
          <p:cNvSpPr/>
          <p:nvPr/>
        </p:nvSpPr>
        <p:spPr>
          <a:xfrm>
            <a:off x="6943726" y="964685"/>
            <a:ext cx="51058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F3269"/>
                </a:solidFill>
                <a:latin typeface="YS Text"/>
              </a:rPr>
              <a:t>ЭБС Лань для студента:</a:t>
            </a:r>
          </a:p>
          <a:p>
            <a:endParaRPr lang="ru-RU" sz="2800" b="1" dirty="0">
              <a:solidFill>
                <a:srgbClr val="0F3269"/>
              </a:solidFill>
              <a:latin typeface="YS Tex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Учебные материалы</a:t>
            </a:r>
            <a:b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	цитирование</a:t>
            </a:r>
            <a:b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	распечатка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F3269"/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Видеоматериалы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Тесты для самопроверки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Мобильная версия для автономной работы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Техподдержка – </a:t>
            </a:r>
            <a:r>
              <a:rPr lang="en-US" sz="2400" b="1" dirty="0">
                <a:solidFill>
                  <a:srgbClr val="0F3269"/>
                </a:solidFill>
                <a:ea typeface="Verdana" panose="020B0604030504040204" pitchFamily="34" charset="0"/>
                <a:hlinkClick r:id="rId2"/>
              </a:rPr>
              <a:t>ebs@lanbook.ru</a:t>
            </a:r>
            <a:r>
              <a:rPr lang="en-US" sz="2400" b="1" dirty="0">
                <a:solidFill>
                  <a:srgbClr val="0F3269"/>
                </a:solidFill>
                <a:ea typeface="Verdana" panose="020B0604030504040204" pitchFamily="34" charset="0"/>
              </a:rPr>
              <a:t> </a:t>
            </a:r>
            <a:endParaRPr lang="ru-RU" sz="2400" b="1" dirty="0">
              <a:solidFill>
                <a:srgbClr val="0F3269"/>
              </a:solidFill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E659A-9459-447E-BD61-26E887587CF3}"/>
              </a:ext>
            </a:extLst>
          </p:cNvPr>
          <p:cNvSpPr txBox="1"/>
          <p:nvPr/>
        </p:nvSpPr>
        <p:spPr>
          <a:xfrm>
            <a:off x="10086302" y="5707575"/>
            <a:ext cx="18419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" b="1" dirty="0">
                <a:solidFill>
                  <a:schemeClr val="bg1"/>
                </a:solidFill>
              </a:rPr>
              <a:t>ЭБС Лань </a:t>
            </a:r>
          </a:p>
          <a:p>
            <a:pPr algn="r"/>
            <a:r>
              <a:rPr lang="en-US" sz="15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www.e.lanbook.com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4CB3C28A-78CD-4DA7-95A0-8CAFFFE9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641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B8F07-65A4-4DC3-A62F-E28D3E431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0" y="964685"/>
            <a:ext cx="5715000" cy="4286250"/>
          </a:xfrm>
          <a:prstGeom prst="rect">
            <a:avLst/>
          </a:prstGeom>
          <a:ln w="15875"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68131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8443469" y="1859339"/>
            <a:ext cx="28683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ЭБС Лань: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~ 1</a:t>
            </a:r>
            <a:r>
              <a:rPr lang="ru-RU" sz="2200" b="1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0 000 </a:t>
            </a:r>
            <a:r>
              <a:rPr lang="ru-RU" sz="2200" b="1" dirty="0">
                <a:solidFill>
                  <a:schemeClr val="bg1"/>
                </a:solidFill>
              </a:rPr>
              <a:t>наименований учебной литературы для высшей школы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и профессионального образования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A34259-7F90-412B-AF1E-7CD706BEA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6" y="1037907"/>
            <a:ext cx="7874517" cy="5546521"/>
          </a:xfrm>
          <a:prstGeom prst="rect">
            <a:avLst/>
          </a:prstGeom>
          <a:ln>
            <a:solidFill>
              <a:srgbClr val="0F3269"/>
            </a:solidFill>
          </a:ln>
        </p:spPr>
      </p:pic>
      <p:sp>
        <p:nvSpPr>
          <p:cNvPr id="9" name="Стрелка вправо 14">
            <a:extLst>
              <a:ext uri="{FF2B5EF4-FFF2-40B4-BE49-F238E27FC236}">
                <a16:creationId xmlns:a16="http://schemas.microsoft.com/office/drawing/2014/main" id="{152E24CC-188F-46C6-B072-E6C96B8364CA}"/>
              </a:ext>
            </a:extLst>
          </p:cNvPr>
          <p:cNvSpPr/>
          <p:nvPr/>
        </p:nvSpPr>
        <p:spPr>
          <a:xfrm rot="13013983">
            <a:off x="760487" y="1934778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8443469" y="1859339"/>
            <a:ext cx="286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ЭБС Лань: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Для тех, кто постарше – научная периодика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27B64C-AF1F-430F-BB46-34ECA61D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77699"/>
            <a:ext cx="7772399" cy="5582799"/>
          </a:xfrm>
          <a:prstGeom prst="rect">
            <a:avLst/>
          </a:prstGeom>
          <a:ln>
            <a:solidFill>
              <a:srgbClr val="0F3269"/>
            </a:solidFill>
          </a:ln>
        </p:spPr>
      </p:pic>
      <p:sp>
        <p:nvSpPr>
          <p:cNvPr id="9" name="Стрелка вправо 14">
            <a:extLst>
              <a:ext uri="{FF2B5EF4-FFF2-40B4-BE49-F238E27FC236}">
                <a16:creationId xmlns:a16="http://schemas.microsoft.com/office/drawing/2014/main" id="{152E24CC-188F-46C6-B072-E6C96B8364CA}"/>
              </a:ext>
            </a:extLst>
          </p:cNvPr>
          <p:cNvSpPr/>
          <p:nvPr/>
        </p:nvSpPr>
        <p:spPr>
          <a:xfrm rot="13013983">
            <a:off x="2262028" y="1436251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9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A54A60-BD43-4824-81FB-86B02B2DC6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0D64C96C-3708-4383-8A97-F34510B4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15" y="112119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75BCC-7358-43EA-A734-FD4354967A0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1822920" y="22720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F3269"/>
                </a:solidFill>
              </a:rPr>
              <a:t>НЕ ПРОСТО ТЕКСТЫ!</a:t>
            </a:r>
          </a:p>
          <a:p>
            <a:pPr algn="ctr"/>
            <a:endParaRPr lang="ru-RU" sz="2400" b="1" dirty="0">
              <a:solidFill>
                <a:srgbClr val="0F3269"/>
              </a:solidFill>
            </a:endParaRPr>
          </a:p>
          <a:p>
            <a:pPr algn="ctr"/>
            <a:r>
              <a:rPr lang="ru-RU" sz="2400" b="1" dirty="0">
                <a:solidFill>
                  <a:srgbClr val="0F3269"/>
                </a:solidFill>
              </a:rPr>
              <a:t>НОВЫЕ ВИДЫ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90194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9375006" y="2371027"/>
            <a:ext cx="2704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Видеоматериалы к изучаемым темам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5DA94E-D0AC-43DB-AD39-C985EC330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8" y="1035897"/>
            <a:ext cx="8960786" cy="53026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Стрелка вправо 14">
            <a:extLst>
              <a:ext uri="{FF2B5EF4-FFF2-40B4-BE49-F238E27FC236}">
                <a16:creationId xmlns:a16="http://schemas.microsoft.com/office/drawing/2014/main" id="{152E24CC-188F-46C6-B072-E6C96B8364CA}"/>
              </a:ext>
            </a:extLst>
          </p:cNvPr>
          <p:cNvSpPr/>
          <p:nvPr/>
        </p:nvSpPr>
        <p:spPr>
          <a:xfrm rot="19300045">
            <a:off x="6228305" y="3375989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3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9375006" y="2371027"/>
            <a:ext cx="2704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Видеоматериалы к изучаемым темам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5DA94E-D0AC-43DB-AD39-C985EC330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8" y="1035897"/>
            <a:ext cx="8960786" cy="53026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85C75E-9A52-4A98-B6E4-A7B08E233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54" y="2371027"/>
            <a:ext cx="6150493" cy="35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3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9203495" y="2364618"/>
            <a:ext cx="2905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Видеоматериалы к изучаемым темам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подбирает нейросеть …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Что позволило добавить сотни тысяч видео к десяткам тысяч учебников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3D30C6-1856-4462-B717-A6542670C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2" y="1007653"/>
            <a:ext cx="8651146" cy="5402772"/>
          </a:xfrm>
          <a:prstGeom prst="rect">
            <a:avLst/>
          </a:prstGeom>
        </p:spPr>
      </p:pic>
      <p:sp>
        <p:nvSpPr>
          <p:cNvPr id="10" name="Стрелка вправо 14">
            <a:extLst>
              <a:ext uri="{FF2B5EF4-FFF2-40B4-BE49-F238E27FC236}">
                <a16:creationId xmlns:a16="http://schemas.microsoft.com/office/drawing/2014/main" id="{B3D5C751-5982-4795-874F-075C6514E494}"/>
              </a:ext>
            </a:extLst>
          </p:cNvPr>
          <p:cNvSpPr/>
          <p:nvPr/>
        </p:nvSpPr>
        <p:spPr>
          <a:xfrm rot="9891192">
            <a:off x="5180397" y="4944904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B8EE68D8-95DE-4E29-83F8-042AB19CDD6D}"/>
              </a:ext>
            </a:extLst>
          </p:cNvPr>
          <p:cNvSpPr/>
          <p:nvPr/>
        </p:nvSpPr>
        <p:spPr>
          <a:xfrm rot="9891192">
            <a:off x="5520816" y="2474113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3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674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8895165" y="2383214"/>
            <a:ext cx="32900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Для тех, кто хочет себя проверить – БЕСПЛАТНАЯ СИСТЕМА ПРОВЕРКИ ЗНАНИЙ!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43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ЭБС ЛАНЬ (</a:t>
            </a:r>
            <a:r>
              <a:rPr lang="en-US" b="1" dirty="0">
                <a:solidFill>
                  <a:srgbClr val="0F3269"/>
                </a:solidFill>
              </a:rPr>
              <a:t>e.lanbook.com) </a:t>
            </a:r>
            <a:r>
              <a:rPr lang="ru-RU" b="1" dirty="0">
                <a:solidFill>
                  <a:srgbClr val="0F3269"/>
                </a:solidFill>
              </a:rPr>
              <a:t>ДЛЯ СТУДЕНТА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118120-90B1-4E47-A524-A948B2AE4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35" y="967021"/>
            <a:ext cx="6478509" cy="568829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DAC74E-8F49-428A-BCDB-92162246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35" y="927795"/>
            <a:ext cx="6478509" cy="530663"/>
          </a:xfrm>
          <a:prstGeom prst="rect">
            <a:avLst/>
          </a:prstGeom>
        </p:spPr>
      </p:pic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B8EE68D8-95DE-4E29-83F8-042AB19CDD6D}"/>
              </a:ext>
            </a:extLst>
          </p:cNvPr>
          <p:cNvSpPr/>
          <p:nvPr/>
        </p:nvSpPr>
        <p:spPr>
          <a:xfrm rot="11580252">
            <a:off x="6118391" y="1260557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01B177-3E5F-45D8-BA1D-82118CF8F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583" y="2222795"/>
            <a:ext cx="5737228" cy="33741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6472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3735</TotalTime>
  <Words>428</Words>
  <Application>Microsoft Office PowerPoint</Application>
  <PresentationFormat>Широкоэкранный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173</cp:revision>
  <cp:lastPrinted>2022-08-24T15:32:04Z</cp:lastPrinted>
  <dcterms:created xsi:type="dcterms:W3CDTF">2021-04-28T10:08:06Z</dcterms:created>
  <dcterms:modified xsi:type="dcterms:W3CDTF">2022-08-25T12:01:51Z</dcterms:modified>
</cp:coreProperties>
</file>