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71" r:id="rId3"/>
    <p:sldId id="284" r:id="rId4"/>
    <p:sldId id="272" r:id="rId5"/>
    <p:sldId id="269" r:id="rId6"/>
    <p:sldId id="259" r:id="rId7"/>
    <p:sldId id="274" r:id="rId8"/>
    <p:sldId id="275" r:id="rId9"/>
    <p:sldId id="279" r:id="rId10"/>
    <p:sldId id="260" r:id="rId11"/>
    <p:sldId id="281" r:id="rId12"/>
    <p:sldId id="277" r:id="rId13"/>
    <p:sldId id="276" r:id="rId14"/>
    <p:sldId id="278" r:id="rId15"/>
    <p:sldId id="285" r:id="rId16"/>
    <p:sldId id="286" r:id="rId17"/>
    <p:sldId id="282" r:id="rId18"/>
    <p:sldId id="283" r:id="rId19"/>
    <p:sldId id="261" r:id="rId20"/>
    <p:sldId id="262" r:id="rId21"/>
    <p:sldId id="263" r:id="rId22"/>
    <p:sldId id="264" r:id="rId23"/>
    <p:sldId id="265" r:id="rId24"/>
    <p:sldId id="267" r:id="rId25"/>
    <p:sldId id="287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2" autoAdjust="0"/>
  </p:normalViewPr>
  <p:slideViewPr>
    <p:cSldViewPr>
      <p:cViewPr varScale="1">
        <p:scale>
          <a:sx n="105" d="100"/>
          <a:sy n="105" d="100"/>
        </p:scale>
        <p:origin x="13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537F-C4EC-4A9A-BB3A-37B2DD5F0E2F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2AFA7-0ECA-4788-B793-3A9DBB536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4C5E-C9E8-40A7-8B9E-62FBB40E5A42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91B0-DEF8-40EB-9BA4-3B8D400DE904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1330-4DAB-48CD-AF0B-D0D6FEEEF6CA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A20C-F450-4E57-9BE6-3115B1EB31B6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11AA-6AD2-4CF0-9E6A-A394838CF098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97D90F-F3B7-4F0B-B517-8893E4B82DC3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A670-9C0A-4025-A5A4-1EBBC927E1FB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3F9-8353-4266-8938-528B3AC0CDAB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D248-06FB-4126-B139-61546990F69C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B11C-9177-4A9D-BAD8-2783DF0D21DB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103B31-2C03-4846-979C-230B9ADF303F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8D191D-2B6E-4CB0-9B37-A560700600A6}" type="datetime1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EC36AC-441C-449E-AFA7-3EB69A4F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ib.klgtu.ru/jirbis2/index.php?option=com_irbis&amp;view=irbis&amp;Itemid=322" TargetMode="External"/><Relationship Id="rId13" Type="http://schemas.openxmlformats.org/officeDocument/2006/relationships/hyperlink" Target="http://lib.klgtu.ru/jirbis2/index.php?option=com_irbis&amp;view=irbis&amp;Itemid=421" TargetMode="External"/><Relationship Id="rId3" Type="http://schemas.openxmlformats.org/officeDocument/2006/relationships/hyperlink" Target="http://lib.klgtu.ru/jirbis2/index.php?option=com_irbis&amp;view=irbis&amp;Itemid=423" TargetMode="External"/><Relationship Id="rId7" Type="http://schemas.openxmlformats.org/officeDocument/2006/relationships/hyperlink" Target="http://lib.klgtu.ru/jirbis2/index.php?option=com_irbis&amp;view=irbis&amp;Itemid=357" TargetMode="External"/><Relationship Id="rId12" Type="http://schemas.openxmlformats.org/officeDocument/2006/relationships/hyperlink" Target="http://lib.klgtu.ru/jirbis2/index.php?option=com_irbis&amp;view=irbis&amp;Itemid=361" TargetMode="External"/><Relationship Id="rId2" Type="http://schemas.openxmlformats.org/officeDocument/2006/relationships/hyperlink" Target="http://lib.klgtu.ru/jirbis2/index.php?option=com_irbis&amp;view=irbis&amp;Itemid=354" TargetMode="Externa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b.klgtu.ru/jirbis2/index.php?option=com_irbis&amp;view=irbis&amp;Itemid=351" TargetMode="External"/><Relationship Id="rId11" Type="http://schemas.openxmlformats.org/officeDocument/2006/relationships/hyperlink" Target="http://lib.klgtu.ru/jirbis2/index.php?option=com_irbis&amp;view=irbis&amp;Itemid=360" TargetMode="External"/><Relationship Id="rId5" Type="http://schemas.openxmlformats.org/officeDocument/2006/relationships/hyperlink" Target="http://lib.klgtu.ru/jirbis2/index.php?option=com_irbis&amp;view=irbis&amp;Itemid=115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http://lib.klgtu.ru/jirbis2/index.php?option=com_irbis&amp;view=irbis&amp;Itemid=356" TargetMode="External"/><Relationship Id="rId4" Type="http://schemas.openxmlformats.org/officeDocument/2006/relationships/hyperlink" Target="http://lib.klgtu.ru/jirbis2/index.php?option=com_irbis&amp;view=irbis&amp;Itemid=114" TargetMode="External"/><Relationship Id="rId9" Type="http://schemas.openxmlformats.org/officeDocument/2006/relationships/hyperlink" Target="http://lib.klgtu.ru/jirbis2/index.php?option=com_irbis&amp;view=irbis&amp;Itemid=350" TargetMode="External"/><Relationship Id="rId14" Type="http://schemas.openxmlformats.org/officeDocument/2006/relationships/hyperlink" Target="http://lib.klgtu.ru/jirbis2/index.php?option=com_irbis&amp;view=irbis&amp;Itemid=42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ib.klgtu.ru/jirbis2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lib.klgtu.ru/jirbis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ib.klgtu.ru/jirbis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496944" cy="3417912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Рыбохозяйственное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0" dirty="0" smtClean="0"/>
              <a:t>К</a:t>
            </a:r>
            <a:r>
              <a:rPr lang="ru-RU" b="0" cap="none" dirty="0" smtClean="0"/>
              <a:t>алининград</a:t>
            </a:r>
          </a:p>
          <a:p>
            <a:r>
              <a:rPr lang="ru-RU" b="0" dirty="0" smtClean="0"/>
              <a:t>2021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81000"/>
            <a:ext cx="612068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/>
              <a:t>Электронно-библиотечная система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9944"/>
            <a:ext cx="1347333" cy="1353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Разделы ЭБС</a:t>
            </a:r>
            <a:endParaRPr lang="ru-RU" b="1" dirty="0"/>
          </a:p>
        </p:txBody>
      </p:sp>
      <p:pic>
        <p:nvPicPr>
          <p:cNvPr id="4" name="Содержимое 3" descr="Новые баз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4603" y="1527175"/>
            <a:ext cx="7738281" cy="4572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поиска 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462049-C68C-43C6-A0E3-988E3E25AC3F}" type="slidenum">
              <a:rPr lang="ru-RU" altLang="ru-RU">
                <a:solidFill>
                  <a:schemeClr val="tx2"/>
                </a:solidFill>
              </a:rPr>
              <a:pPr eaLnBrk="1" hangingPunct="1"/>
              <a:t>11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3" y="1527175"/>
            <a:ext cx="7092842" cy="4572000"/>
          </a:xfrm>
        </p:spPr>
      </p:pic>
    </p:spTree>
    <p:extLst>
      <p:ext uri="{BB962C8B-B14F-4D97-AF65-F5344CB8AC3E}">
        <p14:creationId xmlns:p14="http://schemas.microsoft.com/office/powerpoint/2010/main" val="12528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Поисковые режимы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802-6B42-420C-91AD-3E88F603FDDB}" type="slidenum">
              <a:rPr lang="ru-RU" smtClean="0"/>
              <a:t>12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4874740" y="1628800"/>
            <a:ext cx="3961412" cy="44644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dirty="0">
                <a:hlinkClick r:id="rId2"/>
              </a:rPr>
              <a:t>Свободный поиск</a:t>
            </a:r>
            <a:endParaRPr lang="ru-RU" dirty="0"/>
          </a:p>
          <a:p>
            <a:r>
              <a:rPr lang="ru-RU" dirty="0">
                <a:hlinkClick r:id="rId3"/>
              </a:rPr>
              <a:t>Свободный поиск с ранжированием</a:t>
            </a:r>
            <a:endParaRPr lang="ru-RU" dirty="0"/>
          </a:p>
          <a:p>
            <a:r>
              <a:rPr lang="ru-RU" dirty="0">
                <a:hlinkClick r:id="rId4"/>
              </a:rPr>
              <a:t>Поиск по ключевым словам</a:t>
            </a:r>
            <a:endParaRPr lang="ru-RU" dirty="0"/>
          </a:p>
          <a:p>
            <a:r>
              <a:rPr lang="ru-RU" dirty="0">
                <a:hlinkClick r:id="rId5"/>
              </a:rPr>
              <a:t>Расширенный поиск</a:t>
            </a:r>
            <a:endParaRPr lang="ru-RU" dirty="0"/>
          </a:p>
          <a:p>
            <a:r>
              <a:rPr lang="ru-RU" dirty="0">
                <a:hlinkClick r:id="rId6"/>
              </a:rPr>
              <a:t>Профессиональный поиск</a:t>
            </a:r>
            <a:endParaRPr lang="ru-RU" dirty="0"/>
          </a:p>
          <a:p>
            <a:r>
              <a:rPr lang="ru-RU" dirty="0">
                <a:hlinkClick r:id="rId7"/>
              </a:rPr>
              <a:t>Экспертный поиск</a:t>
            </a:r>
            <a:endParaRPr lang="ru-RU" dirty="0"/>
          </a:p>
          <a:p>
            <a:r>
              <a:rPr lang="ru-RU" dirty="0">
                <a:hlinkClick r:id="rId8"/>
              </a:rPr>
              <a:t>Поиск по ГРНТИ</a:t>
            </a:r>
            <a:endParaRPr lang="ru-RU" dirty="0"/>
          </a:p>
          <a:p>
            <a:r>
              <a:rPr lang="ru-RU" dirty="0">
                <a:hlinkClick r:id="rId9"/>
              </a:rPr>
              <a:t>По учебному назначению</a:t>
            </a:r>
            <a:endParaRPr lang="ru-RU" dirty="0"/>
          </a:p>
          <a:p>
            <a:r>
              <a:rPr lang="ru-RU" dirty="0">
                <a:hlinkClick r:id="rId10"/>
              </a:rPr>
              <a:t>Расширенный поиск в электронных текстах</a:t>
            </a:r>
            <a:endParaRPr lang="ru-RU" dirty="0"/>
          </a:p>
          <a:p>
            <a:r>
              <a:rPr lang="ru-RU" dirty="0">
                <a:hlinkClick r:id="rId11"/>
              </a:rPr>
              <a:t>Поиск по тезаурусу MESH</a:t>
            </a:r>
            <a:endParaRPr lang="ru-RU" dirty="0"/>
          </a:p>
          <a:p>
            <a:r>
              <a:rPr lang="ru-RU" dirty="0">
                <a:hlinkClick r:id="rId12"/>
              </a:rPr>
              <a:t>Поиск по УДК</a:t>
            </a:r>
            <a:endParaRPr lang="ru-RU" dirty="0"/>
          </a:p>
          <a:p>
            <a:r>
              <a:rPr lang="ru-RU" dirty="0">
                <a:hlinkClick r:id="rId13"/>
              </a:rPr>
              <a:t>Свободный поиск с просмотром базы</a:t>
            </a:r>
            <a:endParaRPr lang="ru-RU" dirty="0"/>
          </a:p>
          <a:p>
            <a:r>
              <a:rPr lang="ru-RU" dirty="0">
                <a:hlinkClick r:id="rId14"/>
              </a:rPr>
              <a:t>Комплексный поиск</a:t>
            </a:r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4" y="1838245"/>
            <a:ext cx="4321524" cy="1799276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9" y="4077072"/>
            <a:ext cx="4447733" cy="182435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63379" y="2934468"/>
            <a:ext cx="432486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b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5520" y="5109300"/>
            <a:ext cx="4927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3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 поиска – </a:t>
            </a:r>
            <a:br>
              <a:rPr lang="ru-RU" b="1" dirty="0" smtClean="0"/>
            </a:br>
            <a:r>
              <a:rPr lang="ru-RU" b="1" dirty="0" smtClean="0"/>
              <a:t>библиографическая запись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132856"/>
            <a:ext cx="8640067" cy="33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7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Переход к полному тексту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59263"/>
            <a:ext cx="8504238" cy="4307823"/>
          </a:xfrm>
        </p:spPr>
      </p:pic>
    </p:spTree>
    <p:extLst>
      <p:ext uri="{BB962C8B-B14F-4D97-AF65-F5344CB8AC3E}">
        <p14:creationId xmlns:p14="http://schemas.microsoft.com/office/powerpoint/2010/main" val="111329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Полнотекстовый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/>
              <a:t>поиск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3" y="1527175"/>
            <a:ext cx="8300502" cy="4572000"/>
          </a:xfrm>
        </p:spPr>
      </p:pic>
    </p:spTree>
    <p:extLst>
      <p:ext uri="{BB962C8B-B14F-4D97-AF65-F5344CB8AC3E}">
        <p14:creationId xmlns:p14="http://schemas.microsoft.com/office/powerpoint/2010/main" val="126751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Отображение страниц </a:t>
            </a:r>
            <a:r>
              <a:rPr lang="ru-RU" b="1" dirty="0"/>
              <a:t>только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результатом поиска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873494"/>
            <a:ext cx="8504238" cy="3879361"/>
          </a:xfrm>
        </p:spPr>
      </p:pic>
    </p:spTree>
    <p:extLst>
      <p:ext uri="{BB962C8B-B14F-4D97-AF65-F5344CB8AC3E}">
        <p14:creationId xmlns:p14="http://schemas.microsoft.com/office/powerpoint/2010/main" val="3702227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Полнотекстовый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поиск внутри издания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802-6B42-420C-91AD-3E88F603FDDB}" type="slidenum">
              <a:rPr lang="ru-RU" smtClean="0"/>
              <a:t>17</a:t>
            </a:fld>
            <a:endParaRPr lang="ru-RU"/>
          </a:p>
        </p:txBody>
      </p:sp>
      <p:pic>
        <p:nvPicPr>
          <p:cNvPr id="23" name="Содержимое 7" descr="полный тек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239525"/>
            <a:ext cx="8163306" cy="3350933"/>
          </a:xfrm>
        </p:spPr>
      </p:pic>
    </p:spTree>
    <p:extLst>
      <p:ext uri="{BB962C8B-B14F-4D97-AF65-F5344CB8AC3E}">
        <p14:creationId xmlns:p14="http://schemas.microsoft.com/office/powerpoint/2010/main" val="30569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1300" cy="720080"/>
          </a:xfrm>
        </p:spPr>
        <p:txBody>
          <a:bodyPr>
            <a:normAutofit/>
          </a:bodyPr>
          <a:lstStyle/>
          <a:p>
            <a:r>
              <a:rPr lang="ru-RU" b="1" dirty="0"/>
              <a:t>Создание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/>
              <a:t>и управление закладками</a:t>
            </a:r>
            <a:endParaRPr lang="ru-RU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802-6B42-420C-91AD-3E88F603FDDB}" type="slidenum">
              <a:rPr lang="ru-RU" smtClean="0"/>
              <a:t>18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848340"/>
            <a:ext cx="8504238" cy="3929669"/>
          </a:xfrm>
        </p:spPr>
      </p:pic>
    </p:spTree>
    <p:extLst>
      <p:ext uri="{BB962C8B-B14F-4D97-AF65-F5344CB8AC3E}">
        <p14:creationId xmlns:p14="http://schemas.microsoft.com/office/powerpoint/2010/main" val="13100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Просмотр базы периодических изданий</a:t>
            </a:r>
            <a:endParaRPr lang="ru-RU" b="1" dirty="0"/>
          </a:p>
        </p:txBody>
      </p:sp>
      <p:pic>
        <p:nvPicPr>
          <p:cNvPr id="4" name="Содержимое 3" descr="Периодические издан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789018"/>
            <a:ext cx="8504238" cy="404831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 err="1"/>
              <a:t>Рыбохозяйственное</a:t>
            </a:r>
            <a:r>
              <a:rPr lang="ru-RU" b="1" dirty="0"/>
              <a:t> 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26469"/>
            <a:ext cx="4320480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dirty="0" smtClean="0"/>
              <a:t>				</a:t>
            </a:r>
            <a:endParaRPr lang="ru-RU" b="1" dirty="0" smtClean="0">
              <a:hlinkClick r:id="rId2"/>
            </a:endParaRPr>
          </a:p>
          <a:p>
            <a:pPr marL="0" indent="0">
              <a:buNone/>
            </a:pPr>
            <a:endParaRPr lang="ru-RU" b="1" dirty="0" smtClean="0">
              <a:hlinkClick r:id="rId2"/>
            </a:endParaRPr>
          </a:p>
          <a:p>
            <a:pPr marL="0" indent="0">
              <a:buNone/>
            </a:pPr>
            <a:endParaRPr lang="ru-RU" b="1" dirty="0">
              <a:hlinkClick r:id="rId2"/>
            </a:endParaRPr>
          </a:p>
          <a:p>
            <a:pPr marL="0" indent="0">
              <a:buNone/>
            </a:pPr>
            <a:endParaRPr lang="ru-RU" b="1" dirty="0">
              <a:hlinkClick r:id="rId2"/>
            </a:endParaRPr>
          </a:p>
          <a:p>
            <a:pPr marL="0" indent="0" algn="ctr">
              <a:buNone/>
            </a:pPr>
            <a:r>
              <a:rPr lang="ru-RU" b="1" dirty="0" smtClean="0">
                <a:hlinkClick r:id="rId2"/>
              </a:rPr>
              <a:t>http</a:t>
            </a:r>
            <a:r>
              <a:rPr lang="ru-RU" b="1" dirty="0">
                <a:hlinkClick r:id="rId2"/>
              </a:rPr>
              <a:t>://lib.klgtu.ru/jirbis2/</a:t>
            </a:r>
            <a:endParaRPr lang="en-US" b="1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716016" y="2268540"/>
            <a:ext cx="4022154" cy="3263504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b="1" dirty="0" smtClean="0"/>
          </a:p>
          <a:p>
            <a:r>
              <a:rPr lang="ru-RU" sz="2400" b="1" dirty="0"/>
              <a:t>Электронно-библиотечная система </a:t>
            </a:r>
            <a:r>
              <a:rPr lang="ru-RU" sz="2400" dirty="0"/>
              <a:t>для укрупненной </a:t>
            </a:r>
            <a:r>
              <a:rPr lang="ru-RU" sz="2400" dirty="0" smtClean="0"/>
              <a:t>группы </a:t>
            </a:r>
            <a:r>
              <a:rPr lang="ru-RU" sz="2400" dirty="0"/>
              <a:t>специальностей и направлений подготовки высшего и среднего профессионального образования «Сельское, лесное и рыбное хозяйство»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802-6B42-420C-91AD-3E88F603FDDB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75" y="2549935"/>
            <a:ext cx="1350357" cy="13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Выбор номера</a:t>
            </a:r>
            <a:endParaRPr lang="ru-RU" b="1" dirty="0"/>
          </a:p>
        </p:txBody>
      </p:sp>
      <p:pic>
        <p:nvPicPr>
          <p:cNvPr id="4" name="Содержимое 3" descr="Периодические издания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902531"/>
            <a:ext cx="8504238" cy="38212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Просмотр отдельного номера</a:t>
            </a:r>
            <a:endParaRPr lang="ru-RU" b="1" dirty="0"/>
          </a:p>
        </p:txBody>
      </p:sp>
      <p:pic>
        <p:nvPicPr>
          <p:cNvPr id="4" name="Содержимое 3" descr="Периодические издания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600473"/>
            <a:ext cx="8504238" cy="442540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Чтение периодического издания</a:t>
            </a:r>
            <a:endParaRPr lang="ru-RU" b="1" dirty="0"/>
          </a:p>
        </p:txBody>
      </p:sp>
      <p:pic>
        <p:nvPicPr>
          <p:cNvPr id="4" name="Содержимое 3" descr="Периодические издания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841466"/>
            <a:ext cx="8504238" cy="394341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Научные издания</a:t>
            </a:r>
            <a:endParaRPr lang="ru-RU" b="1" dirty="0"/>
          </a:p>
        </p:txBody>
      </p:sp>
      <p:pic>
        <p:nvPicPr>
          <p:cNvPr id="4" name="Содержимое 3" descr="Научные издания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625089"/>
            <a:ext cx="8504238" cy="437617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Сенсорный интерфейс</a:t>
            </a:r>
            <a:endParaRPr lang="ru-RU" b="1" dirty="0"/>
          </a:p>
        </p:txBody>
      </p:sp>
      <p:pic>
        <p:nvPicPr>
          <p:cNvPr id="4" name="Содержимое 3" descr="сенсорный интерфей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722876"/>
            <a:ext cx="8504238" cy="418059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Статистика 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032448" cy="4394739"/>
          </a:xfrm>
        </p:spPr>
      </p:pic>
    </p:spTree>
    <p:extLst>
      <p:ext uri="{BB962C8B-B14F-4D97-AF65-F5344CB8AC3E}">
        <p14:creationId xmlns:p14="http://schemas.microsoft.com/office/powerpoint/2010/main" val="811062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6" y="2779712"/>
            <a:ext cx="7267575" cy="20669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Предоставляемые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/>
              <a:t>сервисы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802-6B42-420C-91AD-3E88F603FDDB}" type="slidenum">
              <a:rPr lang="ru-RU" smtClean="0"/>
              <a:t>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электронный каталог,</a:t>
            </a:r>
          </a:p>
          <a:p>
            <a:r>
              <a:rPr lang="ru-RU" dirty="0"/>
              <a:t>библиографическая карточка на каждую </a:t>
            </a:r>
            <a:r>
              <a:rPr lang="ru-RU" dirty="0" smtClean="0"/>
              <a:t>книгу, </a:t>
            </a:r>
            <a:endParaRPr lang="ru-RU" dirty="0"/>
          </a:p>
          <a:p>
            <a:r>
              <a:rPr lang="ru-RU" dirty="0" smtClean="0"/>
              <a:t>полнотекстовый </a:t>
            </a:r>
            <a:r>
              <a:rPr lang="ru-RU" dirty="0"/>
              <a:t>и атрибутивный поиски (в том числе по словоформам</a:t>
            </a:r>
            <a:r>
              <a:rPr lang="ru-RU" dirty="0" smtClean="0"/>
              <a:t>),</a:t>
            </a:r>
          </a:p>
          <a:p>
            <a:r>
              <a:rPr lang="ru-RU" dirty="0"/>
              <a:t>поиск в нескольких базах данных </a:t>
            </a:r>
            <a:r>
              <a:rPr lang="ru-RU" dirty="0" smtClean="0"/>
              <a:t>с </a:t>
            </a:r>
            <a:r>
              <a:rPr lang="ru-RU" dirty="0"/>
              <a:t>объединением результата и единообразным представлением записей</a:t>
            </a:r>
            <a:endParaRPr lang="ru-RU" dirty="0" smtClean="0"/>
          </a:p>
          <a:p>
            <a:pPr lvl="0"/>
            <a:r>
              <a:rPr lang="ru-RU" dirty="0" smtClean="0"/>
              <a:t>многофункциональный </a:t>
            </a:r>
            <a:r>
              <a:rPr lang="ru-RU" dirty="0" err="1"/>
              <a:t>pdf-viewer</a:t>
            </a:r>
            <a:r>
              <a:rPr lang="ru-RU" dirty="0"/>
              <a:t> для </a:t>
            </a:r>
            <a:r>
              <a:rPr lang="ru-RU" dirty="0" smtClean="0"/>
              <a:t>чтения:</a:t>
            </a:r>
            <a:endParaRPr lang="ru-RU" dirty="0"/>
          </a:p>
          <a:p>
            <a:pPr marL="273050" indent="174625">
              <a:buFont typeface="Wingdings" panose="05000000000000000000" pitchFamily="2" charset="2"/>
              <a:buChar char="ü"/>
            </a:pPr>
            <a:r>
              <a:rPr lang="ru-RU" dirty="0"/>
              <a:t>интерактивное </a:t>
            </a:r>
            <a:r>
              <a:rPr lang="ru-RU" dirty="0" smtClean="0"/>
              <a:t>оглавление,</a:t>
            </a:r>
            <a:endParaRPr lang="ru-RU" dirty="0"/>
          </a:p>
          <a:p>
            <a:pPr marL="273050" indent="174625">
              <a:buFont typeface="Wingdings" panose="05000000000000000000" pitchFamily="2" charset="2"/>
              <a:buChar char="ü"/>
            </a:pPr>
            <a:r>
              <a:rPr lang="ru-RU" dirty="0" smtClean="0"/>
              <a:t>закладки,</a:t>
            </a:r>
            <a:endParaRPr lang="ru-RU" dirty="0"/>
          </a:p>
          <a:p>
            <a:pPr marL="273050" indent="174625">
              <a:buFont typeface="Wingdings" panose="05000000000000000000" pitchFamily="2" charset="2"/>
              <a:buChar char="ü"/>
            </a:pPr>
            <a:r>
              <a:rPr lang="ru-RU" dirty="0"/>
              <a:t>комментирование и сохранение в </a:t>
            </a:r>
            <a:r>
              <a:rPr lang="ru-RU" dirty="0" smtClean="0"/>
              <a:t>избранном,</a:t>
            </a:r>
            <a:endParaRPr lang="ru-RU" dirty="0"/>
          </a:p>
          <a:p>
            <a:pPr marL="273050" indent="174625">
              <a:buFont typeface="Wingdings" panose="05000000000000000000" pitchFamily="2" charset="2"/>
              <a:buChar char="ü"/>
            </a:pPr>
            <a:r>
              <a:rPr lang="ru-RU" dirty="0" smtClean="0"/>
              <a:t>печать.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Сенсорная версия для использовать на </a:t>
            </a:r>
            <a:r>
              <a:rPr lang="ru-RU" dirty="0"/>
              <a:t>мобильных устройствах (смартфонах, планшетах)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89689"/>
            <a:ext cx="8373284" cy="1035055"/>
          </a:xfrm>
        </p:spPr>
        <p:txBody>
          <a:bodyPr>
            <a:normAutofit/>
          </a:bodyPr>
          <a:lstStyle/>
          <a:p>
            <a:r>
              <a:rPr lang="ru-RU" sz="2800" b="1" dirty="0"/>
              <a:t>Доступ через </a:t>
            </a:r>
            <a:r>
              <a:rPr lang="ru-RU" sz="2800" b="1" dirty="0" smtClean="0"/>
              <a:t>сайт</a:t>
            </a:r>
            <a:r>
              <a:rPr lang="en-US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ФГБОУ ВО «КГТУ» (http://klgtu.ru/)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b="1" dirty="0" smtClean="0">
              <a:hlinkClick r:id="rId2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802-6B42-420C-91AD-3E88F603FDDB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853075"/>
            <a:ext cx="6593378" cy="402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перехода на ресурс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нажмите </a:t>
            </a:r>
            <a:r>
              <a:rPr lang="ru-RU" dirty="0"/>
              <a:t>на его логотип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022131"/>
            <a:ext cx="8504238" cy="358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3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Электронно-библиотечная система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808716"/>
            <a:ext cx="8504238" cy="400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16707" cy="765724"/>
          </a:xfrm>
        </p:spPr>
        <p:txBody>
          <a:bodyPr/>
          <a:lstStyle/>
          <a:p>
            <a:r>
              <a:rPr lang="ru-RU" b="1" dirty="0"/>
              <a:t>Авторизация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b="1" dirty="0" smtClean="0">
              <a:hlinkClick r:id="rId2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802-6B42-420C-91AD-3E88F603FDDB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5" y="2283593"/>
            <a:ext cx="7631135" cy="268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0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Переход к поиску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36AC-441C-449E-AFA7-3EB69A4F495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02" y="1527175"/>
            <a:ext cx="5739883" cy="4572000"/>
          </a:xfrm>
        </p:spPr>
      </p:pic>
    </p:spTree>
    <p:extLst>
      <p:ext uri="{BB962C8B-B14F-4D97-AF65-F5344CB8AC3E}">
        <p14:creationId xmlns:p14="http://schemas.microsoft.com/office/powerpoint/2010/main" val="309149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Больше чем книга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802-6B42-420C-91AD-3E88F603FDDB}" type="slidenum">
              <a:rPr lang="ru-RU" smtClean="0"/>
              <a:t>9</a:t>
            </a:fld>
            <a:endParaRPr lang="ru-RU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7" y="1946439"/>
            <a:ext cx="2620727" cy="3600400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0" y="1916832"/>
            <a:ext cx="5726102" cy="3456384"/>
          </a:xfrm>
        </p:spPr>
      </p:pic>
    </p:spTree>
    <p:extLst>
      <p:ext uri="{BB962C8B-B14F-4D97-AF65-F5344CB8AC3E}">
        <p14:creationId xmlns:p14="http://schemas.microsoft.com/office/powerpoint/2010/main" val="19666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884</TotalTime>
  <Words>189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Candara</vt:lpstr>
      <vt:lpstr>Georgia</vt:lpstr>
      <vt:lpstr>Times New Roman</vt:lpstr>
      <vt:lpstr>Wingdings</vt:lpstr>
      <vt:lpstr>Wingdings 2</vt:lpstr>
      <vt:lpstr>Официальная</vt:lpstr>
      <vt:lpstr> Электронно-библиотечная система</vt:lpstr>
      <vt:lpstr>«Рыбохозяйственное образование»</vt:lpstr>
      <vt:lpstr>Предоставляемые сервисы</vt:lpstr>
      <vt:lpstr>Доступ через сайт  ФГБОУ ВО «КГТУ» (http://klgtu.ru/)</vt:lpstr>
      <vt:lpstr>Для перехода на ресурс  нажмите на его логотип</vt:lpstr>
      <vt:lpstr>Электронно-библиотечная система</vt:lpstr>
      <vt:lpstr>Авторизация</vt:lpstr>
      <vt:lpstr>Переход к поиску</vt:lpstr>
      <vt:lpstr>Больше чем книга</vt:lpstr>
      <vt:lpstr>Разделы ЭБС</vt:lpstr>
      <vt:lpstr>Страница поиска </vt:lpstr>
      <vt:lpstr>Поисковые режимы</vt:lpstr>
      <vt:lpstr>Результат поиска –  библиографическая запись</vt:lpstr>
      <vt:lpstr>Переход к полному тексту</vt:lpstr>
      <vt:lpstr>Полнотекстовый поиск</vt:lpstr>
      <vt:lpstr>Отображение страниц только  с результатом поиска</vt:lpstr>
      <vt:lpstr>Полнотекстовый поиск внутри издания</vt:lpstr>
      <vt:lpstr>Создание и управление закладками</vt:lpstr>
      <vt:lpstr>Просмотр базы периодических изданий</vt:lpstr>
      <vt:lpstr>Выбор номера</vt:lpstr>
      <vt:lpstr>Просмотр отдельного номера</vt:lpstr>
      <vt:lpstr>Чтение периодического издания</vt:lpstr>
      <vt:lpstr>Научные издания</vt:lpstr>
      <vt:lpstr>Сенсорный интерфейс</vt:lpstr>
      <vt:lpstr>Статистика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Корнышева Инна</cp:lastModifiedBy>
  <cp:revision>40</cp:revision>
  <dcterms:created xsi:type="dcterms:W3CDTF">2021-10-13T22:55:29Z</dcterms:created>
  <dcterms:modified xsi:type="dcterms:W3CDTF">2021-12-17T15:24:02Z</dcterms:modified>
</cp:coreProperties>
</file>